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9"/>
  </p:notesMasterIdLst>
  <p:sldIdLst>
    <p:sldId id="256" r:id="rId5"/>
    <p:sldId id="310" r:id="rId6"/>
    <p:sldId id="298" r:id="rId7"/>
    <p:sldId id="274" r:id="rId8"/>
    <p:sldId id="612" r:id="rId9"/>
    <p:sldId id="299" r:id="rId10"/>
    <p:sldId id="609" r:id="rId11"/>
    <p:sldId id="610" r:id="rId12"/>
    <p:sldId id="620" r:id="rId13"/>
    <p:sldId id="652" r:id="rId14"/>
    <p:sldId id="671" r:id="rId15"/>
    <p:sldId id="637" r:id="rId16"/>
    <p:sldId id="626" r:id="rId17"/>
    <p:sldId id="642" r:id="rId18"/>
    <p:sldId id="638" r:id="rId19"/>
    <p:sldId id="643" r:id="rId20"/>
    <p:sldId id="644" r:id="rId21"/>
    <p:sldId id="653" r:id="rId22"/>
    <p:sldId id="654" r:id="rId23"/>
    <p:sldId id="655" r:id="rId24"/>
    <p:sldId id="656" r:id="rId25"/>
    <p:sldId id="629" r:id="rId26"/>
    <p:sldId id="657" r:id="rId27"/>
    <p:sldId id="659" r:id="rId28"/>
    <p:sldId id="631" r:id="rId29"/>
    <p:sldId id="660" r:id="rId30"/>
    <p:sldId id="661" r:id="rId31"/>
    <p:sldId id="662" r:id="rId32"/>
    <p:sldId id="633" r:id="rId33"/>
    <p:sldId id="649" r:id="rId34"/>
    <p:sldId id="670" r:id="rId35"/>
    <p:sldId id="663" r:id="rId36"/>
    <p:sldId id="664" r:id="rId37"/>
    <p:sldId id="635" r:id="rId38"/>
    <p:sldId id="668" r:id="rId39"/>
    <p:sldId id="667" r:id="rId40"/>
    <p:sldId id="651" r:id="rId41"/>
    <p:sldId id="636" r:id="rId42"/>
    <p:sldId id="669" r:id="rId43"/>
    <p:sldId id="666" r:id="rId44"/>
    <p:sldId id="639" r:id="rId45"/>
    <p:sldId id="640" r:id="rId46"/>
    <p:sldId id="641" r:id="rId47"/>
    <p:sldId id="292" r:id="rId4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41"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B346"/>
    <a:srgbClr val="C00000"/>
    <a:srgbClr val="4472C4"/>
    <a:srgbClr val="ED7D31"/>
    <a:srgbClr val="FFFFFF"/>
    <a:srgbClr val="5B9BD5"/>
    <a:srgbClr val="70AD47"/>
    <a:srgbClr val="72AE4A"/>
    <a:srgbClr val="E1E1E1"/>
    <a:srgbClr val="4E79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249" autoAdjust="0"/>
  </p:normalViewPr>
  <p:slideViewPr>
    <p:cSldViewPr snapToGrid="0" snapToObjects="1" showGuides="1">
      <p:cViewPr varScale="1">
        <p:scale>
          <a:sx n="68" d="100"/>
          <a:sy n="68" d="100"/>
        </p:scale>
        <p:origin x="954" y="66"/>
      </p:cViewPr>
      <p:guideLst>
        <p:guide orient="horz" pos="234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495779-B18D-41D7-A794-55E4AC93BA47}" type="datetimeFigureOut">
              <a:rPr lang="es-CO" smtClean="0"/>
              <a:t>11/02/2019</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60E2F2-46A5-414E-8C7E-C3945D5FCDD2}" type="slidenum">
              <a:rPr lang="es-CO" smtClean="0"/>
              <a:t>‹Nº›</a:t>
            </a:fld>
            <a:endParaRPr lang="es-CO"/>
          </a:p>
        </p:txBody>
      </p:sp>
    </p:spTree>
    <p:extLst>
      <p:ext uri="{BB962C8B-B14F-4D97-AF65-F5344CB8AC3E}">
        <p14:creationId xmlns:p14="http://schemas.microsoft.com/office/powerpoint/2010/main" val="1240408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60E2F2-46A5-414E-8C7E-C3945D5FCDD2}"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3736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29</a:t>
            </a:fld>
            <a:endParaRPr lang="es-CO"/>
          </a:p>
        </p:txBody>
      </p:sp>
    </p:spTree>
    <p:extLst>
      <p:ext uri="{BB962C8B-B14F-4D97-AF65-F5344CB8AC3E}">
        <p14:creationId xmlns:p14="http://schemas.microsoft.com/office/powerpoint/2010/main" val="2435935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30</a:t>
            </a:fld>
            <a:endParaRPr lang="es-CO"/>
          </a:p>
        </p:txBody>
      </p:sp>
    </p:spTree>
    <p:extLst>
      <p:ext uri="{BB962C8B-B14F-4D97-AF65-F5344CB8AC3E}">
        <p14:creationId xmlns:p14="http://schemas.microsoft.com/office/powerpoint/2010/main" val="2539294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31</a:t>
            </a:fld>
            <a:endParaRPr lang="es-CO" dirty="0"/>
          </a:p>
        </p:txBody>
      </p:sp>
    </p:spTree>
    <p:extLst>
      <p:ext uri="{BB962C8B-B14F-4D97-AF65-F5344CB8AC3E}">
        <p14:creationId xmlns:p14="http://schemas.microsoft.com/office/powerpoint/2010/main" val="919894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34</a:t>
            </a:fld>
            <a:endParaRPr lang="es-CO"/>
          </a:p>
        </p:txBody>
      </p:sp>
    </p:spTree>
    <p:extLst>
      <p:ext uri="{BB962C8B-B14F-4D97-AF65-F5344CB8AC3E}">
        <p14:creationId xmlns:p14="http://schemas.microsoft.com/office/powerpoint/2010/main" val="2981161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35</a:t>
            </a:fld>
            <a:endParaRPr lang="es-CO"/>
          </a:p>
        </p:txBody>
      </p:sp>
    </p:spTree>
    <p:extLst>
      <p:ext uri="{BB962C8B-B14F-4D97-AF65-F5344CB8AC3E}">
        <p14:creationId xmlns:p14="http://schemas.microsoft.com/office/powerpoint/2010/main" val="2970825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36</a:t>
            </a:fld>
            <a:endParaRPr lang="es-CO"/>
          </a:p>
        </p:txBody>
      </p:sp>
    </p:spTree>
    <p:extLst>
      <p:ext uri="{BB962C8B-B14F-4D97-AF65-F5344CB8AC3E}">
        <p14:creationId xmlns:p14="http://schemas.microsoft.com/office/powerpoint/2010/main" val="3075391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37</a:t>
            </a:fld>
            <a:endParaRPr lang="es-CO"/>
          </a:p>
        </p:txBody>
      </p:sp>
    </p:spTree>
    <p:extLst>
      <p:ext uri="{BB962C8B-B14F-4D97-AF65-F5344CB8AC3E}">
        <p14:creationId xmlns:p14="http://schemas.microsoft.com/office/powerpoint/2010/main" val="1699285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12</a:t>
            </a:fld>
            <a:endParaRPr lang="es-CO"/>
          </a:p>
        </p:txBody>
      </p:sp>
    </p:spTree>
    <p:extLst>
      <p:ext uri="{BB962C8B-B14F-4D97-AF65-F5344CB8AC3E}">
        <p14:creationId xmlns:p14="http://schemas.microsoft.com/office/powerpoint/2010/main" val="4151934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13</a:t>
            </a:fld>
            <a:endParaRPr lang="es-CO"/>
          </a:p>
        </p:txBody>
      </p:sp>
    </p:spTree>
    <p:extLst>
      <p:ext uri="{BB962C8B-B14F-4D97-AF65-F5344CB8AC3E}">
        <p14:creationId xmlns:p14="http://schemas.microsoft.com/office/powerpoint/2010/main" val="1319981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17</a:t>
            </a:fld>
            <a:endParaRPr lang="es-CO"/>
          </a:p>
        </p:txBody>
      </p:sp>
    </p:spTree>
    <p:extLst>
      <p:ext uri="{BB962C8B-B14F-4D97-AF65-F5344CB8AC3E}">
        <p14:creationId xmlns:p14="http://schemas.microsoft.com/office/powerpoint/2010/main" val="1158245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18</a:t>
            </a:fld>
            <a:endParaRPr lang="es-CO"/>
          </a:p>
        </p:txBody>
      </p:sp>
    </p:spTree>
    <p:extLst>
      <p:ext uri="{BB962C8B-B14F-4D97-AF65-F5344CB8AC3E}">
        <p14:creationId xmlns:p14="http://schemas.microsoft.com/office/powerpoint/2010/main" val="3957866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22</a:t>
            </a:fld>
            <a:endParaRPr lang="es-CO"/>
          </a:p>
        </p:txBody>
      </p:sp>
    </p:spTree>
    <p:extLst>
      <p:ext uri="{BB962C8B-B14F-4D97-AF65-F5344CB8AC3E}">
        <p14:creationId xmlns:p14="http://schemas.microsoft.com/office/powerpoint/2010/main" val="1908258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23</a:t>
            </a:fld>
            <a:endParaRPr lang="es-CO"/>
          </a:p>
        </p:txBody>
      </p:sp>
    </p:spTree>
    <p:extLst>
      <p:ext uri="{BB962C8B-B14F-4D97-AF65-F5344CB8AC3E}">
        <p14:creationId xmlns:p14="http://schemas.microsoft.com/office/powerpoint/2010/main" val="4122040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25</a:t>
            </a:fld>
            <a:endParaRPr lang="es-CO"/>
          </a:p>
        </p:txBody>
      </p:sp>
    </p:spTree>
    <p:extLst>
      <p:ext uri="{BB962C8B-B14F-4D97-AF65-F5344CB8AC3E}">
        <p14:creationId xmlns:p14="http://schemas.microsoft.com/office/powerpoint/2010/main" val="1050658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60E2F2-46A5-414E-8C7E-C3945D5FCDD2}" type="slidenum">
              <a:rPr lang="es-CO" smtClean="0"/>
              <a:t>26</a:t>
            </a:fld>
            <a:endParaRPr lang="es-CO"/>
          </a:p>
        </p:txBody>
      </p:sp>
    </p:spTree>
    <p:extLst>
      <p:ext uri="{BB962C8B-B14F-4D97-AF65-F5344CB8AC3E}">
        <p14:creationId xmlns:p14="http://schemas.microsoft.com/office/powerpoint/2010/main" val="7237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EE0CB3-92D9-6849-8233-D6B01DEF962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ES_tradnl"/>
          </a:p>
        </p:txBody>
      </p:sp>
      <p:sp>
        <p:nvSpPr>
          <p:cNvPr id="3" name="Subtítulo 2">
            <a:extLst>
              <a:ext uri="{FF2B5EF4-FFF2-40B4-BE49-F238E27FC236}">
                <a16:creationId xmlns:a16="http://schemas.microsoft.com/office/drawing/2014/main" id="{4A7BCB79-3FA7-C045-BDEB-986D0B01E4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S_tradnl"/>
          </a:p>
        </p:txBody>
      </p:sp>
      <p:sp>
        <p:nvSpPr>
          <p:cNvPr id="4" name="Marcador de fecha 3">
            <a:extLst>
              <a:ext uri="{FF2B5EF4-FFF2-40B4-BE49-F238E27FC236}">
                <a16:creationId xmlns:a16="http://schemas.microsoft.com/office/drawing/2014/main" id="{572A20F6-366C-464E-9104-2A28ECAAAE06}"/>
              </a:ext>
            </a:extLst>
          </p:cNvPr>
          <p:cNvSpPr>
            <a:spLocks noGrp="1"/>
          </p:cNvSpPr>
          <p:nvPr>
            <p:ph type="dt" sz="half" idx="10"/>
          </p:nvPr>
        </p:nvSpPr>
        <p:spPr/>
        <p:txBody>
          <a:bodyPr/>
          <a:lstStyle/>
          <a:p>
            <a:fld id="{F62CE68D-CF43-3A46-8EAF-A9CA4608B997}" type="datetimeFigureOut">
              <a:rPr lang="es-ES_tradnl" smtClean="0"/>
              <a:t>11/02/2019</a:t>
            </a:fld>
            <a:endParaRPr lang="es-ES_tradnl"/>
          </a:p>
        </p:txBody>
      </p:sp>
      <p:sp>
        <p:nvSpPr>
          <p:cNvPr id="5" name="Marcador de pie de página 4">
            <a:extLst>
              <a:ext uri="{FF2B5EF4-FFF2-40B4-BE49-F238E27FC236}">
                <a16:creationId xmlns:a16="http://schemas.microsoft.com/office/drawing/2014/main" id="{24D6B544-49DB-8149-B60F-A32EF11A9BC5}"/>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82542E03-5CAB-E940-B93D-E5A85053726E}"/>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3209714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ADA70C-19B7-0C48-99D2-98C9FFDFEE88}"/>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texto vertical 2">
            <a:extLst>
              <a:ext uri="{FF2B5EF4-FFF2-40B4-BE49-F238E27FC236}">
                <a16:creationId xmlns:a16="http://schemas.microsoft.com/office/drawing/2014/main" id="{7F98FFC7-E408-4E48-8090-A08E9C3369B9}"/>
              </a:ext>
            </a:extLst>
          </p:cNvPr>
          <p:cNvSpPr>
            <a:spLocks noGrp="1"/>
          </p:cNvSpPr>
          <p:nvPr>
            <p:ph type="body" orient="vert" idx="1"/>
          </p:nvPr>
        </p:nvSpPr>
        <p:spPr/>
        <p:txBody>
          <a:bodyPr vert="eaVert"/>
          <a:lstStyle/>
          <a:p>
            <a:r>
              <a:rPr lang="es-ES"/>
              <a:t>Editar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D4D2DE4B-2C34-4D4C-8855-569793D97BC0}"/>
              </a:ext>
            </a:extLst>
          </p:cNvPr>
          <p:cNvSpPr>
            <a:spLocks noGrp="1"/>
          </p:cNvSpPr>
          <p:nvPr>
            <p:ph type="dt" sz="half" idx="10"/>
          </p:nvPr>
        </p:nvSpPr>
        <p:spPr/>
        <p:txBody>
          <a:bodyPr/>
          <a:lstStyle/>
          <a:p>
            <a:fld id="{F62CE68D-CF43-3A46-8EAF-A9CA4608B997}" type="datetimeFigureOut">
              <a:rPr lang="es-ES_tradnl" smtClean="0"/>
              <a:t>11/02/2019</a:t>
            </a:fld>
            <a:endParaRPr lang="es-ES_tradnl"/>
          </a:p>
        </p:txBody>
      </p:sp>
      <p:sp>
        <p:nvSpPr>
          <p:cNvPr id="5" name="Marcador de pie de página 4">
            <a:extLst>
              <a:ext uri="{FF2B5EF4-FFF2-40B4-BE49-F238E27FC236}">
                <a16:creationId xmlns:a16="http://schemas.microsoft.com/office/drawing/2014/main" id="{2381F27C-39FD-044C-B684-A2DCCC72DAE9}"/>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490AD838-8CB8-8847-9498-D6F7A79FFC65}"/>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3421760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2B0DE8A-9B9B-FB4F-A1BD-2F303FB72BE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ES_tradnl"/>
          </a:p>
        </p:txBody>
      </p:sp>
      <p:sp>
        <p:nvSpPr>
          <p:cNvPr id="3" name="Marcador de texto vertical 2">
            <a:extLst>
              <a:ext uri="{FF2B5EF4-FFF2-40B4-BE49-F238E27FC236}">
                <a16:creationId xmlns:a16="http://schemas.microsoft.com/office/drawing/2014/main" id="{51961034-3084-2340-88D9-17B1CD839BF2}"/>
              </a:ext>
            </a:extLst>
          </p:cNvPr>
          <p:cNvSpPr>
            <a:spLocks noGrp="1"/>
          </p:cNvSpPr>
          <p:nvPr>
            <p:ph type="body" orient="vert" idx="1"/>
          </p:nvPr>
        </p:nvSpPr>
        <p:spPr>
          <a:xfrm>
            <a:off x="838200" y="365125"/>
            <a:ext cx="7734300" cy="5811838"/>
          </a:xfrm>
        </p:spPr>
        <p:txBody>
          <a:bodyPr vert="eaVert"/>
          <a:lstStyle/>
          <a:p>
            <a:r>
              <a:rPr lang="es-ES"/>
              <a:t>Editar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D1A4541D-BF28-154B-868A-B1EC83218CE3}"/>
              </a:ext>
            </a:extLst>
          </p:cNvPr>
          <p:cNvSpPr>
            <a:spLocks noGrp="1"/>
          </p:cNvSpPr>
          <p:nvPr>
            <p:ph type="dt" sz="half" idx="10"/>
          </p:nvPr>
        </p:nvSpPr>
        <p:spPr/>
        <p:txBody>
          <a:bodyPr/>
          <a:lstStyle/>
          <a:p>
            <a:fld id="{F62CE68D-CF43-3A46-8EAF-A9CA4608B997}" type="datetimeFigureOut">
              <a:rPr lang="es-ES_tradnl" smtClean="0"/>
              <a:t>11/02/2019</a:t>
            </a:fld>
            <a:endParaRPr lang="es-ES_tradnl"/>
          </a:p>
        </p:txBody>
      </p:sp>
      <p:sp>
        <p:nvSpPr>
          <p:cNvPr id="5" name="Marcador de pie de página 4">
            <a:extLst>
              <a:ext uri="{FF2B5EF4-FFF2-40B4-BE49-F238E27FC236}">
                <a16:creationId xmlns:a16="http://schemas.microsoft.com/office/drawing/2014/main" id="{2838DC45-E60D-F245-A04E-67957AE985E1}"/>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77671AA8-4671-AC42-B675-94488AE46051}"/>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2405512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5B7BD7-679E-403E-BFDB-05A2D6B5377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EDC24B6A-ABEA-4DC3-A257-812C9A60D991}"/>
              </a:ext>
            </a:extLst>
          </p:cNvPr>
          <p:cNvSpPr>
            <a:spLocks noGrp="1"/>
          </p:cNvSpPr>
          <p:nvPr>
            <p:ph type="dt" sz="half" idx="10"/>
          </p:nvPr>
        </p:nvSpPr>
        <p:spPr/>
        <p:txBody>
          <a:bodyPr/>
          <a:lstStyle/>
          <a:p>
            <a:fld id="{F62CE68D-CF43-3A46-8EAF-A9CA4608B997}" type="datetimeFigureOut">
              <a:rPr lang="es-ES_tradnl" smtClean="0"/>
              <a:t>11/02/2019</a:t>
            </a:fld>
            <a:endParaRPr lang="es-ES_tradnl"/>
          </a:p>
        </p:txBody>
      </p:sp>
      <p:sp>
        <p:nvSpPr>
          <p:cNvPr id="4" name="Marcador de pie de página 3">
            <a:extLst>
              <a:ext uri="{FF2B5EF4-FFF2-40B4-BE49-F238E27FC236}">
                <a16:creationId xmlns:a16="http://schemas.microsoft.com/office/drawing/2014/main" id="{D8EFFCE3-97C7-4F91-87EA-23999D9B82A0}"/>
              </a:ext>
            </a:extLst>
          </p:cNvPr>
          <p:cNvSpPr>
            <a:spLocks noGrp="1"/>
          </p:cNvSpPr>
          <p:nvPr>
            <p:ph type="ftr" sz="quarter" idx="11"/>
          </p:nvPr>
        </p:nvSpPr>
        <p:spPr/>
        <p:txBody>
          <a:bodyPr/>
          <a:lstStyle/>
          <a:p>
            <a:endParaRPr lang="es-ES_tradnl"/>
          </a:p>
        </p:txBody>
      </p:sp>
      <p:sp>
        <p:nvSpPr>
          <p:cNvPr id="5" name="Marcador de número de diapositiva 4">
            <a:extLst>
              <a:ext uri="{FF2B5EF4-FFF2-40B4-BE49-F238E27FC236}">
                <a16:creationId xmlns:a16="http://schemas.microsoft.com/office/drawing/2014/main" id="{A19C5D52-5FDB-4C8C-93C2-C2A6AD76E479}"/>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213165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FD68DE-CE58-41E0-9709-9639DA0E54B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E83EDF41-6399-45DF-A3D6-B353D2011795}"/>
              </a:ext>
            </a:extLst>
          </p:cNvPr>
          <p:cNvSpPr>
            <a:spLocks noGrp="1"/>
          </p:cNvSpPr>
          <p:nvPr>
            <p:ph type="dt" sz="half" idx="10"/>
          </p:nvPr>
        </p:nvSpPr>
        <p:spPr/>
        <p:txBody>
          <a:bodyPr/>
          <a:lstStyle/>
          <a:p>
            <a:fld id="{F62CE68D-CF43-3A46-8EAF-A9CA4608B997}" type="datetimeFigureOut">
              <a:rPr lang="es-ES_tradnl" smtClean="0"/>
              <a:t>11/02/2019</a:t>
            </a:fld>
            <a:endParaRPr lang="es-ES_tradnl"/>
          </a:p>
        </p:txBody>
      </p:sp>
      <p:sp>
        <p:nvSpPr>
          <p:cNvPr id="4" name="Marcador de pie de página 3">
            <a:extLst>
              <a:ext uri="{FF2B5EF4-FFF2-40B4-BE49-F238E27FC236}">
                <a16:creationId xmlns:a16="http://schemas.microsoft.com/office/drawing/2014/main" id="{CDF3473B-9135-4D91-9FF1-04AE644598BF}"/>
              </a:ext>
            </a:extLst>
          </p:cNvPr>
          <p:cNvSpPr>
            <a:spLocks noGrp="1"/>
          </p:cNvSpPr>
          <p:nvPr>
            <p:ph type="ftr" sz="quarter" idx="11"/>
          </p:nvPr>
        </p:nvSpPr>
        <p:spPr/>
        <p:txBody>
          <a:bodyPr/>
          <a:lstStyle/>
          <a:p>
            <a:endParaRPr lang="es-ES_tradnl"/>
          </a:p>
        </p:txBody>
      </p:sp>
      <p:sp>
        <p:nvSpPr>
          <p:cNvPr id="5" name="Marcador de número de diapositiva 4">
            <a:extLst>
              <a:ext uri="{FF2B5EF4-FFF2-40B4-BE49-F238E27FC236}">
                <a16:creationId xmlns:a16="http://schemas.microsoft.com/office/drawing/2014/main" id="{B6F36547-A91E-4B46-B0FA-3FCA5DA1169B}"/>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3581967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964490-A7E1-614E-A338-45F0C6C754BE}"/>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EA726A3B-18D2-914D-9FB9-5DC3B8A1C9D8}"/>
              </a:ext>
            </a:extLst>
          </p:cNvPr>
          <p:cNvSpPr>
            <a:spLocks noGrp="1"/>
          </p:cNvSpPr>
          <p:nvPr>
            <p:ph idx="1"/>
          </p:nvPr>
        </p:nvSpPr>
        <p:spPr/>
        <p:txBody>
          <a:bodyPr/>
          <a:lstStyle/>
          <a:p>
            <a:r>
              <a:rPr lang="es-ES"/>
              <a:t>Editar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7722A55E-F12E-664E-9AD5-B430A72B6AC3}"/>
              </a:ext>
            </a:extLst>
          </p:cNvPr>
          <p:cNvSpPr>
            <a:spLocks noGrp="1"/>
          </p:cNvSpPr>
          <p:nvPr>
            <p:ph type="dt" sz="half" idx="10"/>
          </p:nvPr>
        </p:nvSpPr>
        <p:spPr/>
        <p:txBody>
          <a:bodyPr/>
          <a:lstStyle/>
          <a:p>
            <a:fld id="{F62CE68D-CF43-3A46-8EAF-A9CA4608B997}" type="datetimeFigureOut">
              <a:rPr lang="es-ES_tradnl" smtClean="0"/>
              <a:t>11/02/2019</a:t>
            </a:fld>
            <a:endParaRPr lang="es-ES_tradnl"/>
          </a:p>
        </p:txBody>
      </p:sp>
      <p:sp>
        <p:nvSpPr>
          <p:cNvPr id="5" name="Marcador de pie de página 4">
            <a:extLst>
              <a:ext uri="{FF2B5EF4-FFF2-40B4-BE49-F238E27FC236}">
                <a16:creationId xmlns:a16="http://schemas.microsoft.com/office/drawing/2014/main" id="{2CFA5242-8CD7-0943-8327-A7B63BB94FD2}"/>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C54DC869-DED3-E049-938D-E204AB13C9B3}"/>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1407675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4C136F-1C95-7E41-9321-076715A4A90F}"/>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F6EAD233-03B4-0448-B1F4-BC6EBCFD67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a:t>Editar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2117FDF7-EAEB-B542-911F-AFC2A85F0250}"/>
              </a:ext>
            </a:extLst>
          </p:cNvPr>
          <p:cNvSpPr>
            <a:spLocks noGrp="1"/>
          </p:cNvSpPr>
          <p:nvPr>
            <p:ph type="dt" sz="half" idx="10"/>
          </p:nvPr>
        </p:nvSpPr>
        <p:spPr/>
        <p:txBody>
          <a:bodyPr/>
          <a:lstStyle/>
          <a:p>
            <a:fld id="{F62CE68D-CF43-3A46-8EAF-A9CA4608B997}" type="datetimeFigureOut">
              <a:rPr lang="es-ES_tradnl" smtClean="0"/>
              <a:t>11/02/2019</a:t>
            </a:fld>
            <a:endParaRPr lang="es-ES_tradnl"/>
          </a:p>
        </p:txBody>
      </p:sp>
      <p:sp>
        <p:nvSpPr>
          <p:cNvPr id="5" name="Marcador de pie de página 4">
            <a:extLst>
              <a:ext uri="{FF2B5EF4-FFF2-40B4-BE49-F238E27FC236}">
                <a16:creationId xmlns:a16="http://schemas.microsoft.com/office/drawing/2014/main" id="{8C61B101-C057-9048-B1A5-2E0AE6FCF15B}"/>
              </a:ext>
            </a:extLst>
          </p:cNvPr>
          <p:cNvSpPr>
            <a:spLocks noGrp="1"/>
          </p:cNvSpPr>
          <p:nvPr>
            <p:ph type="ftr" sz="quarter" idx="11"/>
          </p:nvPr>
        </p:nvSpPr>
        <p:spPr/>
        <p:txBody>
          <a:bodyPr/>
          <a:lstStyle/>
          <a:p>
            <a:endParaRPr lang="es-ES_tradnl"/>
          </a:p>
        </p:txBody>
      </p:sp>
      <p:sp>
        <p:nvSpPr>
          <p:cNvPr id="6" name="Marcador de número de diapositiva 5">
            <a:extLst>
              <a:ext uri="{FF2B5EF4-FFF2-40B4-BE49-F238E27FC236}">
                <a16:creationId xmlns:a16="http://schemas.microsoft.com/office/drawing/2014/main" id="{9A6AA425-200B-6B4E-9089-7F5BA5226C44}"/>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4257420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AFE400-8C6F-F34B-B60E-43604B4602C0}"/>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93734DFF-5DA8-C14A-9493-B370B17ED484}"/>
              </a:ext>
            </a:extLst>
          </p:cNvPr>
          <p:cNvSpPr>
            <a:spLocks noGrp="1"/>
          </p:cNvSpPr>
          <p:nvPr>
            <p:ph sz="half" idx="1"/>
          </p:nvPr>
        </p:nvSpPr>
        <p:spPr>
          <a:xfrm>
            <a:off x="838200" y="1825625"/>
            <a:ext cx="5181600" cy="4351338"/>
          </a:xfrm>
        </p:spPr>
        <p:txBody>
          <a:bodyPr/>
          <a:lstStyle/>
          <a:p>
            <a:r>
              <a:rPr lang="es-ES"/>
              <a:t>Editar los estilos de texto del patrón
Segundo nivel
Tercer nivel
Cuarto nivel
Quinto nivel</a:t>
            </a:r>
            <a:endParaRPr lang="es-ES_tradnl"/>
          </a:p>
        </p:txBody>
      </p:sp>
      <p:sp>
        <p:nvSpPr>
          <p:cNvPr id="4" name="Marcador de contenido 3">
            <a:extLst>
              <a:ext uri="{FF2B5EF4-FFF2-40B4-BE49-F238E27FC236}">
                <a16:creationId xmlns:a16="http://schemas.microsoft.com/office/drawing/2014/main" id="{ADD0277C-245A-8842-830D-144593E6F0DD}"/>
              </a:ext>
            </a:extLst>
          </p:cNvPr>
          <p:cNvSpPr>
            <a:spLocks noGrp="1"/>
          </p:cNvSpPr>
          <p:nvPr>
            <p:ph sz="half" idx="2"/>
          </p:nvPr>
        </p:nvSpPr>
        <p:spPr>
          <a:xfrm>
            <a:off x="6172200" y="1825625"/>
            <a:ext cx="5181600" cy="4351338"/>
          </a:xfrm>
        </p:spPr>
        <p:txBody>
          <a:bodyPr/>
          <a:lstStyle/>
          <a:p>
            <a:r>
              <a:rPr lang="es-ES"/>
              <a:t>Editar los estilos de texto del patrón
Segundo nivel
Tercer nivel
Cuarto nivel
Quinto nivel</a:t>
            </a:r>
            <a:endParaRPr lang="es-ES_tradnl"/>
          </a:p>
        </p:txBody>
      </p:sp>
      <p:sp>
        <p:nvSpPr>
          <p:cNvPr id="5" name="Marcador de fecha 4">
            <a:extLst>
              <a:ext uri="{FF2B5EF4-FFF2-40B4-BE49-F238E27FC236}">
                <a16:creationId xmlns:a16="http://schemas.microsoft.com/office/drawing/2014/main" id="{1798B2A3-37A6-654C-9B24-2001023E534E}"/>
              </a:ext>
            </a:extLst>
          </p:cNvPr>
          <p:cNvSpPr>
            <a:spLocks noGrp="1"/>
          </p:cNvSpPr>
          <p:nvPr>
            <p:ph type="dt" sz="half" idx="10"/>
          </p:nvPr>
        </p:nvSpPr>
        <p:spPr/>
        <p:txBody>
          <a:bodyPr/>
          <a:lstStyle/>
          <a:p>
            <a:fld id="{F62CE68D-CF43-3A46-8EAF-A9CA4608B997}" type="datetimeFigureOut">
              <a:rPr lang="es-ES_tradnl" smtClean="0"/>
              <a:t>11/02/2019</a:t>
            </a:fld>
            <a:endParaRPr lang="es-ES_tradnl"/>
          </a:p>
        </p:txBody>
      </p:sp>
      <p:sp>
        <p:nvSpPr>
          <p:cNvPr id="6" name="Marcador de pie de página 5">
            <a:extLst>
              <a:ext uri="{FF2B5EF4-FFF2-40B4-BE49-F238E27FC236}">
                <a16:creationId xmlns:a16="http://schemas.microsoft.com/office/drawing/2014/main" id="{9E9D4FE2-EBF5-DA42-AC1B-ED11D753B51F}"/>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EC31BB1A-DF2B-B54B-897F-52A639CE5572}"/>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2643236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F20579-1587-3B4D-9E65-B0B633413DB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92DCF5D2-F3A0-2F4B-8A28-BA5776BB56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Editar los estilos de texto del patrón
Segundo nivel
Tercer nivel
Cuarto nivel
Quinto nivel</a:t>
            </a:r>
            <a:endParaRPr lang="es-ES_tradnl"/>
          </a:p>
        </p:txBody>
      </p:sp>
      <p:sp>
        <p:nvSpPr>
          <p:cNvPr id="4" name="Marcador de contenido 3">
            <a:extLst>
              <a:ext uri="{FF2B5EF4-FFF2-40B4-BE49-F238E27FC236}">
                <a16:creationId xmlns:a16="http://schemas.microsoft.com/office/drawing/2014/main" id="{43ABCD4D-EC71-5E4F-8E54-9FF45425A438}"/>
              </a:ext>
            </a:extLst>
          </p:cNvPr>
          <p:cNvSpPr>
            <a:spLocks noGrp="1"/>
          </p:cNvSpPr>
          <p:nvPr>
            <p:ph sz="half" idx="2"/>
          </p:nvPr>
        </p:nvSpPr>
        <p:spPr>
          <a:xfrm>
            <a:off x="839788" y="2505075"/>
            <a:ext cx="5157787" cy="3684588"/>
          </a:xfrm>
        </p:spPr>
        <p:txBody>
          <a:bodyPr/>
          <a:lstStyle/>
          <a:p>
            <a:r>
              <a:rPr lang="es-ES"/>
              <a:t>Editar los estilos de texto del patrón
Segundo nivel
Tercer nivel
Cuarto nivel
Quinto nivel</a:t>
            </a:r>
            <a:endParaRPr lang="es-ES_tradnl"/>
          </a:p>
        </p:txBody>
      </p:sp>
      <p:sp>
        <p:nvSpPr>
          <p:cNvPr id="5" name="Marcador de texto 4">
            <a:extLst>
              <a:ext uri="{FF2B5EF4-FFF2-40B4-BE49-F238E27FC236}">
                <a16:creationId xmlns:a16="http://schemas.microsoft.com/office/drawing/2014/main" id="{B92CDE04-8968-9C40-B2E4-58304BF465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Editar los estilos de texto del patrón
Segundo nivel
Tercer nivel
Cuarto nivel
Quinto nivel</a:t>
            </a:r>
            <a:endParaRPr lang="es-ES_tradnl"/>
          </a:p>
        </p:txBody>
      </p:sp>
      <p:sp>
        <p:nvSpPr>
          <p:cNvPr id="6" name="Marcador de contenido 5">
            <a:extLst>
              <a:ext uri="{FF2B5EF4-FFF2-40B4-BE49-F238E27FC236}">
                <a16:creationId xmlns:a16="http://schemas.microsoft.com/office/drawing/2014/main" id="{32707D58-C947-0C45-BC77-83D1A2BFB2FA}"/>
              </a:ext>
            </a:extLst>
          </p:cNvPr>
          <p:cNvSpPr>
            <a:spLocks noGrp="1"/>
          </p:cNvSpPr>
          <p:nvPr>
            <p:ph sz="quarter" idx="4"/>
          </p:nvPr>
        </p:nvSpPr>
        <p:spPr>
          <a:xfrm>
            <a:off x="6172200" y="2505075"/>
            <a:ext cx="5183188" cy="3684588"/>
          </a:xfrm>
        </p:spPr>
        <p:txBody>
          <a:bodyPr/>
          <a:lstStyle/>
          <a:p>
            <a:r>
              <a:rPr lang="es-ES"/>
              <a:t>Editar los estilos de texto del patrón
Segundo nivel
Tercer nivel
Cuarto nivel
Quinto nivel</a:t>
            </a:r>
            <a:endParaRPr lang="es-ES_tradnl"/>
          </a:p>
        </p:txBody>
      </p:sp>
      <p:sp>
        <p:nvSpPr>
          <p:cNvPr id="7" name="Marcador de fecha 6">
            <a:extLst>
              <a:ext uri="{FF2B5EF4-FFF2-40B4-BE49-F238E27FC236}">
                <a16:creationId xmlns:a16="http://schemas.microsoft.com/office/drawing/2014/main" id="{9B0170F7-67F2-1D42-9144-12CFE5B25179}"/>
              </a:ext>
            </a:extLst>
          </p:cNvPr>
          <p:cNvSpPr>
            <a:spLocks noGrp="1"/>
          </p:cNvSpPr>
          <p:nvPr>
            <p:ph type="dt" sz="half" idx="10"/>
          </p:nvPr>
        </p:nvSpPr>
        <p:spPr/>
        <p:txBody>
          <a:bodyPr/>
          <a:lstStyle/>
          <a:p>
            <a:fld id="{F62CE68D-CF43-3A46-8EAF-A9CA4608B997}" type="datetimeFigureOut">
              <a:rPr lang="es-ES_tradnl" smtClean="0"/>
              <a:t>11/02/2019</a:t>
            </a:fld>
            <a:endParaRPr lang="es-ES_tradnl"/>
          </a:p>
        </p:txBody>
      </p:sp>
      <p:sp>
        <p:nvSpPr>
          <p:cNvPr id="8" name="Marcador de pie de página 7">
            <a:extLst>
              <a:ext uri="{FF2B5EF4-FFF2-40B4-BE49-F238E27FC236}">
                <a16:creationId xmlns:a16="http://schemas.microsoft.com/office/drawing/2014/main" id="{AC8FB88E-65BD-254B-A3DA-DC5EE75F3D97}"/>
              </a:ext>
            </a:extLst>
          </p:cNvPr>
          <p:cNvSpPr>
            <a:spLocks noGrp="1"/>
          </p:cNvSpPr>
          <p:nvPr>
            <p:ph type="ftr" sz="quarter" idx="11"/>
          </p:nvPr>
        </p:nvSpPr>
        <p:spPr/>
        <p:txBody>
          <a:bodyPr/>
          <a:lstStyle/>
          <a:p>
            <a:endParaRPr lang="es-ES_tradnl"/>
          </a:p>
        </p:txBody>
      </p:sp>
      <p:sp>
        <p:nvSpPr>
          <p:cNvPr id="9" name="Marcador de número de diapositiva 8">
            <a:extLst>
              <a:ext uri="{FF2B5EF4-FFF2-40B4-BE49-F238E27FC236}">
                <a16:creationId xmlns:a16="http://schemas.microsoft.com/office/drawing/2014/main" id="{1A60CB5F-90D4-384D-871A-B30CD8DD3698}"/>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481059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6711C7-4BE9-8B4A-A99B-143952ACB1E9}"/>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fecha 2">
            <a:extLst>
              <a:ext uri="{FF2B5EF4-FFF2-40B4-BE49-F238E27FC236}">
                <a16:creationId xmlns:a16="http://schemas.microsoft.com/office/drawing/2014/main" id="{4D1D02A8-C69A-3D4D-B9E3-56FD30BA1A5B}"/>
              </a:ext>
            </a:extLst>
          </p:cNvPr>
          <p:cNvSpPr>
            <a:spLocks noGrp="1"/>
          </p:cNvSpPr>
          <p:nvPr>
            <p:ph type="dt" sz="half" idx="10"/>
          </p:nvPr>
        </p:nvSpPr>
        <p:spPr/>
        <p:txBody>
          <a:bodyPr/>
          <a:lstStyle/>
          <a:p>
            <a:fld id="{F62CE68D-CF43-3A46-8EAF-A9CA4608B997}" type="datetimeFigureOut">
              <a:rPr lang="es-ES_tradnl" smtClean="0"/>
              <a:t>11/02/2019</a:t>
            </a:fld>
            <a:endParaRPr lang="es-ES_tradnl"/>
          </a:p>
        </p:txBody>
      </p:sp>
      <p:sp>
        <p:nvSpPr>
          <p:cNvPr id="4" name="Marcador de pie de página 3">
            <a:extLst>
              <a:ext uri="{FF2B5EF4-FFF2-40B4-BE49-F238E27FC236}">
                <a16:creationId xmlns:a16="http://schemas.microsoft.com/office/drawing/2014/main" id="{19AC7CA7-13C9-0341-92E4-9785B8AB31D5}"/>
              </a:ext>
            </a:extLst>
          </p:cNvPr>
          <p:cNvSpPr>
            <a:spLocks noGrp="1"/>
          </p:cNvSpPr>
          <p:nvPr>
            <p:ph type="ftr" sz="quarter" idx="11"/>
          </p:nvPr>
        </p:nvSpPr>
        <p:spPr/>
        <p:txBody>
          <a:bodyPr/>
          <a:lstStyle/>
          <a:p>
            <a:endParaRPr lang="es-ES_tradnl"/>
          </a:p>
        </p:txBody>
      </p:sp>
      <p:sp>
        <p:nvSpPr>
          <p:cNvPr id="5" name="Marcador de número de diapositiva 4">
            <a:extLst>
              <a:ext uri="{FF2B5EF4-FFF2-40B4-BE49-F238E27FC236}">
                <a16:creationId xmlns:a16="http://schemas.microsoft.com/office/drawing/2014/main" id="{813F7345-4024-9D48-862A-201EDD79AE10}"/>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878951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E09B533-1ACE-0346-849F-87FA40E8705E}"/>
              </a:ext>
            </a:extLst>
          </p:cNvPr>
          <p:cNvSpPr>
            <a:spLocks noGrp="1"/>
          </p:cNvSpPr>
          <p:nvPr>
            <p:ph type="dt" sz="half" idx="10"/>
          </p:nvPr>
        </p:nvSpPr>
        <p:spPr/>
        <p:txBody>
          <a:bodyPr/>
          <a:lstStyle/>
          <a:p>
            <a:fld id="{F62CE68D-CF43-3A46-8EAF-A9CA4608B997}" type="datetimeFigureOut">
              <a:rPr lang="es-ES_tradnl" smtClean="0"/>
              <a:t>11/02/2019</a:t>
            </a:fld>
            <a:endParaRPr lang="es-ES_tradnl"/>
          </a:p>
        </p:txBody>
      </p:sp>
      <p:sp>
        <p:nvSpPr>
          <p:cNvPr id="3" name="Marcador de pie de página 2">
            <a:extLst>
              <a:ext uri="{FF2B5EF4-FFF2-40B4-BE49-F238E27FC236}">
                <a16:creationId xmlns:a16="http://schemas.microsoft.com/office/drawing/2014/main" id="{B0392802-7743-8F4B-A8AA-207427972F12}"/>
              </a:ext>
            </a:extLst>
          </p:cNvPr>
          <p:cNvSpPr>
            <a:spLocks noGrp="1"/>
          </p:cNvSpPr>
          <p:nvPr>
            <p:ph type="ftr" sz="quarter" idx="11"/>
          </p:nvPr>
        </p:nvSpPr>
        <p:spPr/>
        <p:txBody>
          <a:bodyPr/>
          <a:lstStyle/>
          <a:p>
            <a:endParaRPr lang="es-ES_tradnl"/>
          </a:p>
        </p:txBody>
      </p:sp>
      <p:sp>
        <p:nvSpPr>
          <p:cNvPr id="4" name="Marcador de número de diapositiva 3">
            <a:extLst>
              <a:ext uri="{FF2B5EF4-FFF2-40B4-BE49-F238E27FC236}">
                <a16:creationId xmlns:a16="http://schemas.microsoft.com/office/drawing/2014/main" id="{B7EE6676-D0BB-EB47-A268-D07E2503D0F9}"/>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2756324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67980A-8FEF-0F4F-8262-6AF46367B3D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F484CC9B-28F5-8C40-AAD3-039CDCCD5D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a:t>Editar los estilos de texto del patrón
Segundo nivel
Tercer nivel
Cuarto nivel
Quinto nivel</a:t>
            </a:r>
            <a:endParaRPr lang="es-ES_tradnl"/>
          </a:p>
        </p:txBody>
      </p:sp>
      <p:sp>
        <p:nvSpPr>
          <p:cNvPr id="4" name="Marcador de texto 3">
            <a:extLst>
              <a:ext uri="{FF2B5EF4-FFF2-40B4-BE49-F238E27FC236}">
                <a16:creationId xmlns:a16="http://schemas.microsoft.com/office/drawing/2014/main" id="{F0750D17-B305-3B40-9318-DD7BF0F495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Editar los estilos de texto del patrón
Segundo nivel
Tercer nivel
Cuarto nivel
Quinto nivel</a:t>
            </a:r>
            <a:endParaRPr lang="es-ES_tradnl"/>
          </a:p>
        </p:txBody>
      </p:sp>
      <p:sp>
        <p:nvSpPr>
          <p:cNvPr id="5" name="Marcador de fecha 4">
            <a:extLst>
              <a:ext uri="{FF2B5EF4-FFF2-40B4-BE49-F238E27FC236}">
                <a16:creationId xmlns:a16="http://schemas.microsoft.com/office/drawing/2014/main" id="{589AD0A7-9FFF-BE4D-B449-7EE1F7BE145D}"/>
              </a:ext>
            </a:extLst>
          </p:cNvPr>
          <p:cNvSpPr>
            <a:spLocks noGrp="1"/>
          </p:cNvSpPr>
          <p:nvPr>
            <p:ph type="dt" sz="half" idx="10"/>
          </p:nvPr>
        </p:nvSpPr>
        <p:spPr/>
        <p:txBody>
          <a:bodyPr/>
          <a:lstStyle/>
          <a:p>
            <a:fld id="{F62CE68D-CF43-3A46-8EAF-A9CA4608B997}" type="datetimeFigureOut">
              <a:rPr lang="es-ES_tradnl" smtClean="0"/>
              <a:t>11/02/2019</a:t>
            </a:fld>
            <a:endParaRPr lang="es-ES_tradnl"/>
          </a:p>
        </p:txBody>
      </p:sp>
      <p:sp>
        <p:nvSpPr>
          <p:cNvPr id="6" name="Marcador de pie de página 5">
            <a:extLst>
              <a:ext uri="{FF2B5EF4-FFF2-40B4-BE49-F238E27FC236}">
                <a16:creationId xmlns:a16="http://schemas.microsoft.com/office/drawing/2014/main" id="{86713B27-79C5-554A-A7E3-28C2579FFA6D}"/>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7369EE32-CE7F-3747-8DF6-653FF1C27BDC}"/>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1888044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C4041C-DE76-1749-8D92-192116B82F9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S_tradnl"/>
          </a:p>
        </p:txBody>
      </p:sp>
      <p:sp>
        <p:nvSpPr>
          <p:cNvPr id="3" name="Marcador de posición de imagen 2">
            <a:extLst>
              <a:ext uri="{FF2B5EF4-FFF2-40B4-BE49-F238E27FC236}">
                <a16:creationId xmlns:a16="http://schemas.microsoft.com/office/drawing/2014/main" id="{EA3259A4-514E-A046-8703-EF85B5852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a:extLst>
              <a:ext uri="{FF2B5EF4-FFF2-40B4-BE49-F238E27FC236}">
                <a16:creationId xmlns:a16="http://schemas.microsoft.com/office/drawing/2014/main" id="{E26295E5-2714-D542-8806-89D8711346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Editar los estilos de texto del patrón
Segundo nivel
Tercer nivel
Cuarto nivel
Quinto nivel</a:t>
            </a:r>
            <a:endParaRPr lang="es-ES_tradnl"/>
          </a:p>
        </p:txBody>
      </p:sp>
      <p:sp>
        <p:nvSpPr>
          <p:cNvPr id="5" name="Marcador de fecha 4">
            <a:extLst>
              <a:ext uri="{FF2B5EF4-FFF2-40B4-BE49-F238E27FC236}">
                <a16:creationId xmlns:a16="http://schemas.microsoft.com/office/drawing/2014/main" id="{3763C50B-DE31-8847-8F4D-BEF73A018635}"/>
              </a:ext>
            </a:extLst>
          </p:cNvPr>
          <p:cNvSpPr>
            <a:spLocks noGrp="1"/>
          </p:cNvSpPr>
          <p:nvPr>
            <p:ph type="dt" sz="half" idx="10"/>
          </p:nvPr>
        </p:nvSpPr>
        <p:spPr/>
        <p:txBody>
          <a:bodyPr/>
          <a:lstStyle/>
          <a:p>
            <a:fld id="{F62CE68D-CF43-3A46-8EAF-A9CA4608B997}" type="datetimeFigureOut">
              <a:rPr lang="es-ES_tradnl" smtClean="0"/>
              <a:t>11/02/2019</a:t>
            </a:fld>
            <a:endParaRPr lang="es-ES_tradnl"/>
          </a:p>
        </p:txBody>
      </p:sp>
      <p:sp>
        <p:nvSpPr>
          <p:cNvPr id="6" name="Marcador de pie de página 5">
            <a:extLst>
              <a:ext uri="{FF2B5EF4-FFF2-40B4-BE49-F238E27FC236}">
                <a16:creationId xmlns:a16="http://schemas.microsoft.com/office/drawing/2014/main" id="{63CA6E38-B240-7845-9DFD-680989F1776A}"/>
              </a:ext>
            </a:extLst>
          </p:cNvPr>
          <p:cNvSpPr>
            <a:spLocks noGrp="1"/>
          </p:cNvSpPr>
          <p:nvPr>
            <p:ph type="ftr" sz="quarter" idx="11"/>
          </p:nvPr>
        </p:nvSpPr>
        <p:spPr/>
        <p:txBody>
          <a:bodyPr/>
          <a:lstStyle/>
          <a:p>
            <a:endParaRPr lang="es-ES_tradnl"/>
          </a:p>
        </p:txBody>
      </p:sp>
      <p:sp>
        <p:nvSpPr>
          <p:cNvPr id="7" name="Marcador de número de diapositiva 6">
            <a:extLst>
              <a:ext uri="{FF2B5EF4-FFF2-40B4-BE49-F238E27FC236}">
                <a16:creationId xmlns:a16="http://schemas.microsoft.com/office/drawing/2014/main" id="{41931D7C-DCF7-2246-A475-B55D6181F5EA}"/>
              </a:ext>
            </a:extLst>
          </p:cNvPr>
          <p:cNvSpPr>
            <a:spLocks noGrp="1"/>
          </p:cNvSpPr>
          <p:nvPr>
            <p:ph type="sldNum" sz="quarter" idx="12"/>
          </p:nvPr>
        </p:nvSpPr>
        <p:spPr/>
        <p:txBody>
          <a:body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2518105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CCFD0B3-E577-8140-AAD3-E6D991A6C9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E52FE82D-0475-9148-8CC4-F809E60244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es-ES"/>
              <a:t>Editar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C277EFF3-BF14-EF48-85AA-5770E47EDC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2CE68D-CF43-3A46-8EAF-A9CA4608B997}" type="datetimeFigureOut">
              <a:rPr lang="es-ES_tradnl" smtClean="0"/>
              <a:t>11/02/2019</a:t>
            </a:fld>
            <a:endParaRPr lang="es-ES_tradnl"/>
          </a:p>
        </p:txBody>
      </p:sp>
      <p:sp>
        <p:nvSpPr>
          <p:cNvPr id="5" name="Marcador de pie de página 4">
            <a:extLst>
              <a:ext uri="{FF2B5EF4-FFF2-40B4-BE49-F238E27FC236}">
                <a16:creationId xmlns:a16="http://schemas.microsoft.com/office/drawing/2014/main" id="{2646A0E9-F7BD-8349-B83D-BB6B27C5CF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a:extLst>
              <a:ext uri="{FF2B5EF4-FFF2-40B4-BE49-F238E27FC236}">
                <a16:creationId xmlns:a16="http://schemas.microsoft.com/office/drawing/2014/main" id="{C21101A6-C6D8-5444-B442-584AA1CA3D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3551E7-847A-B946-8881-AAEA44B76957}" type="slidenum">
              <a:rPr lang="es-ES_tradnl" smtClean="0"/>
              <a:t>‹Nº›</a:t>
            </a:fld>
            <a:endParaRPr lang="es-ES_tradnl"/>
          </a:p>
        </p:txBody>
      </p:sp>
    </p:spTree>
    <p:extLst>
      <p:ext uri="{BB962C8B-B14F-4D97-AF65-F5344CB8AC3E}">
        <p14:creationId xmlns:p14="http://schemas.microsoft.com/office/powerpoint/2010/main" val="2839923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1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2.png"/><Relationship Id="rId7"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19.svg"/><Relationship Id="rId5" Type="http://schemas.openxmlformats.org/officeDocument/2006/relationships/image" Target="../media/image18.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7.sv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7.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microsoft.com/office/2007/relationships/hdphoto" Target="../media/hdphoto6.wdp"/><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13" Type="http://schemas.microsoft.com/office/2007/relationships/hdphoto" Target="../media/hdphoto8.wdp"/><Relationship Id="rId3" Type="http://schemas.openxmlformats.org/officeDocument/2006/relationships/image" Target="../media/image40.png"/><Relationship Id="rId7" Type="http://schemas.openxmlformats.org/officeDocument/2006/relationships/image" Target="../media/image42.png"/><Relationship Id="rId12"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8.png"/><Relationship Id="rId11" Type="http://schemas.microsoft.com/office/2007/relationships/hdphoto" Target="../media/hdphoto2.wdp"/><Relationship Id="rId5" Type="http://schemas.microsoft.com/office/2007/relationships/hdphoto" Target="../media/hdphoto7.wdp"/><Relationship Id="rId10" Type="http://schemas.openxmlformats.org/officeDocument/2006/relationships/image" Target="../media/image13.png"/><Relationship Id="rId4" Type="http://schemas.openxmlformats.org/officeDocument/2006/relationships/image" Target="../media/image41.png"/><Relationship Id="rId9" Type="http://schemas.microsoft.com/office/2007/relationships/hdphoto" Target="../media/hdphoto6.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9.wdp"/></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9.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A079EB9-8DA9-4D8E-8248-F751D0162E5A}"/>
              </a:ext>
            </a:extLst>
          </p:cNvPr>
          <p:cNvPicPr>
            <a:picLocks noChangeAspect="1"/>
          </p:cNvPicPr>
          <p:nvPr/>
        </p:nvPicPr>
        <p:blipFill>
          <a:blip r:embed="rId2"/>
          <a:stretch>
            <a:fillRect/>
          </a:stretch>
        </p:blipFill>
        <p:spPr>
          <a:xfrm>
            <a:off x="0" y="66260"/>
            <a:ext cx="12192000" cy="6858000"/>
          </a:xfrm>
          <a:prstGeom prst="rect">
            <a:avLst/>
          </a:prstGeom>
        </p:spPr>
      </p:pic>
      <p:sp>
        <p:nvSpPr>
          <p:cNvPr id="11" name="Rectángulo 10">
            <a:extLst>
              <a:ext uri="{FF2B5EF4-FFF2-40B4-BE49-F238E27FC236}">
                <a16:creationId xmlns:a16="http://schemas.microsoft.com/office/drawing/2014/main" id="{6D28F2D6-5540-3F4F-93F0-6E7CE28DFBF0}"/>
              </a:ext>
            </a:extLst>
          </p:cNvPr>
          <p:cNvSpPr/>
          <p:nvPr/>
        </p:nvSpPr>
        <p:spPr>
          <a:xfrm>
            <a:off x="6558035" y="730652"/>
            <a:ext cx="4315057" cy="1200329"/>
          </a:xfrm>
          <a:prstGeom prst="rect">
            <a:avLst/>
          </a:prstGeom>
        </p:spPr>
        <p:txBody>
          <a:bodyPr wrap="square">
            <a:spAutoFit/>
          </a:bodyPr>
          <a:lstStyle/>
          <a:p>
            <a:pPr algn="ctr"/>
            <a:r>
              <a:rPr lang="es-CO" sz="7200" b="1" dirty="0">
                <a:solidFill>
                  <a:srgbClr val="346232"/>
                </a:solidFill>
                <a:effectLst>
                  <a:outerShdw blurRad="38100" dist="38100" dir="2700000" algn="tl">
                    <a:srgbClr val="000000">
                      <a:alpha val="43137"/>
                    </a:srgbClr>
                  </a:outerShdw>
                </a:effectLst>
              </a:rPr>
              <a:t>PRIMERA</a:t>
            </a:r>
          </a:p>
        </p:txBody>
      </p:sp>
      <p:sp>
        <p:nvSpPr>
          <p:cNvPr id="3" name="Rectángulo 2">
            <a:extLst>
              <a:ext uri="{FF2B5EF4-FFF2-40B4-BE49-F238E27FC236}">
                <a16:creationId xmlns:a16="http://schemas.microsoft.com/office/drawing/2014/main" id="{0D65193F-1885-4EA1-A3E0-C736AC62FED3}"/>
              </a:ext>
            </a:extLst>
          </p:cNvPr>
          <p:cNvSpPr/>
          <p:nvPr/>
        </p:nvSpPr>
        <p:spPr>
          <a:xfrm>
            <a:off x="6882784" y="561375"/>
            <a:ext cx="2399568" cy="523220"/>
          </a:xfrm>
          <a:prstGeom prst="rect">
            <a:avLst/>
          </a:prstGeom>
        </p:spPr>
        <p:txBody>
          <a:bodyPr wrap="none">
            <a:spAutoFit/>
          </a:bodyPr>
          <a:lstStyle/>
          <a:p>
            <a:pPr algn="ctr"/>
            <a:r>
              <a:rPr lang="es-CO" sz="2800" b="1" dirty="0">
                <a:solidFill>
                  <a:srgbClr val="346232"/>
                </a:solidFill>
                <a:effectLst>
                  <a:outerShdw blurRad="38100" dist="38100" dir="2700000" algn="tl">
                    <a:srgbClr val="000000">
                      <a:alpha val="43137"/>
                    </a:srgbClr>
                  </a:outerShdw>
                </a:effectLst>
              </a:rPr>
              <a:t>DIRECCIÓN DE </a:t>
            </a:r>
          </a:p>
        </p:txBody>
      </p:sp>
      <p:sp>
        <p:nvSpPr>
          <p:cNvPr id="4" name="Rectángulo 3">
            <a:extLst>
              <a:ext uri="{FF2B5EF4-FFF2-40B4-BE49-F238E27FC236}">
                <a16:creationId xmlns:a16="http://schemas.microsoft.com/office/drawing/2014/main" id="{D68A6EFD-5E60-4E4E-BA0B-9357B697FF56}"/>
              </a:ext>
            </a:extLst>
          </p:cNvPr>
          <p:cNvSpPr/>
          <p:nvPr/>
        </p:nvSpPr>
        <p:spPr>
          <a:xfrm>
            <a:off x="7833417" y="1448596"/>
            <a:ext cx="3565528" cy="1107996"/>
          </a:xfrm>
          <a:prstGeom prst="rect">
            <a:avLst/>
          </a:prstGeom>
        </p:spPr>
        <p:txBody>
          <a:bodyPr wrap="none">
            <a:spAutoFit/>
          </a:bodyPr>
          <a:lstStyle/>
          <a:p>
            <a:pPr algn="ctr"/>
            <a:r>
              <a:rPr lang="es-CO" sz="6600" b="1" dirty="0">
                <a:solidFill>
                  <a:srgbClr val="346232"/>
                </a:solidFill>
                <a:effectLst>
                  <a:outerShdw blurRad="38100" dist="38100" dir="2700000" algn="tl">
                    <a:srgbClr val="000000">
                      <a:alpha val="43137"/>
                    </a:srgbClr>
                  </a:outerShdw>
                </a:effectLst>
              </a:rPr>
              <a:t>INFANCIA</a:t>
            </a:r>
          </a:p>
        </p:txBody>
      </p:sp>
      <p:sp>
        <p:nvSpPr>
          <p:cNvPr id="6" name="Rectángulo 5">
            <a:extLst>
              <a:ext uri="{FF2B5EF4-FFF2-40B4-BE49-F238E27FC236}">
                <a16:creationId xmlns:a16="http://schemas.microsoft.com/office/drawing/2014/main" id="{EEE8347A-DABD-43BF-805A-34F4CBDC2758}"/>
              </a:ext>
            </a:extLst>
          </p:cNvPr>
          <p:cNvSpPr/>
          <p:nvPr/>
        </p:nvSpPr>
        <p:spPr>
          <a:xfrm>
            <a:off x="5896147" y="2830961"/>
            <a:ext cx="5991053" cy="954107"/>
          </a:xfrm>
          <a:prstGeom prst="rect">
            <a:avLst/>
          </a:prstGeom>
        </p:spPr>
        <p:txBody>
          <a:bodyPr wrap="square">
            <a:spAutoFit/>
          </a:bodyPr>
          <a:lstStyle/>
          <a:p>
            <a:pPr algn="ctr"/>
            <a:r>
              <a:rPr lang="es-CO" sz="2800" b="1" dirty="0">
                <a:solidFill>
                  <a:srgbClr val="346232"/>
                </a:solidFill>
                <a:effectLst>
                  <a:outerShdw blurRad="38100" dist="38100" dir="2700000" algn="tl">
                    <a:srgbClr val="000000">
                      <a:alpha val="43137"/>
                    </a:srgbClr>
                  </a:outerShdw>
                </a:effectLst>
              </a:rPr>
              <a:t>SUBDIRECCIÓN DE OPERACIÓN DE LA ATENCIÓN A LA PRIMERA INFANCIA </a:t>
            </a:r>
          </a:p>
        </p:txBody>
      </p:sp>
    </p:spTree>
    <p:extLst>
      <p:ext uri="{BB962C8B-B14F-4D97-AF65-F5344CB8AC3E}">
        <p14:creationId xmlns:p14="http://schemas.microsoft.com/office/powerpoint/2010/main" val="3667506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6524150" y="174012"/>
            <a:ext cx="4288931" cy="830997"/>
          </a:xfrm>
          <a:prstGeom prst="rect">
            <a:avLst/>
          </a:prstGeom>
        </p:spPr>
        <p:txBody>
          <a:bodyPr wrap="none">
            <a:spAutoFit/>
          </a:bodyPr>
          <a:lstStyle/>
          <a:p>
            <a:pPr algn="ctr"/>
            <a:r>
              <a:rPr lang="es-CO" sz="4800" b="1" dirty="0">
                <a:solidFill>
                  <a:srgbClr val="346232"/>
                </a:solidFill>
              </a:rPr>
              <a:t>Equipo Primario</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5" name="Rectangle 7">
            <a:extLst>
              <a:ext uri="{FF2B5EF4-FFF2-40B4-BE49-F238E27FC236}">
                <a16:creationId xmlns:a16="http://schemas.microsoft.com/office/drawing/2014/main" id="{83E93DA6-CF3C-493C-BE4C-A98430B5C4CD}"/>
              </a:ext>
            </a:extLst>
          </p:cNvPr>
          <p:cNvSpPr/>
          <p:nvPr/>
        </p:nvSpPr>
        <p:spPr>
          <a:xfrm rot="1778765">
            <a:off x="893267" y="3784564"/>
            <a:ext cx="640396" cy="834813"/>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Bent Arrow 11">
            <a:extLst>
              <a:ext uri="{FF2B5EF4-FFF2-40B4-BE49-F238E27FC236}">
                <a16:creationId xmlns:a16="http://schemas.microsoft.com/office/drawing/2014/main" id="{EEAF577A-4A4A-448E-8113-91A66FA15C9A}"/>
              </a:ext>
            </a:extLst>
          </p:cNvPr>
          <p:cNvSpPr/>
          <p:nvPr/>
        </p:nvSpPr>
        <p:spPr>
          <a:xfrm rot="10800000" flipV="1">
            <a:off x="2328418" y="3506556"/>
            <a:ext cx="1930888" cy="45719"/>
          </a:xfrm>
          <a:custGeom>
            <a:avLst/>
            <a:gdLst>
              <a:gd name="connsiteX0" fmla="*/ 0 w 1654615"/>
              <a:gd name="connsiteY0" fmla="*/ 1257265 h 1257265"/>
              <a:gd name="connsiteX1" fmla="*/ 0 w 1654615"/>
              <a:gd name="connsiteY1" fmla="*/ 550053 h 1257265"/>
              <a:gd name="connsiteX2" fmla="*/ 550053 w 1654615"/>
              <a:gd name="connsiteY2" fmla="*/ 0 h 1257265"/>
              <a:gd name="connsiteX3" fmla="*/ 1340299 w 1654615"/>
              <a:gd name="connsiteY3" fmla="*/ 0 h 1257265"/>
              <a:gd name="connsiteX4" fmla="*/ 1340299 w 1654615"/>
              <a:gd name="connsiteY4" fmla="*/ 0 h 1257265"/>
              <a:gd name="connsiteX5" fmla="*/ 1654615 w 1654615"/>
              <a:gd name="connsiteY5" fmla="*/ 0 h 1257265"/>
              <a:gd name="connsiteX6" fmla="*/ 1340299 w 1654615"/>
              <a:gd name="connsiteY6" fmla="*/ 0 h 1257265"/>
              <a:gd name="connsiteX7" fmla="*/ 1340299 w 1654615"/>
              <a:gd name="connsiteY7" fmla="*/ 0 h 1257265"/>
              <a:gd name="connsiteX8" fmla="*/ 550053 w 1654615"/>
              <a:gd name="connsiteY8" fmla="*/ 0 h 1257265"/>
              <a:gd name="connsiteX9" fmla="*/ 0 w 1654615"/>
              <a:gd name="connsiteY9" fmla="*/ 550053 h 1257265"/>
              <a:gd name="connsiteX10" fmla="*/ 0 w 1654615"/>
              <a:gd name="connsiteY10" fmla="*/ 1257265 h 1257265"/>
              <a:gd name="connsiteX0" fmla="*/ 0 w 4050085"/>
              <a:gd name="connsiteY0" fmla="*/ 1257265 h 1257265"/>
              <a:gd name="connsiteX1" fmla="*/ 0 w 4050085"/>
              <a:gd name="connsiteY1" fmla="*/ 550053 h 1257265"/>
              <a:gd name="connsiteX2" fmla="*/ 550053 w 4050085"/>
              <a:gd name="connsiteY2" fmla="*/ 0 h 1257265"/>
              <a:gd name="connsiteX3" fmla="*/ 1340299 w 4050085"/>
              <a:gd name="connsiteY3" fmla="*/ 0 h 1257265"/>
              <a:gd name="connsiteX4" fmla="*/ 1340299 w 4050085"/>
              <a:gd name="connsiteY4" fmla="*/ 0 h 1257265"/>
              <a:gd name="connsiteX5" fmla="*/ 4050085 w 4050085"/>
              <a:gd name="connsiteY5" fmla="*/ 0 h 1257265"/>
              <a:gd name="connsiteX6" fmla="*/ 1340299 w 4050085"/>
              <a:gd name="connsiteY6" fmla="*/ 0 h 1257265"/>
              <a:gd name="connsiteX7" fmla="*/ 1340299 w 4050085"/>
              <a:gd name="connsiteY7" fmla="*/ 0 h 1257265"/>
              <a:gd name="connsiteX8" fmla="*/ 550053 w 4050085"/>
              <a:gd name="connsiteY8" fmla="*/ 0 h 1257265"/>
              <a:gd name="connsiteX9" fmla="*/ 0 w 4050085"/>
              <a:gd name="connsiteY9" fmla="*/ 550053 h 1257265"/>
              <a:gd name="connsiteX10" fmla="*/ 0 w 4050085"/>
              <a:gd name="connsiteY10" fmla="*/ 1257265 h 1257265"/>
              <a:gd name="connsiteX0" fmla="*/ 0 w 4050085"/>
              <a:gd name="connsiteY0" fmla="*/ 550053 h 550054"/>
              <a:gd name="connsiteX1" fmla="*/ 0 w 4050085"/>
              <a:gd name="connsiteY1" fmla="*/ 550053 h 550054"/>
              <a:gd name="connsiteX2" fmla="*/ 550053 w 4050085"/>
              <a:gd name="connsiteY2" fmla="*/ 0 h 550054"/>
              <a:gd name="connsiteX3" fmla="*/ 1340299 w 4050085"/>
              <a:gd name="connsiteY3" fmla="*/ 0 h 550054"/>
              <a:gd name="connsiteX4" fmla="*/ 1340299 w 4050085"/>
              <a:gd name="connsiteY4" fmla="*/ 0 h 550054"/>
              <a:gd name="connsiteX5" fmla="*/ 4050085 w 4050085"/>
              <a:gd name="connsiteY5" fmla="*/ 0 h 550054"/>
              <a:gd name="connsiteX6" fmla="*/ 1340299 w 4050085"/>
              <a:gd name="connsiteY6" fmla="*/ 0 h 550054"/>
              <a:gd name="connsiteX7" fmla="*/ 1340299 w 4050085"/>
              <a:gd name="connsiteY7" fmla="*/ 0 h 550054"/>
              <a:gd name="connsiteX8" fmla="*/ 550053 w 4050085"/>
              <a:gd name="connsiteY8" fmla="*/ 0 h 550054"/>
              <a:gd name="connsiteX9" fmla="*/ 0 w 4050085"/>
              <a:gd name="connsiteY9" fmla="*/ 550053 h 550054"/>
              <a:gd name="connsiteX0" fmla="*/ 550053 w 4050085"/>
              <a:gd name="connsiteY0" fmla="*/ 0 h 550054"/>
              <a:gd name="connsiteX1" fmla="*/ 0 w 4050085"/>
              <a:gd name="connsiteY1" fmla="*/ 550053 h 550054"/>
              <a:gd name="connsiteX2" fmla="*/ 550053 w 4050085"/>
              <a:gd name="connsiteY2" fmla="*/ 0 h 550054"/>
              <a:gd name="connsiteX3" fmla="*/ 1340299 w 4050085"/>
              <a:gd name="connsiteY3" fmla="*/ 0 h 550054"/>
              <a:gd name="connsiteX4" fmla="*/ 1340299 w 4050085"/>
              <a:gd name="connsiteY4" fmla="*/ 0 h 550054"/>
              <a:gd name="connsiteX5" fmla="*/ 4050085 w 4050085"/>
              <a:gd name="connsiteY5" fmla="*/ 0 h 550054"/>
              <a:gd name="connsiteX6" fmla="*/ 1340299 w 4050085"/>
              <a:gd name="connsiteY6" fmla="*/ 0 h 550054"/>
              <a:gd name="connsiteX7" fmla="*/ 1340299 w 4050085"/>
              <a:gd name="connsiteY7" fmla="*/ 0 h 550054"/>
              <a:gd name="connsiteX8" fmla="*/ 550053 w 4050085"/>
              <a:gd name="connsiteY8" fmla="*/ 0 h 550054"/>
              <a:gd name="connsiteX0" fmla="*/ 649509 w 4149541"/>
              <a:gd name="connsiteY0" fmla="*/ 0 h 588370"/>
              <a:gd name="connsiteX1" fmla="*/ 0 w 4149541"/>
              <a:gd name="connsiteY1" fmla="*/ 588370 h 588370"/>
              <a:gd name="connsiteX2" fmla="*/ 649509 w 4149541"/>
              <a:gd name="connsiteY2" fmla="*/ 0 h 588370"/>
              <a:gd name="connsiteX3" fmla="*/ 1439755 w 4149541"/>
              <a:gd name="connsiteY3" fmla="*/ 0 h 588370"/>
              <a:gd name="connsiteX4" fmla="*/ 1439755 w 4149541"/>
              <a:gd name="connsiteY4" fmla="*/ 0 h 588370"/>
              <a:gd name="connsiteX5" fmla="*/ 4149541 w 4149541"/>
              <a:gd name="connsiteY5" fmla="*/ 0 h 588370"/>
              <a:gd name="connsiteX6" fmla="*/ 1439755 w 4149541"/>
              <a:gd name="connsiteY6" fmla="*/ 0 h 588370"/>
              <a:gd name="connsiteX7" fmla="*/ 1439755 w 4149541"/>
              <a:gd name="connsiteY7" fmla="*/ 0 h 588370"/>
              <a:gd name="connsiteX8" fmla="*/ 649509 w 4149541"/>
              <a:gd name="connsiteY8" fmla="*/ 0 h 588370"/>
              <a:gd name="connsiteX0" fmla="*/ 1 w 3500033"/>
              <a:gd name="connsiteY0" fmla="*/ 0 h 0"/>
              <a:gd name="connsiteX1" fmla="*/ 1 w 3500033"/>
              <a:gd name="connsiteY1" fmla="*/ 0 h 0"/>
              <a:gd name="connsiteX2" fmla="*/ 790247 w 3500033"/>
              <a:gd name="connsiteY2" fmla="*/ 0 h 0"/>
              <a:gd name="connsiteX3" fmla="*/ 790247 w 3500033"/>
              <a:gd name="connsiteY3" fmla="*/ 0 h 0"/>
              <a:gd name="connsiteX4" fmla="*/ 3500033 w 3500033"/>
              <a:gd name="connsiteY4" fmla="*/ 0 h 0"/>
              <a:gd name="connsiteX5" fmla="*/ 790247 w 3500033"/>
              <a:gd name="connsiteY5" fmla="*/ 0 h 0"/>
              <a:gd name="connsiteX6" fmla="*/ 790247 w 3500033"/>
              <a:gd name="connsiteY6" fmla="*/ 0 h 0"/>
              <a:gd name="connsiteX7" fmla="*/ 1 w 3500033"/>
              <a:gd name="connsiteY7"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0033">
                <a:moveTo>
                  <a:pt x="1" y="0"/>
                </a:moveTo>
                <a:lnTo>
                  <a:pt x="1" y="0"/>
                </a:lnTo>
                <a:lnTo>
                  <a:pt x="790247" y="0"/>
                </a:lnTo>
                <a:lnTo>
                  <a:pt x="790247" y="0"/>
                </a:lnTo>
                <a:lnTo>
                  <a:pt x="3500033" y="0"/>
                </a:lnTo>
                <a:lnTo>
                  <a:pt x="790247" y="0"/>
                </a:lnTo>
                <a:lnTo>
                  <a:pt x="790247" y="0"/>
                </a:lnTo>
                <a:lnTo>
                  <a:pt x="1" y="0"/>
                </a:lnTo>
                <a:close/>
              </a:path>
            </a:pathLst>
          </a:custGeom>
          <a:ln w="9525">
            <a:solidFill>
              <a:schemeClr val="tx1">
                <a:lumMod val="50000"/>
                <a:lumOff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 name="Grupo 3">
            <a:extLst>
              <a:ext uri="{FF2B5EF4-FFF2-40B4-BE49-F238E27FC236}">
                <a16:creationId xmlns:a16="http://schemas.microsoft.com/office/drawing/2014/main" id="{61D63FAE-CD51-4255-910B-F7B437FFD7E4}"/>
              </a:ext>
            </a:extLst>
          </p:cNvPr>
          <p:cNvGrpSpPr/>
          <p:nvPr/>
        </p:nvGrpSpPr>
        <p:grpSpPr>
          <a:xfrm>
            <a:off x="-1071299" y="1219518"/>
            <a:ext cx="4458385" cy="3817481"/>
            <a:chOff x="4961054" y="1067510"/>
            <a:chExt cx="2326904" cy="2008746"/>
          </a:xfrm>
        </p:grpSpPr>
        <p:sp>
          <p:nvSpPr>
            <p:cNvPr id="128" name="Hexagon 12">
              <a:extLst>
                <a:ext uri="{FF2B5EF4-FFF2-40B4-BE49-F238E27FC236}">
                  <a16:creationId xmlns:a16="http://schemas.microsoft.com/office/drawing/2014/main" id="{253F8790-60F5-40E9-A0E0-107FD767D0FA}"/>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Hexagon 13">
              <a:extLst>
                <a:ext uri="{FF2B5EF4-FFF2-40B4-BE49-F238E27FC236}">
                  <a16:creationId xmlns:a16="http://schemas.microsoft.com/office/drawing/2014/main" id="{265A2F80-3504-45E3-A9D1-A221F198CBE6}"/>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upo 10">
            <a:extLst>
              <a:ext uri="{FF2B5EF4-FFF2-40B4-BE49-F238E27FC236}">
                <a16:creationId xmlns:a16="http://schemas.microsoft.com/office/drawing/2014/main" id="{8D7D35B4-1054-4F98-B601-2472F4F19885}"/>
              </a:ext>
            </a:extLst>
          </p:cNvPr>
          <p:cNvGrpSpPr/>
          <p:nvPr/>
        </p:nvGrpSpPr>
        <p:grpSpPr>
          <a:xfrm>
            <a:off x="2990903" y="2883299"/>
            <a:ext cx="1489319" cy="1186129"/>
            <a:chOff x="480582" y="2682014"/>
            <a:chExt cx="1489319" cy="1186129"/>
          </a:xfrm>
        </p:grpSpPr>
        <p:sp>
          <p:nvSpPr>
            <p:cNvPr id="123" name="Rectangle 3">
              <a:extLst>
                <a:ext uri="{FF2B5EF4-FFF2-40B4-BE49-F238E27FC236}">
                  <a16:creationId xmlns:a16="http://schemas.microsoft.com/office/drawing/2014/main" id="{C303524E-721A-4771-8947-0B22581FCFA0}"/>
                </a:ext>
              </a:extLst>
            </p:cNvPr>
            <p:cNvSpPr/>
            <p:nvPr/>
          </p:nvSpPr>
          <p:spPr>
            <a:xfrm rot="1778765">
              <a:off x="567576" y="2793286"/>
              <a:ext cx="640396" cy="834813"/>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Hexagon 49">
              <a:extLst>
                <a:ext uri="{FF2B5EF4-FFF2-40B4-BE49-F238E27FC236}">
                  <a16:creationId xmlns:a16="http://schemas.microsoft.com/office/drawing/2014/main" id="{99109AC3-B13A-48E6-BE62-B0077FB7773D}"/>
                </a:ext>
              </a:extLst>
            </p:cNvPr>
            <p:cNvSpPr/>
            <p:nvPr/>
          </p:nvSpPr>
          <p:spPr>
            <a:xfrm>
              <a:off x="546958" y="268201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8" name="Hexagon 50">
              <a:extLst>
                <a:ext uri="{FF2B5EF4-FFF2-40B4-BE49-F238E27FC236}">
                  <a16:creationId xmlns:a16="http://schemas.microsoft.com/office/drawing/2014/main" id="{2CE11564-7C74-4011-8170-49125EED5162}"/>
                </a:ext>
              </a:extLst>
            </p:cNvPr>
            <p:cNvSpPr/>
            <p:nvPr/>
          </p:nvSpPr>
          <p:spPr>
            <a:xfrm>
              <a:off x="619941" y="2734754"/>
              <a:ext cx="1228029" cy="1060120"/>
            </a:xfrm>
            <a:prstGeom prst="hexagon">
              <a:avLst>
                <a:gd name="adj" fmla="val 26988"/>
                <a:gd name="vf" fmla="val 115470"/>
              </a:avLst>
            </a:prstGeom>
            <a:solidFill>
              <a:srgbClr val="467395"/>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60">
              <a:extLst>
                <a:ext uri="{FF2B5EF4-FFF2-40B4-BE49-F238E27FC236}">
                  <a16:creationId xmlns:a16="http://schemas.microsoft.com/office/drawing/2014/main" id="{6B23CE55-3F38-4C5F-9E55-D8E9389A6F51}"/>
                </a:ext>
              </a:extLst>
            </p:cNvPr>
            <p:cNvSpPr>
              <a:spLocks noChangeAspect="1"/>
            </p:cNvSpPr>
            <p:nvPr/>
          </p:nvSpPr>
          <p:spPr>
            <a:xfrm>
              <a:off x="480582" y="2901397"/>
              <a:ext cx="1478468" cy="400110"/>
            </a:xfrm>
            <a:prstGeom prst="rect">
              <a:avLst/>
            </a:prstGeom>
            <a:noFill/>
          </p:spPr>
          <p:txBody>
            <a:bodyPr wrap="square" lIns="91440" tIns="45720" rIns="91440" bIns="45720">
              <a:spAutoFit/>
            </a:bodyPr>
            <a:lstStyle/>
            <a:p>
              <a:pPr algn="ctr"/>
              <a:r>
                <a:rPr lang="en-US" sz="2000" b="1" dirty="0">
                  <a:ln w="0"/>
                  <a:solidFill>
                    <a:schemeClr val="bg1"/>
                  </a:solidFill>
                  <a:latin typeface="Century Gothic" panose="020B0502020202020204" pitchFamily="34" charset="0"/>
                  <a:cs typeface="Arial" panose="020B0604020202020204" pitchFamily="34" charset="0"/>
                </a:rPr>
                <a:t>MARIA</a:t>
              </a:r>
              <a:endParaRPr lang="en-US" sz="2000" b="1" cap="none" spc="0" dirty="0">
                <a:ln w="0"/>
                <a:solidFill>
                  <a:schemeClr val="bg1"/>
                </a:solidFill>
                <a:latin typeface="Century Gothic" panose="020B0502020202020204" pitchFamily="34" charset="0"/>
                <a:cs typeface="Arial" panose="020B0604020202020204" pitchFamily="34" charset="0"/>
              </a:endParaRPr>
            </a:p>
          </p:txBody>
        </p:sp>
        <p:sp>
          <p:nvSpPr>
            <p:cNvPr id="188" name="Rectangle 60">
              <a:extLst>
                <a:ext uri="{FF2B5EF4-FFF2-40B4-BE49-F238E27FC236}">
                  <a16:creationId xmlns:a16="http://schemas.microsoft.com/office/drawing/2014/main" id="{787E88E4-0FFA-4773-9271-6A9CBD00B49D}"/>
                </a:ext>
              </a:extLst>
            </p:cNvPr>
            <p:cNvSpPr>
              <a:spLocks noChangeAspect="1"/>
            </p:cNvSpPr>
            <p:nvPr/>
          </p:nvSpPr>
          <p:spPr>
            <a:xfrm>
              <a:off x="491433" y="3338328"/>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GAITÁN</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sp>
        <p:nvSpPr>
          <p:cNvPr id="79" name="TextBox 54">
            <a:extLst>
              <a:ext uri="{FF2B5EF4-FFF2-40B4-BE49-F238E27FC236}">
                <a16:creationId xmlns:a16="http://schemas.microsoft.com/office/drawing/2014/main" id="{D0F0EA41-EA4F-4DEB-9AF7-9FB5FFD85867}"/>
              </a:ext>
            </a:extLst>
          </p:cNvPr>
          <p:cNvSpPr txBox="1"/>
          <p:nvPr/>
        </p:nvSpPr>
        <p:spPr>
          <a:xfrm>
            <a:off x="-432866" y="3093337"/>
            <a:ext cx="1766800" cy="369332"/>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dirty="0">
                <a:solidFill>
                  <a:srgbClr val="4C7379"/>
                </a:solidFill>
                <a:latin typeface="Century Gothic" panose="020B0502020202020204" pitchFamily="34" charset="0"/>
                <a:ea typeface="Microsoft JhengHei UI Light" panose="020B0304030504040204" pitchFamily="34" charset="-120"/>
              </a:rPr>
              <a:t>Líder</a:t>
            </a:r>
          </a:p>
        </p:txBody>
      </p:sp>
      <p:sp>
        <p:nvSpPr>
          <p:cNvPr id="5" name="Rectángulo 4">
            <a:extLst>
              <a:ext uri="{FF2B5EF4-FFF2-40B4-BE49-F238E27FC236}">
                <a16:creationId xmlns:a16="http://schemas.microsoft.com/office/drawing/2014/main" id="{365C650B-8637-43DF-81F5-8C39F18F5D31}"/>
              </a:ext>
            </a:extLst>
          </p:cNvPr>
          <p:cNvSpPr/>
          <p:nvPr/>
        </p:nvSpPr>
        <p:spPr>
          <a:xfrm>
            <a:off x="5073778" y="1597815"/>
            <a:ext cx="5960328" cy="68238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s-CO" sz="1400" dirty="0">
                <a:latin typeface="Arial" panose="020B0604020202020204" pitchFamily="34" charset="0"/>
                <a:cs typeface="Arial" panose="020B0604020202020204" pitchFamily="34" charset="0"/>
              </a:rPr>
              <a:t>BRINDAR ASESORÍA Y SOPORTE EN LAS GESTIONES A LA SUBDIRECTORA DE OPERACIÓN.</a:t>
            </a:r>
          </a:p>
        </p:txBody>
      </p:sp>
      <p:sp>
        <p:nvSpPr>
          <p:cNvPr id="9" name="Rectángulo: esquinas redondeadas 8">
            <a:extLst>
              <a:ext uri="{FF2B5EF4-FFF2-40B4-BE49-F238E27FC236}">
                <a16:creationId xmlns:a16="http://schemas.microsoft.com/office/drawing/2014/main" id="{7F30D214-BA79-4574-88F0-A623B49DBDC8}"/>
              </a:ext>
            </a:extLst>
          </p:cNvPr>
          <p:cNvSpPr/>
          <p:nvPr/>
        </p:nvSpPr>
        <p:spPr>
          <a:xfrm rot="16200000">
            <a:off x="2761487" y="3336073"/>
            <a:ext cx="3960697" cy="484182"/>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FUNCIONES</a:t>
            </a:r>
          </a:p>
        </p:txBody>
      </p:sp>
      <p:sp>
        <p:nvSpPr>
          <p:cNvPr id="2" name="Rectángulo 1">
            <a:extLst>
              <a:ext uri="{FF2B5EF4-FFF2-40B4-BE49-F238E27FC236}">
                <a16:creationId xmlns:a16="http://schemas.microsoft.com/office/drawing/2014/main" id="{C5E349C5-7A7B-44B3-A161-0CC826EB2475}"/>
              </a:ext>
            </a:extLst>
          </p:cNvPr>
          <p:cNvSpPr/>
          <p:nvPr/>
        </p:nvSpPr>
        <p:spPr>
          <a:xfrm>
            <a:off x="100820" y="3278003"/>
            <a:ext cx="2225289" cy="523220"/>
          </a:xfrm>
          <a:prstGeom prst="rect">
            <a:avLst/>
          </a:prstGeom>
        </p:spPr>
        <p:txBody>
          <a:bodyPr wrap="none">
            <a:spAutoFit/>
          </a:bodyPr>
          <a:lstStyle/>
          <a:p>
            <a:r>
              <a:rPr lang="en-US" sz="2800" b="1" dirty="0">
                <a:solidFill>
                  <a:srgbClr val="4C7379"/>
                </a:solidFill>
                <a:latin typeface="Century Gothic" panose="020B0502020202020204" pitchFamily="34" charset="0"/>
                <a:ea typeface="Microsoft JhengHei UI Light" panose="020B0304030504040204" pitchFamily="34" charset="-120"/>
              </a:rPr>
              <a:t>TERRITORIAL</a:t>
            </a:r>
            <a:endParaRPr lang="es-CO" sz="2800" dirty="0"/>
          </a:p>
        </p:txBody>
      </p:sp>
      <p:sp>
        <p:nvSpPr>
          <p:cNvPr id="3" name="Rectángulo 2">
            <a:extLst>
              <a:ext uri="{FF2B5EF4-FFF2-40B4-BE49-F238E27FC236}">
                <a16:creationId xmlns:a16="http://schemas.microsoft.com/office/drawing/2014/main" id="{A6323B85-9226-4729-9FE9-F583224EB828}"/>
              </a:ext>
            </a:extLst>
          </p:cNvPr>
          <p:cNvSpPr/>
          <p:nvPr/>
        </p:nvSpPr>
        <p:spPr>
          <a:xfrm>
            <a:off x="5073778" y="2362913"/>
            <a:ext cx="5960328" cy="46404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b="1" dirty="0">
                <a:latin typeface="Arial" panose="020B0604020202020204" pitchFamily="34" charset="0"/>
                <a:cs typeface="Arial" panose="020B0604020202020204" pitchFamily="34" charset="0"/>
              </a:rPr>
              <a:t>LIDERAR EL EQUIPO DE APOYO A LA OPERACIÓN TERRITORIAL </a:t>
            </a:r>
          </a:p>
        </p:txBody>
      </p:sp>
      <p:sp>
        <p:nvSpPr>
          <p:cNvPr id="6" name="Rectángulo 5">
            <a:extLst>
              <a:ext uri="{FF2B5EF4-FFF2-40B4-BE49-F238E27FC236}">
                <a16:creationId xmlns:a16="http://schemas.microsoft.com/office/drawing/2014/main" id="{547EBCC8-E2D4-4698-8892-65841AE72138}"/>
              </a:ext>
            </a:extLst>
          </p:cNvPr>
          <p:cNvSpPr/>
          <p:nvPr/>
        </p:nvSpPr>
        <p:spPr>
          <a:xfrm>
            <a:off x="5073778" y="3517118"/>
            <a:ext cx="5960328" cy="629301"/>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BRINDAR ASESORÍA Y SOPORTE EN LAS GESTIONES DE APOYO A LA SUPERVISIÓN Y OPERACIÓN TERRITORIAL </a:t>
            </a:r>
          </a:p>
        </p:txBody>
      </p:sp>
      <p:sp>
        <p:nvSpPr>
          <p:cNvPr id="8" name="Rectángulo 7">
            <a:extLst>
              <a:ext uri="{FF2B5EF4-FFF2-40B4-BE49-F238E27FC236}">
                <a16:creationId xmlns:a16="http://schemas.microsoft.com/office/drawing/2014/main" id="{0197603E-6B62-4753-91CC-77F4A4616D43}"/>
              </a:ext>
            </a:extLst>
          </p:cNvPr>
          <p:cNvSpPr/>
          <p:nvPr/>
        </p:nvSpPr>
        <p:spPr>
          <a:xfrm>
            <a:off x="5073778" y="5036999"/>
            <a:ext cx="5960328" cy="521513"/>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ARTICULAR PROCESOS CON LA SUBDIRECCIÓN DE GESTIÓN TÉCNICA PARA LA ATENCIÓN A LA PRIMERA INFANCIA</a:t>
            </a:r>
          </a:p>
        </p:txBody>
      </p:sp>
      <p:sp>
        <p:nvSpPr>
          <p:cNvPr id="22" name="Rectangle 60">
            <a:extLst>
              <a:ext uri="{FF2B5EF4-FFF2-40B4-BE49-F238E27FC236}">
                <a16:creationId xmlns:a16="http://schemas.microsoft.com/office/drawing/2014/main" id="{66B05006-A8EE-449B-A13A-BD04BFB1E3BE}"/>
              </a:ext>
            </a:extLst>
          </p:cNvPr>
          <p:cNvSpPr>
            <a:spLocks noChangeAspect="1"/>
          </p:cNvSpPr>
          <p:nvPr/>
        </p:nvSpPr>
        <p:spPr>
          <a:xfrm>
            <a:off x="2836367" y="3334532"/>
            <a:ext cx="1809242" cy="338554"/>
          </a:xfrm>
          <a:prstGeom prst="rect">
            <a:avLst/>
          </a:prstGeom>
          <a:noFill/>
        </p:spPr>
        <p:txBody>
          <a:bodyPr wrap="square" lIns="91440" tIns="45720" rIns="91440" bIns="45720">
            <a:spAutoFit/>
          </a:bodyPr>
          <a:lstStyle/>
          <a:p>
            <a:pPr algn="ctr"/>
            <a:r>
              <a:rPr lang="en-US" sz="1600" b="1" dirty="0">
                <a:ln w="0"/>
                <a:solidFill>
                  <a:schemeClr val="bg1"/>
                </a:solidFill>
                <a:latin typeface="Century Gothic" panose="020B0502020202020204" pitchFamily="34" charset="0"/>
                <a:cs typeface="Arial" panose="020B0604020202020204" pitchFamily="34" charset="0"/>
              </a:rPr>
              <a:t>CONSUELO</a:t>
            </a:r>
            <a:endParaRPr lang="en-US" sz="1600" b="1" cap="none" spc="0" dirty="0">
              <a:ln w="0"/>
              <a:solidFill>
                <a:schemeClr val="bg1"/>
              </a:solidFill>
              <a:latin typeface="Century Gothic" panose="020B0502020202020204" pitchFamily="34" charset="0"/>
              <a:cs typeface="Arial" panose="020B0604020202020204" pitchFamily="34" charset="0"/>
            </a:endParaRPr>
          </a:p>
        </p:txBody>
      </p:sp>
      <p:sp>
        <p:nvSpPr>
          <p:cNvPr id="7" name="Rectángulo 6">
            <a:extLst>
              <a:ext uri="{FF2B5EF4-FFF2-40B4-BE49-F238E27FC236}">
                <a16:creationId xmlns:a16="http://schemas.microsoft.com/office/drawing/2014/main" id="{B20C4F9C-2306-4412-9437-437CD1F01F10}"/>
              </a:ext>
            </a:extLst>
          </p:cNvPr>
          <p:cNvSpPr/>
          <p:nvPr/>
        </p:nvSpPr>
        <p:spPr>
          <a:xfrm>
            <a:off x="5073778" y="2909667"/>
            <a:ext cx="5960328" cy="52322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solidFill>
                  <a:schemeClr val="lt1"/>
                </a:solidFill>
                <a:latin typeface="Arial" panose="020B0604020202020204" pitchFamily="34" charset="0"/>
                <a:cs typeface="Arial" panose="020B0604020202020204" pitchFamily="34" charset="0"/>
              </a:rPr>
              <a:t>ARTICULAR PROCESOS CON LA LÍDER DEL EQUIPO DEL APOYO A LA SUPERVISIÓN</a:t>
            </a:r>
          </a:p>
        </p:txBody>
      </p:sp>
      <p:sp>
        <p:nvSpPr>
          <p:cNvPr id="10" name="Rectángulo 9">
            <a:extLst>
              <a:ext uri="{FF2B5EF4-FFF2-40B4-BE49-F238E27FC236}">
                <a16:creationId xmlns:a16="http://schemas.microsoft.com/office/drawing/2014/main" id="{D6199041-011D-43EE-BDCF-E39C494A0D7C}"/>
              </a:ext>
            </a:extLst>
          </p:cNvPr>
          <p:cNvSpPr/>
          <p:nvPr/>
        </p:nvSpPr>
        <p:spPr>
          <a:xfrm>
            <a:off x="5073778" y="4230650"/>
            <a:ext cx="5960328" cy="73866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solidFill>
                  <a:schemeClr val="lt1"/>
                </a:solidFill>
                <a:latin typeface="Arial" panose="020B0604020202020204" pitchFamily="34" charset="0"/>
                <a:cs typeface="Arial" panose="020B0604020202020204" pitchFamily="34" charset="0"/>
              </a:rPr>
              <a:t>ASISTIR Y PARTICIPAR EN LAS MESAS DE TRABAJO Y COMITÉS RELACIONADOS CON LA GESTIÓN DE LA SUBDIRECCIÓN QUE LE SEAN ASIGNADOS</a:t>
            </a:r>
          </a:p>
        </p:txBody>
      </p:sp>
      <p:pic>
        <p:nvPicPr>
          <p:cNvPr id="17" name="Imagen 16">
            <a:extLst>
              <a:ext uri="{FF2B5EF4-FFF2-40B4-BE49-F238E27FC236}">
                <a16:creationId xmlns:a16="http://schemas.microsoft.com/office/drawing/2014/main" id="{9B574EA5-9500-425F-B142-28625F95D71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78" b="98667" l="9778" r="89778">
                        <a14:foregroundMark x1="47556" y1="29778" x2="47556" y2="47111"/>
                        <a14:foregroundMark x1="50222" y1="81333" x2="50222" y2="98667"/>
                      </a14:backgroundRemoval>
                    </a14:imgEffect>
                  </a14:imgLayer>
                </a14:imgProps>
              </a:ext>
            </a:extLst>
          </a:blip>
          <a:stretch>
            <a:fillRect/>
          </a:stretch>
        </p:blipFill>
        <p:spPr>
          <a:xfrm>
            <a:off x="1002093" y="2851127"/>
            <a:ext cx="665991" cy="665991"/>
          </a:xfrm>
          <a:prstGeom prst="rect">
            <a:avLst/>
          </a:prstGeom>
        </p:spPr>
      </p:pic>
    </p:spTree>
    <p:extLst>
      <p:ext uri="{BB962C8B-B14F-4D97-AF65-F5344CB8AC3E}">
        <p14:creationId xmlns:p14="http://schemas.microsoft.com/office/powerpoint/2010/main" val="137308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 presetClass="entr" presetSubtype="0"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par>
                          <p:cTn id="7" fill="hold">
                            <p:stCondLst>
                              <p:cond delay="50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000"/>
                            </p:stCondLst>
                            <p:childTnLst>
                              <p:par>
                                <p:cTn id="12" presetID="2" presetClass="entr" presetSubtype="1"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ppt_x"/>
                                          </p:val>
                                        </p:tav>
                                        <p:tav tm="100000">
                                          <p:val>
                                            <p:strVal val="#ppt_x"/>
                                          </p:val>
                                        </p:tav>
                                      </p:tavLst>
                                    </p:anim>
                                    <p:anim calcmode="lin" valueType="num">
                                      <p:cBhvr additive="base">
                                        <p:cTn id="15" dur="500" fill="hold"/>
                                        <p:tgtEl>
                                          <p:spTgt spid="17"/>
                                        </p:tgtEl>
                                        <p:attrNameLst>
                                          <p:attrName>ppt_y</p:attrName>
                                        </p:attrNameLst>
                                      </p:cBhvr>
                                      <p:tavLst>
                                        <p:tav tm="0">
                                          <p:val>
                                            <p:strVal val="0-#ppt_h/2"/>
                                          </p:val>
                                        </p:tav>
                                        <p:tav tm="100000">
                                          <p:val>
                                            <p:strVal val="#ppt_y"/>
                                          </p:val>
                                        </p:tav>
                                      </p:tavLst>
                                    </p:anim>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7"/>
                                        </p:tgtEl>
                                        <p:attrNameLst>
                                          <p:attrName>style.visibility</p:attrName>
                                        </p:attrNameLst>
                                      </p:cBhvr>
                                      <p:to>
                                        <p:strVal val="visible"/>
                                      </p:to>
                                    </p:set>
                                    <p:animEffect transition="in" filter="wipe(left)">
                                      <p:cBhvr>
                                        <p:cTn id="23" dur="500"/>
                                        <p:tgtEl>
                                          <p:spTgt spid="127"/>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left)">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left)">
                                      <p:cBhvr>
                                        <p:cTn id="5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79" grpId="0"/>
      <p:bldP spid="5" grpId="0" animBg="1"/>
      <p:bldP spid="9" grpId="0" animBg="1"/>
      <p:bldP spid="2" grpId="0"/>
      <p:bldP spid="3" grpId="0" animBg="1"/>
      <p:bldP spid="6" grpId="0" animBg="1"/>
      <p:bldP spid="8" grpId="0" animBg="1"/>
      <p:bldP spid="7"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upo 48">
            <a:extLst>
              <a:ext uri="{FF2B5EF4-FFF2-40B4-BE49-F238E27FC236}">
                <a16:creationId xmlns:a16="http://schemas.microsoft.com/office/drawing/2014/main" id="{F46C6FEC-1448-48CF-BB85-E5FE691BD201}"/>
              </a:ext>
            </a:extLst>
          </p:cNvPr>
          <p:cNvGrpSpPr/>
          <p:nvPr/>
        </p:nvGrpSpPr>
        <p:grpSpPr>
          <a:xfrm>
            <a:off x="-1366078" y="1881903"/>
            <a:ext cx="3644662" cy="3155254"/>
            <a:chOff x="4961054" y="1067510"/>
            <a:chExt cx="2326904" cy="2008746"/>
          </a:xfrm>
        </p:grpSpPr>
        <p:sp>
          <p:nvSpPr>
            <p:cNvPr id="50" name="Hexagon 12">
              <a:extLst>
                <a:ext uri="{FF2B5EF4-FFF2-40B4-BE49-F238E27FC236}">
                  <a16:creationId xmlns:a16="http://schemas.microsoft.com/office/drawing/2014/main" id="{61DB75AF-3558-4AA2-A65E-9923557B0840}"/>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Hexagon 13">
              <a:extLst>
                <a:ext uri="{FF2B5EF4-FFF2-40B4-BE49-F238E27FC236}">
                  <a16:creationId xmlns:a16="http://schemas.microsoft.com/office/drawing/2014/main" id="{7D402C00-28D7-4F0C-9AE2-64CEC2C364C1}"/>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9" name="Gráfico 8" descr="Tendencia al alza">
            <a:extLst>
              <a:ext uri="{FF2B5EF4-FFF2-40B4-BE49-F238E27FC236}">
                <a16:creationId xmlns:a16="http://schemas.microsoft.com/office/drawing/2014/main" id="{B366B178-AD87-47B3-A7A9-12AE2242D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089" y="2535209"/>
            <a:ext cx="914400" cy="914400"/>
          </a:xfrm>
          <a:prstGeom prst="rect">
            <a:avLst/>
          </a:prstGeom>
        </p:spPr>
      </p:pic>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8F305EFB-ACFC-46EC-B8A8-A01FB3DF5919}"/>
              </a:ext>
            </a:extLst>
          </p:cNvPr>
          <p:cNvCxnSpPr>
            <a:cxnSpLocks/>
          </p:cNvCxnSpPr>
          <p:nvPr/>
        </p:nvCxnSpPr>
        <p:spPr>
          <a:xfrm>
            <a:off x="3879593" y="2895550"/>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26" name="Rectangle 8">
            <a:extLst>
              <a:ext uri="{FF2B5EF4-FFF2-40B4-BE49-F238E27FC236}">
                <a16:creationId xmlns:a16="http://schemas.microsoft.com/office/drawing/2014/main" id="{335E179E-5613-4FC9-89C1-C730DAAF48A4}"/>
              </a:ext>
            </a:extLst>
          </p:cNvPr>
          <p:cNvSpPr/>
          <p:nvPr/>
        </p:nvSpPr>
        <p:spPr>
          <a:xfrm rot="1778765">
            <a:off x="2196847" y="3535061"/>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0" name="Rectangle 14">
            <a:extLst>
              <a:ext uri="{FF2B5EF4-FFF2-40B4-BE49-F238E27FC236}">
                <a16:creationId xmlns:a16="http://schemas.microsoft.com/office/drawing/2014/main" id="{9A7A955A-2490-4306-AEB0-518D5FA6444A}"/>
              </a:ext>
            </a:extLst>
          </p:cNvPr>
          <p:cNvSpPr/>
          <p:nvPr/>
        </p:nvSpPr>
        <p:spPr>
          <a:xfrm rot="1778765">
            <a:off x="3800469" y="4426123"/>
            <a:ext cx="640396" cy="834813"/>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Hexagon 16">
            <a:extLst>
              <a:ext uri="{FF2B5EF4-FFF2-40B4-BE49-F238E27FC236}">
                <a16:creationId xmlns:a16="http://schemas.microsoft.com/office/drawing/2014/main" id="{0897983B-540C-442B-B8D8-D5E45EE3BC8F}"/>
              </a:ext>
            </a:extLst>
          </p:cNvPr>
          <p:cNvSpPr/>
          <p:nvPr/>
        </p:nvSpPr>
        <p:spPr>
          <a:xfrm>
            <a:off x="3544203" y="3469965"/>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Hexagon 17">
            <a:extLst>
              <a:ext uri="{FF2B5EF4-FFF2-40B4-BE49-F238E27FC236}">
                <a16:creationId xmlns:a16="http://schemas.microsoft.com/office/drawing/2014/main" id="{994408F7-7E4C-4D2E-9BC8-D137261710A6}"/>
              </a:ext>
            </a:extLst>
          </p:cNvPr>
          <p:cNvSpPr/>
          <p:nvPr/>
        </p:nvSpPr>
        <p:spPr>
          <a:xfrm>
            <a:off x="3635917" y="3545946"/>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TextBox 54">
            <a:extLst>
              <a:ext uri="{FF2B5EF4-FFF2-40B4-BE49-F238E27FC236}">
                <a16:creationId xmlns:a16="http://schemas.microsoft.com/office/drawing/2014/main" id="{1032FBAF-993B-444A-BB12-43FAB5B93CF9}"/>
              </a:ext>
            </a:extLst>
          </p:cNvPr>
          <p:cNvSpPr txBox="1"/>
          <p:nvPr/>
        </p:nvSpPr>
        <p:spPr>
          <a:xfrm>
            <a:off x="266487" y="3054082"/>
            <a:ext cx="2289635" cy="307777"/>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9526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C7379"/>
                </a:solidFill>
                <a:effectLst/>
                <a:uLnTx/>
                <a:uFillTx/>
                <a:latin typeface="Century Gothic" panose="020B0502020202020204" pitchFamily="34" charset="0"/>
                <a:ea typeface="Microsoft JhengHei UI Light" panose="020B0304030504040204" pitchFamily="34" charset="-120"/>
                <a:cs typeface="+mn-cs"/>
              </a:rPr>
              <a:t>EQUIPO</a:t>
            </a:r>
            <a:endParaRPr kumimoji="0" lang="en-US" sz="2000" b="0" i="0" u="none" strike="noStrike" kern="1200" cap="none" spc="0" normalizeH="0" baseline="0" noProof="0" dirty="0">
              <a:ln>
                <a:noFill/>
              </a:ln>
              <a:solidFill>
                <a:srgbClr val="4C7379"/>
              </a:solidFill>
              <a:effectLst/>
              <a:uLnTx/>
              <a:uFillTx/>
              <a:latin typeface="Century Gothic" panose="020B0502020202020204" pitchFamily="34" charset="0"/>
              <a:ea typeface="Microsoft JhengHei UI Light" panose="020B0304030504040204" pitchFamily="34" charset="-120"/>
              <a:cs typeface="+mn-cs"/>
            </a:endParaRPr>
          </a:p>
        </p:txBody>
      </p:sp>
      <p:sp>
        <p:nvSpPr>
          <p:cNvPr id="138" name="Hexagon 29">
            <a:extLst>
              <a:ext uri="{FF2B5EF4-FFF2-40B4-BE49-F238E27FC236}">
                <a16:creationId xmlns:a16="http://schemas.microsoft.com/office/drawing/2014/main" id="{D8D91D83-5FAA-4F20-857A-72CA47F195CD}"/>
              </a:ext>
            </a:extLst>
          </p:cNvPr>
          <p:cNvSpPr/>
          <p:nvPr/>
        </p:nvSpPr>
        <p:spPr>
          <a:xfrm>
            <a:off x="2390733" y="285157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Hexagon 30">
            <a:extLst>
              <a:ext uri="{FF2B5EF4-FFF2-40B4-BE49-F238E27FC236}">
                <a16:creationId xmlns:a16="http://schemas.microsoft.com/office/drawing/2014/main" id="{31039DE3-1216-4F5C-8076-51F7016E065A}"/>
              </a:ext>
            </a:extLst>
          </p:cNvPr>
          <p:cNvSpPr/>
          <p:nvPr/>
        </p:nvSpPr>
        <p:spPr>
          <a:xfrm>
            <a:off x="2463716" y="2842687"/>
            <a:ext cx="1301013" cy="1132011"/>
          </a:xfrm>
          <a:prstGeom prst="hexagon">
            <a:avLst>
              <a:gd name="adj" fmla="val 26988"/>
              <a:gd name="vf" fmla="val 115470"/>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60">
            <a:extLst>
              <a:ext uri="{FF2B5EF4-FFF2-40B4-BE49-F238E27FC236}">
                <a16:creationId xmlns:a16="http://schemas.microsoft.com/office/drawing/2014/main" id="{54C30B08-A2D2-431A-8D6C-EE68FD16DF8B}"/>
              </a:ext>
            </a:extLst>
          </p:cNvPr>
          <p:cNvSpPr>
            <a:spLocks noChangeAspect="1"/>
          </p:cNvSpPr>
          <p:nvPr/>
        </p:nvSpPr>
        <p:spPr>
          <a:xfrm>
            <a:off x="2387467" y="3226524"/>
            <a:ext cx="1478468" cy="338554"/>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prstClr val="white"/>
                </a:solidFill>
                <a:effectLst/>
                <a:uLnTx/>
                <a:uFillTx/>
                <a:latin typeface="Century Gothic" panose="020B0502020202020204" pitchFamily="34" charset="0"/>
                <a:ea typeface="+mn-ea"/>
                <a:cs typeface="Arial" panose="020B0604020202020204" pitchFamily="34" charset="0"/>
              </a:rPr>
              <a:t>ALEJANDRO</a:t>
            </a:r>
          </a:p>
        </p:txBody>
      </p:sp>
      <p:sp>
        <p:nvSpPr>
          <p:cNvPr id="159" name="Hexagon 16">
            <a:extLst>
              <a:ext uri="{FF2B5EF4-FFF2-40B4-BE49-F238E27FC236}">
                <a16:creationId xmlns:a16="http://schemas.microsoft.com/office/drawing/2014/main" id="{332B8930-BCCA-43E4-AC88-062F9CC49A28}"/>
              </a:ext>
            </a:extLst>
          </p:cNvPr>
          <p:cNvSpPr/>
          <p:nvPr/>
        </p:nvSpPr>
        <p:spPr>
          <a:xfrm>
            <a:off x="2490555" y="1597815"/>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Hexagon 17">
            <a:extLst>
              <a:ext uri="{FF2B5EF4-FFF2-40B4-BE49-F238E27FC236}">
                <a16:creationId xmlns:a16="http://schemas.microsoft.com/office/drawing/2014/main" id="{38D21634-92C8-4611-B56B-EC5B3908A12B}"/>
              </a:ext>
            </a:extLst>
          </p:cNvPr>
          <p:cNvSpPr/>
          <p:nvPr/>
        </p:nvSpPr>
        <p:spPr>
          <a:xfrm>
            <a:off x="2563538" y="1635493"/>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Oval 25">
            <a:extLst>
              <a:ext uri="{FF2B5EF4-FFF2-40B4-BE49-F238E27FC236}">
                <a16:creationId xmlns:a16="http://schemas.microsoft.com/office/drawing/2014/main" id="{9E2F2451-2D71-41EC-91B8-6855F68D9826}"/>
              </a:ext>
            </a:extLst>
          </p:cNvPr>
          <p:cNvSpPr/>
          <p:nvPr/>
        </p:nvSpPr>
        <p:spPr>
          <a:xfrm>
            <a:off x="3062924" y="4076006"/>
            <a:ext cx="129754" cy="129754"/>
          </a:xfrm>
          <a:prstGeom prst="ellipse">
            <a:avLst/>
          </a:prstGeom>
          <a:solidFill>
            <a:srgbClr val="4C7379"/>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2" name="Straight Arrow Connector 27">
            <a:extLst>
              <a:ext uri="{FF2B5EF4-FFF2-40B4-BE49-F238E27FC236}">
                <a16:creationId xmlns:a16="http://schemas.microsoft.com/office/drawing/2014/main" id="{E2184474-F8C3-48CC-A8A5-1DFA09673AAF}"/>
              </a:ext>
            </a:extLst>
          </p:cNvPr>
          <p:cNvCxnSpPr>
            <a:cxnSpLocks/>
            <a:stCxn id="161" idx="4"/>
          </p:cNvCxnSpPr>
          <p:nvPr/>
        </p:nvCxnSpPr>
        <p:spPr>
          <a:xfrm>
            <a:off x="3127801" y="4205760"/>
            <a:ext cx="0" cy="902872"/>
          </a:xfrm>
          <a:prstGeom prst="straightConnector1">
            <a:avLst/>
          </a:prstGeom>
          <a:ln w="9525" cap="rnd">
            <a:solidFill>
              <a:srgbClr val="4C7379"/>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6" name="Hexagon 16">
            <a:extLst>
              <a:ext uri="{FF2B5EF4-FFF2-40B4-BE49-F238E27FC236}">
                <a16:creationId xmlns:a16="http://schemas.microsoft.com/office/drawing/2014/main" id="{97FC9631-B32B-4C2E-AEB6-A6E04B6FFEFC}"/>
              </a:ext>
            </a:extLst>
          </p:cNvPr>
          <p:cNvSpPr/>
          <p:nvPr/>
        </p:nvSpPr>
        <p:spPr>
          <a:xfrm>
            <a:off x="3600312" y="220202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Hexagon 17">
            <a:extLst>
              <a:ext uri="{FF2B5EF4-FFF2-40B4-BE49-F238E27FC236}">
                <a16:creationId xmlns:a16="http://schemas.microsoft.com/office/drawing/2014/main" id="{C35A0868-DAA4-4F71-9265-AADA0D8A2524}"/>
              </a:ext>
            </a:extLst>
          </p:cNvPr>
          <p:cNvSpPr/>
          <p:nvPr/>
        </p:nvSpPr>
        <p:spPr>
          <a:xfrm>
            <a:off x="3673295" y="2239702"/>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60">
            <a:extLst>
              <a:ext uri="{FF2B5EF4-FFF2-40B4-BE49-F238E27FC236}">
                <a16:creationId xmlns:a16="http://schemas.microsoft.com/office/drawing/2014/main" id="{8132F7B6-FC92-422C-9D0D-470FB6A30173}"/>
              </a:ext>
            </a:extLst>
          </p:cNvPr>
          <p:cNvSpPr>
            <a:spLocks noChangeAspect="1"/>
          </p:cNvSpPr>
          <p:nvPr/>
        </p:nvSpPr>
        <p:spPr>
          <a:xfrm>
            <a:off x="2367264" y="3423520"/>
            <a:ext cx="1478468" cy="30777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prstClr val="white"/>
                </a:solidFill>
                <a:effectLst/>
                <a:uLnTx/>
                <a:uFillTx/>
                <a:latin typeface="Century Gothic" panose="020B0502020202020204" pitchFamily="34" charset="0"/>
                <a:ea typeface="+mn-ea"/>
                <a:cs typeface="Arial" panose="020B0604020202020204" pitchFamily="34" charset="0"/>
              </a:rPr>
              <a:t>GERENA</a:t>
            </a:r>
          </a:p>
        </p:txBody>
      </p:sp>
      <p:sp>
        <p:nvSpPr>
          <p:cNvPr id="183" name="Rectangle 60">
            <a:extLst>
              <a:ext uri="{FF2B5EF4-FFF2-40B4-BE49-F238E27FC236}">
                <a16:creationId xmlns:a16="http://schemas.microsoft.com/office/drawing/2014/main" id="{B054F825-D94F-4C23-B08F-9FE5756DCFF2}"/>
              </a:ext>
            </a:extLst>
          </p:cNvPr>
          <p:cNvSpPr>
            <a:spLocks noChangeAspect="1"/>
          </p:cNvSpPr>
          <p:nvPr/>
        </p:nvSpPr>
        <p:spPr>
          <a:xfrm>
            <a:off x="3524990" y="2536081"/>
            <a:ext cx="1478468" cy="338554"/>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prstClr val="white"/>
                </a:solidFill>
                <a:effectLst/>
                <a:uLnTx/>
                <a:uFillTx/>
                <a:latin typeface="Century Gothic" panose="020B0502020202020204" pitchFamily="34" charset="0"/>
                <a:ea typeface="+mn-ea"/>
                <a:cs typeface="Arial" panose="020B0604020202020204" pitchFamily="34" charset="0"/>
              </a:rPr>
              <a:t>JOSE</a:t>
            </a:r>
          </a:p>
        </p:txBody>
      </p:sp>
      <p:sp>
        <p:nvSpPr>
          <p:cNvPr id="184" name="Rectangle 60">
            <a:extLst>
              <a:ext uri="{FF2B5EF4-FFF2-40B4-BE49-F238E27FC236}">
                <a16:creationId xmlns:a16="http://schemas.microsoft.com/office/drawing/2014/main" id="{9AB43C1C-4573-4D44-8F0D-429F8C9F5A24}"/>
              </a:ext>
            </a:extLst>
          </p:cNvPr>
          <p:cNvSpPr>
            <a:spLocks noChangeAspect="1"/>
          </p:cNvSpPr>
          <p:nvPr/>
        </p:nvSpPr>
        <p:spPr>
          <a:xfrm>
            <a:off x="3523480" y="2727271"/>
            <a:ext cx="1478468" cy="30777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prstClr val="white"/>
                </a:solidFill>
                <a:effectLst/>
                <a:uLnTx/>
                <a:uFillTx/>
                <a:latin typeface="Century Gothic" panose="020B0502020202020204" pitchFamily="34" charset="0"/>
                <a:ea typeface="+mn-ea"/>
                <a:cs typeface="Arial" panose="020B0604020202020204" pitchFamily="34" charset="0"/>
              </a:rPr>
              <a:t>LOZANO</a:t>
            </a:r>
          </a:p>
        </p:txBody>
      </p:sp>
      <p:sp>
        <p:nvSpPr>
          <p:cNvPr id="185" name="Rectangle 60">
            <a:extLst>
              <a:ext uri="{FF2B5EF4-FFF2-40B4-BE49-F238E27FC236}">
                <a16:creationId xmlns:a16="http://schemas.microsoft.com/office/drawing/2014/main" id="{E52A1FE1-D19D-4640-87F0-FA1A221D9906}"/>
              </a:ext>
            </a:extLst>
          </p:cNvPr>
          <p:cNvSpPr>
            <a:spLocks noChangeAspect="1"/>
          </p:cNvSpPr>
          <p:nvPr/>
        </p:nvSpPr>
        <p:spPr>
          <a:xfrm>
            <a:off x="2417734" y="1966447"/>
            <a:ext cx="1478468" cy="338554"/>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prstClr val="white"/>
                </a:solidFill>
                <a:effectLst/>
                <a:uLnTx/>
                <a:uFillTx/>
                <a:latin typeface="Century Gothic" panose="020B0502020202020204" pitchFamily="34" charset="0"/>
                <a:ea typeface="+mn-ea"/>
                <a:cs typeface="Arial" panose="020B0604020202020204" pitchFamily="34" charset="0"/>
              </a:rPr>
              <a:t>CARMENZA</a:t>
            </a:r>
          </a:p>
        </p:txBody>
      </p:sp>
      <p:sp>
        <p:nvSpPr>
          <p:cNvPr id="186" name="Rectangle 60">
            <a:extLst>
              <a:ext uri="{FF2B5EF4-FFF2-40B4-BE49-F238E27FC236}">
                <a16:creationId xmlns:a16="http://schemas.microsoft.com/office/drawing/2014/main" id="{A611FFCF-5C21-410A-84B4-B05FEA36DFBE}"/>
              </a:ext>
            </a:extLst>
          </p:cNvPr>
          <p:cNvSpPr>
            <a:spLocks noChangeAspect="1"/>
          </p:cNvSpPr>
          <p:nvPr/>
        </p:nvSpPr>
        <p:spPr>
          <a:xfrm>
            <a:off x="2481235" y="2202965"/>
            <a:ext cx="1478468" cy="30777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prstClr val="white"/>
                </a:solidFill>
                <a:effectLst/>
                <a:uLnTx/>
                <a:uFillTx/>
                <a:latin typeface="Century Gothic" panose="020B0502020202020204" pitchFamily="34" charset="0"/>
                <a:ea typeface="+mn-ea"/>
                <a:cs typeface="Arial" panose="020B0604020202020204" pitchFamily="34" charset="0"/>
              </a:rPr>
              <a:t>ROJAS</a:t>
            </a:r>
          </a:p>
        </p:txBody>
      </p:sp>
      <p:sp>
        <p:nvSpPr>
          <p:cNvPr id="81" name="TextBox 54">
            <a:extLst>
              <a:ext uri="{FF2B5EF4-FFF2-40B4-BE49-F238E27FC236}">
                <a16:creationId xmlns:a16="http://schemas.microsoft.com/office/drawing/2014/main" id="{C8C41FD3-0A3C-416D-8BFC-E78518B3FF38}"/>
              </a:ext>
            </a:extLst>
          </p:cNvPr>
          <p:cNvSpPr txBox="1"/>
          <p:nvPr/>
        </p:nvSpPr>
        <p:spPr>
          <a:xfrm>
            <a:off x="-41676" y="3254967"/>
            <a:ext cx="2289635" cy="461665"/>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59526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C7379"/>
                </a:solidFill>
                <a:effectLst/>
                <a:uLnTx/>
                <a:uFillTx/>
                <a:latin typeface="Century Gothic" panose="020B0502020202020204" pitchFamily="34" charset="0"/>
                <a:ea typeface="Microsoft JhengHei UI Light" panose="020B0304030504040204" pitchFamily="34" charset="-120"/>
                <a:cs typeface="+mn-cs"/>
              </a:rPr>
              <a:t>MONITOREO</a:t>
            </a:r>
            <a:endParaRPr kumimoji="0" lang="en-US" sz="3600" b="1" i="0" u="none" strike="noStrike" kern="1200" cap="none" spc="0" normalizeH="0" baseline="0" noProof="0" dirty="0">
              <a:ln>
                <a:noFill/>
              </a:ln>
              <a:solidFill>
                <a:srgbClr val="4C7379"/>
              </a:solidFill>
              <a:effectLst/>
              <a:uLnTx/>
              <a:uFillTx/>
              <a:latin typeface="Century Gothic" panose="020B0502020202020204" pitchFamily="34" charset="0"/>
              <a:ea typeface="Microsoft JhengHei UI Light" panose="020B0304030504040204" pitchFamily="34" charset="-120"/>
              <a:cs typeface="+mn-cs"/>
            </a:endParaRPr>
          </a:p>
        </p:txBody>
      </p:sp>
      <p:sp>
        <p:nvSpPr>
          <p:cNvPr id="94" name="Rectángulo 93">
            <a:extLst>
              <a:ext uri="{FF2B5EF4-FFF2-40B4-BE49-F238E27FC236}">
                <a16:creationId xmlns:a16="http://schemas.microsoft.com/office/drawing/2014/main" id="{4C9E0043-E9E1-4F29-8E8F-9D671F96A69C}"/>
              </a:ext>
            </a:extLst>
          </p:cNvPr>
          <p:cNvSpPr/>
          <p:nvPr/>
        </p:nvSpPr>
        <p:spPr>
          <a:xfrm>
            <a:off x="6524150" y="174012"/>
            <a:ext cx="4288931"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4800" b="1" i="0" u="none" strike="noStrike" kern="1200" cap="none" spc="0" normalizeH="0" baseline="0" noProof="0" dirty="0">
                <a:ln>
                  <a:noFill/>
                </a:ln>
                <a:solidFill>
                  <a:srgbClr val="346232"/>
                </a:solidFill>
                <a:effectLst/>
                <a:uLnTx/>
                <a:uFillTx/>
                <a:latin typeface="Calibri" panose="020F0502020204030204"/>
                <a:ea typeface="+mn-ea"/>
                <a:cs typeface="+mn-cs"/>
              </a:rPr>
              <a:t>Equipo Primario</a:t>
            </a:r>
          </a:p>
        </p:txBody>
      </p:sp>
      <p:sp>
        <p:nvSpPr>
          <p:cNvPr id="101" name="Rectangle 14">
            <a:extLst>
              <a:ext uri="{FF2B5EF4-FFF2-40B4-BE49-F238E27FC236}">
                <a16:creationId xmlns:a16="http://schemas.microsoft.com/office/drawing/2014/main" id="{5EE5E67A-91D6-460F-9C2F-5D83342C1057}"/>
              </a:ext>
            </a:extLst>
          </p:cNvPr>
          <p:cNvSpPr/>
          <p:nvPr/>
        </p:nvSpPr>
        <p:spPr>
          <a:xfrm rot="1778765">
            <a:off x="2099193" y="4843217"/>
            <a:ext cx="640396" cy="834813"/>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Hexagon 16">
            <a:extLst>
              <a:ext uri="{FF2B5EF4-FFF2-40B4-BE49-F238E27FC236}">
                <a16:creationId xmlns:a16="http://schemas.microsoft.com/office/drawing/2014/main" id="{A85B6FAE-F3C0-4F8D-B7BC-BD86B9D4BC89}"/>
              </a:ext>
            </a:extLst>
          </p:cNvPr>
          <p:cNvSpPr/>
          <p:nvPr/>
        </p:nvSpPr>
        <p:spPr>
          <a:xfrm>
            <a:off x="2412565" y="4107487"/>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Hexagon 17">
            <a:extLst>
              <a:ext uri="{FF2B5EF4-FFF2-40B4-BE49-F238E27FC236}">
                <a16:creationId xmlns:a16="http://schemas.microsoft.com/office/drawing/2014/main" id="{A15A51DF-7920-47BB-902D-3E9091BE357F}"/>
              </a:ext>
            </a:extLst>
          </p:cNvPr>
          <p:cNvSpPr/>
          <p:nvPr/>
        </p:nvSpPr>
        <p:spPr>
          <a:xfrm>
            <a:off x="2485548" y="4145165"/>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60">
            <a:extLst>
              <a:ext uri="{FF2B5EF4-FFF2-40B4-BE49-F238E27FC236}">
                <a16:creationId xmlns:a16="http://schemas.microsoft.com/office/drawing/2014/main" id="{DE337597-D5CA-4860-B3DE-3B468ECC7C38}"/>
              </a:ext>
            </a:extLst>
          </p:cNvPr>
          <p:cNvSpPr>
            <a:spLocks noChangeAspect="1"/>
          </p:cNvSpPr>
          <p:nvPr/>
        </p:nvSpPr>
        <p:spPr>
          <a:xfrm>
            <a:off x="3527219" y="3779387"/>
            <a:ext cx="1478468" cy="338554"/>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w="0"/>
                <a:solidFill>
                  <a:prstClr val="white"/>
                </a:solidFill>
                <a:effectLst/>
                <a:uLnTx/>
                <a:uFillTx/>
                <a:latin typeface="Century Gothic" panose="020B0502020202020204" pitchFamily="34" charset="0"/>
                <a:ea typeface="+mn-ea"/>
                <a:cs typeface="Arial" panose="020B0604020202020204" pitchFamily="34" charset="0"/>
              </a:rPr>
              <a:t>DIEGO</a:t>
            </a:r>
          </a:p>
        </p:txBody>
      </p:sp>
      <p:sp>
        <p:nvSpPr>
          <p:cNvPr id="107" name="Rectangle 60">
            <a:extLst>
              <a:ext uri="{FF2B5EF4-FFF2-40B4-BE49-F238E27FC236}">
                <a16:creationId xmlns:a16="http://schemas.microsoft.com/office/drawing/2014/main" id="{CE8CCFC4-EFC8-4ACD-A1D1-2F868A4F6AA8}"/>
              </a:ext>
            </a:extLst>
          </p:cNvPr>
          <p:cNvSpPr>
            <a:spLocks noChangeAspect="1"/>
          </p:cNvSpPr>
          <p:nvPr/>
        </p:nvSpPr>
        <p:spPr>
          <a:xfrm>
            <a:off x="3532339" y="3979380"/>
            <a:ext cx="1478468" cy="30777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prstClr val="white"/>
                </a:solidFill>
                <a:effectLst/>
                <a:uLnTx/>
                <a:uFillTx/>
                <a:latin typeface="Century Gothic" panose="020B0502020202020204" pitchFamily="34" charset="0"/>
                <a:ea typeface="+mn-ea"/>
                <a:cs typeface="Arial" panose="020B0604020202020204" pitchFamily="34" charset="0"/>
              </a:rPr>
              <a:t>BUENDIA</a:t>
            </a:r>
          </a:p>
        </p:txBody>
      </p:sp>
      <p:sp>
        <p:nvSpPr>
          <p:cNvPr id="2" name="Rectángulo 1">
            <a:extLst>
              <a:ext uri="{FF2B5EF4-FFF2-40B4-BE49-F238E27FC236}">
                <a16:creationId xmlns:a16="http://schemas.microsoft.com/office/drawing/2014/main" id="{B2C8930C-465D-4E23-B32D-6C2250907B64}"/>
              </a:ext>
            </a:extLst>
          </p:cNvPr>
          <p:cNvSpPr/>
          <p:nvPr/>
        </p:nvSpPr>
        <p:spPr>
          <a:xfrm>
            <a:off x="430987" y="3596680"/>
            <a:ext cx="147668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C7379"/>
                </a:solidFill>
                <a:effectLst/>
                <a:uLnTx/>
                <a:uFillTx/>
                <a:latin typeface="Century Gothic" panose="020B0502020202020204" pitchFamily="34" charset="0"/>
                <a:ea typeface="Microsoft JhengHei UI Light" panose="020B0304030504040204" pitchFamily="34" charset="-120"/>
                <a:cs typeface="+mn-cs"/>
              </a:rPr>
              <a:t>Y CONTROL</a:t>
            </a:r>
            <a:endParaRPr kumimoji="0" lang="es-CO"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2" name="Rectangle 60">
            <a:extLst>
              <a:ext uri="{FF2B5EF4-FFF2-40B4-BE49-F238E27FC236}">
                <a16:creationId xmlns:a16="http://schemas.microsoft.com/office/drawing/2014/main" id="{F5A10E0F-9EB4-4CE9-B988-0134C2D85866}"/>
              </a:ext>
            </a:extLst>
          </p:cNvPr>
          <p:cNvSpPr>
            <a:spLocks noChangeAspect="1"/>
          </p:cNvSpPr>
          <p:nvPr/>
        </p:nvSpPr>
        <p:spPr>
          <a:xfrm>
            <a:off x="2360328" y="4672365"/>
            <a:ext cx="1478468" cy="30777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prstClr val="white"/>
                </a:solidFill>
                <a:effectLst/>
                <a:uLnTx/>
                <a:uFillTx/>
                <a:latin typeface="Century Gothic" panose="020B0502020202020204" pitchFamily="34" charset="0"/>
                <a:ea typeface="+mn-ea"/>
                <a:cs typeface="Arial" panose="020B0604020202020204" pitchFamily="34" charset="0"/>
              </a:rPr>
              <a:t>FUENTES</a:t>
            </a:r>
          </a:p>
        </p:txBody>
      </p:sp>
      <p:sp>
        <p:nvSpPr>
          <p:cNvPr id="181" name="Rectangle 60">
            <a:extLst>
              <a:ext uri="{FF2B5EF4-FFF2-40B4-BE49-F238E27FC236}">
                <a16:creationId xmlns:a16="http://schemas.microsoft.com/office/drawing/2014/main" id="{D26D1956-FA7F-44A2-82B8-BC110AA17DE8}"/>
              </a:ext>
            </a:extLst>
          </p:cNvPr>
          <p:cNvSpPr>
            <a:spLocks noChangeAspect="1"/>
          </p:cNvSpPr>
          <p:nvPr/>
        </p:nvSpPr>
        <p:spPr>
          <a:xfrm>
            <a:off x="2374988" y="4425420"/>
            <a:ext cx="1478468" cy="369332"/>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0"/>
                <a:solidFill>
                  <a:prstClr val="white"/>
                </a:solidFill>
                <a:effectLst/>
                <a:uLnTx/>
                <a:uFillTx/>
                <a:latin typeface="Century Gothic" panose="020B0502020202020204" pitchFamily="34" charset="0"/>
                <a:ea typeface="+mn-ea"/>
                <a:cs typeface="Arial" panose="020B0604020202020204" pitchFamily="34" charset="0"/>
              </a:rPr>
              <a:t>ESTEBAN</a:t>
            </a:r>
          </a:p>
        </p:txBody>
      </p:sp>
      <p:sp>
        <p:nvSpPr>
          <p:cNvPr id="48" name="Rectángulo: esquinas redondeadas 47">
            <a:extLst>
              <a:ext uri="{FF2B5EF4-FFF2-40B4-BE49-F238E27FC236}">
                <a16:creationId xmlns:a16="http://schemas.microsoft.com/office/drawing/2014/main" id="{0D292B88-B3D7-43A5-BE2A-7ADABE78F6F4}"/>
              </a:ext>
            </a:extLst>
          </p:cNvPr>
          <p:cNvSpPr/>
          <p:nvPr/>
        </p:nvSpPr>
        <p:spPr>
          <a:xfrm rot="16200000">
            <a:off x="3304286" y="3099739"/>
            <a:ext cx="4502293" cy="492436"/>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FUNCIONES</a:t>
            </a:r>
          </a:p>
        </p:txBody>
      </p:sp>
      <p:pic>
        <p:nvPicPr>
          <p:cNvPr id="7" name="Gráfico 6" descr="Gráfico de barras">
            <a:extLst>
              <a:ext uri="{FF2B5EF4-FFF2-40B4-BE49-F238E27FC236}">
                <a16:creationId xmlns:a16="http://schemas.microsoft.com/office/drawing/2014/main" id="{050C3B22-522A-4834-B8A8-4A2B2A5BF2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1312" y="2548387"/>
            <a:ext cx="914400" cy="914400"/>
          </a:xfrm>
          <a:prstGeom prst="rect">
            <a:avLst/>
          </a:prstGeom>
        </p:spPr>
      </p:pic>
      <p:pic>
        <p:nvPicPr>
          <p:cNvPr id="5" name="Gráfico 4" descr="Lupa">
            <a:extLst>
              <a:ext uri="{FF2B5EF4-FFF2-40B4-BE49-F238E27FC236}">
                <a16:creationId xmlns:a16="http://schemas.microsoft.com/office/drawing/2014/main" id="{9D21F961-B1F8-4B44-AB5B-0BE6699DE1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337415" y="2503994"/>
            <a:ext cx="914400" cy="914400"/>
          </a:xfrm>
          <a:prstGeom prst="rect">
            <a:avLst/>
          </a:prstGeom>
        </p:spPr>
      </p:pic>
      <p:sp>
        <p:nvSpPr>
          <p:cNvPr id="40" name="Rectángulo 39">
            <a:extLst>
              <a:ext uri="{FF2B5EF4-FFF2-40B4-BE49-F238E27FC236}">
                <a16:creationId xmlns:a16="http://schemas.microsoft.com/office/drawing/2014/main" id="{BC3376D8-2D93-4D9D-B33D-E051AC819813}"/>
              </a:ext>
            </a:extLst>
          </p:cNvPr>
          <p:cNvSpPr/>
          <p:nvPr/>
        </p:nvSpPr>
        <p:spPr>
          <a:xfrm>
            <a:off x="5899536" y="1094811"/>
            <a:ext cx="5960328" cy="503002"/>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PLANEACIÓN Y SEGUIMIENTO A LOS PROCESOS DE CONTRATACIÓN DE LOS SERVICIOS DE ATENCIÓN</a:t>
            </a:r>
          </a:p>
        </p:txBody>
      </p:sp>
      <p:sp>
        <p:nvSpPr>
          <p:cNvPr id="41" name="Rectángulo 40">
            <a:extLst>
              <a:ext uri="{FF2B5EF4-FFF2-40B4-BE49-F238E27FC236}">
                <a16:creationId xmlns:a16="http://schemas.microsoft.com/office/drawing/2014/main" id="{827D12D3-71A3-4344-BDAA-667F355154F3}"/>
              </a:ext>
            </a:extLst>
          </p:cNvPr>
          <p:cNvSpPr/>
          <p:nvPr/>
        </p:nvSpPr>
        <p:spPr>
          <a:xfrm>
            <a:off x="5899536" y="1639505"/>
            <a:ext cx="5960328" cy="409998"/>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SEGUIMIENTO FINANCIERO Y DEFINICIÓN DE ESTRATEGIAS DE OPTIMIZACIÓN DE LOS RECURSOS.</a:t>
            </a:r>
          </a:p>
        </p:txBody>
      </p:sp>
      <p:sp>
        <p:nvSpPr>
          <p:cNvPr id="42" name="Rectángulo 41">
            <a:extLst>
              <a:ext uri="{FF2B5EF4-FFF2-40B4-BE49-F238E27FC236}">
                <a16:creationId xmlns:a16="http://schemas.microsoft.com/office/drawing/2014/main" id="{700E09B9-8F64-482F-8375-F8D964AE8CCA}"/>
              </a:ext>
            </a:extLst>
          </p:cNvPr>
          <p:cNvSpPr/>
          <p:nvPr/>
        </p:nvSpPr>
        <p:spPr>
          <a:xfrm>
            <a:off x="5894257" y="2652195"/>
            <a:ext cx="5960328" cy="353392"/>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SEGUIMIENTO AL PLAN DE MEJORAMIENTO DE LA CONTRALORIA.</a:t>
            </a:r>
          </a:p>
        </p:txBody>
      </p:sp>
      <p:sp>
        <p:nvSpPr>
          <p:cNvPr id="43" name="Rectángulo 42">
            <a:extLst>
              <a:ext uri="{FF2B5EF4-FFF2-40B4-BE49-F238E27FC236}">
                <a16:creationId xmlns:a16="http://schemas.microsoft.com/office/drawing/2014/main" id="{D85C7C84-F127-4A56-A5CB-C914730C1DC0}"/>
              </a:ext>
            </a:extLst>
          </p:cNvPr>
          <p:cNvSpPr/>
          <p:nvPr/>
        </p:nvSpPr>
        <p:spPr>
          <a:xfrm>
            <a:off x="5894257" y="3623652"/>
            <a:ext cx="5960328" cy="494289"/>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ARTICULAR PROCESOS CON LA SUBDIRECCIÓN DE GESTIÓN TÉCNICA PARA LA ATENCIÓN A LA PRIMERA INFANCIA</a:t>
            </a:r>
          </a:p>
        </p:txBody>
      </p:sp>
      <p:sp>
        <p:nvSpPr>
          <p:cNvPr id="44" name="Rectángulo 43">
            <a:extLst>
              <a:ext uri="{FF2B5EF4-FFF2-40B4-BE49-F238E27FC236}">
                <a16:creationId xmlns:a16="http://schemas.microsoft.com/office/drawing/2014/main" id="{5D1EDE76-B0B1-47D0-B479-4EE355E0C90A}"/>
              </a:ext>
            </a:extLst>
          </p:cNvPr>
          <p:cNvSpPr/>
          <p:nvPr/>
        </p:nvSpPr>
        <p:spPr>
          <a:xfrm>
            <a:off x="5894257" y="2075751"/>
            <a:ext cx="5960328" cy="52322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DISEÑO Y PLANEACIÓN DE HERRAMIENTAS TECNOLOGICAS PARA EL PROCESAMIENTO DE DATOS Y REPORTES</a:t>
            </a:r>
          </a:p>
        </p:txBody>
      </p:sp>
      <p:sp>
        <p:nvSpPr>
          <p:cNvPr id="45" name="Rectángulo 44">
            <a:extLst>
              <a:ext uri="{FF2B5EF4-FFF2-40B4-BE49-F238E27FC236}">
                <a16:creationId xmlns:a16="http://schemas.microsoft.com/office/drawing/2014/main" id="{EC40A799-3493-488A-A52F-D91EA2145373}"/>
              </a:ext>
            </a:extLst>
          </p:cNvPr>
          <p:cNvSpPr/>
          <p:nvPr/>
        </p:nvSpPr>
        <p:spPr>
          <a:xfrm>
            <a:off x="5894257" y="3090343"/>
            <a:ext cx="5960328" cy="474735"/>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CO"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DISEÑO Y SEGUIMIENTO A LAS HERRAMIENTAS DE CONTROL Y GESTIÓN DE LA INFORMACIÓN.</a:t>
            </a:r>
          </a:p>
        </p:txBody>
      </p:sp>
      <p:sp>
        <p:nvSpPr>
          <p:cNvPr id="46" name="Rectángulo 45">
            <a:extLst>
              <a:ext uri="{FF2B5EF4-FFF2-40B4-BE49-F238E27FC236}">
                <a16:creationId xmlns:a16="http://schemas.microsoft.com/office/drawing/2014/main" id="{DB6A25C1-684B-4E81-896D-6CBC95106E22}"/>
              </a:ext>
            </a:extLst>
          </p:cNvPr>
          <p:cNvSpPr/>
          <p:nvPr/>
        </p:nvSpPr>
        <p:spPr>
          <a:xfrm>
            <a:off x="5894257" y="4176515"/>
            <a:ext cx="5960328" cy="449448"/>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CONSOLIDACIÓN, ANALISIS Y GENERACIÓN DE REPORTES E INFORMES SOBRE LA OPERACIÓN DE LOS SERVICIOS DE PI</a:t>
            </a:r>
          </a:p>
        </p:txBody>
      </p:sp>
      <p:sp>
        <p:nvSpPr>
          <p:cNvPr id="47" name="Rectángulo 46">
            <a:extLst>
              <a:ext uri="{FF2B5EF4-FFF2-40B4-BE49-F238E27FC236}">
                <a16:creationId xmlns:a16="http://schemas.microsoft.com/office/drawing/2014/main" id="{DB7C64A9-3DE6-4CBB-AC56-BB2BAF6407E8}"/>
              </a:ext>
            </a:extLst>
          </p:cNvPr>
          <p:cNvSpPr/>
          <p:nvPr/>
        </p:nvSpPr>
        <p:spPr>
          <a:xfrm>
            <a:off x="5894257" y="4685391"/>
            <a:ext cx="5960328" cy="423242"/>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SEGUIMIENTO Y DEFINICIÓN DE ESTRATEGIAS PARA EL CUMPLIMIENTO DE LOS INDICADORES DE GESTIÓN SOAPI</a:t>
            </a:r>
          </a:p>
        </p:txBody>
      </p:sp>
      <p:sp>
        <p:nvSpPr>
          <p:cNvPr id="52" name="Rectángulo 51">
            <a:extLst>
              <a:ext uri="{FF2B5EF4-FFF2-40B4-BE49-F238E27FC236}">
                <a16:creationId xmlns:a16="http://schemas.microsoft.com/office/drawing/2014/main" id="{23AC230F-F6A9-4401-ADEC-43668B233EA0}"/>
              </a:ext>
            </a:extLst>
          </p:cNvPr>
          <p:cNvSpPr/>
          <p:nvPr/>
        </p:nvSpPr>
        <p:spPr>
          <a:xfrm>
            <a:off x="5878993" y="5173862"/>
            <a:ext cx="5960328" cy="423242"/>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SEGUIMIENTO Y DEFINICIÓN DE ESTRATEGIAS PARA EL CUMPLIMIENTO DE LOS INDICADORES DE GESTIÓN SOAPI</a:t>
            </a:r>
          </a:p>
        </p:txBody>
      </p:sp>
    </p:spTree>
    <p:extLst>
      <p:ext uri="{BB962C8B-B14F-4D97-AF65-F5344CB8AC3E}">
        <p14:creationId xmlns:p14="http://schemas.microsoft.com/office/powerpoint/2010/main" val="2361540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39"/>
                                        </p:tgtEl>
                                        <p:attrNameLst>
                                          <p:attrName>style.visibility</p:attrName>
                                        </p:attrNameLst>
                                      </p:cBhvr>
                                      <p:to>
                                        <p:strVal val="visible"/>
                                      </p:to>
                                    </p:set>
                                    <p:animEffect transition="in" filter="fade">
                                      <p:cBhvr>
                                        <p:cTn id="23" dur="500"/>
                                        <p:tgtEl>
                                          <p:spTgt spid="139"/>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15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8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2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3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3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3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5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6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61"/>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62"/>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7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77"/>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8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82"/>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83"/>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8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85"/>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86"/>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03"/>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106"/>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107"/>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01"/>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02"/>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48"/>
                                        </p:tgtEl>
                                        <p:attrNameLst>
                                          <p:attrName>style.visibility</p:attrName>
                                        </p:attrNameLst>
                                      </p:cBhvr>
                                      <p:to>
                                        <p:strVal val="visible"/>
                                      </p:to>
                                    </p:set>
                                    <p:anim calcmode="lin" valueType="num">
                                      <p:cBhvr additive="base">
                                        <p:cTn id="78" dur="500" fill="hold"/>
                                        <p:tgtEl>
                                          <p:spTgt spid="48"/>
                                        </p:tgtEl>
                                        <p:attrNameLst>
                                          <p:attrName>ppt_x</p:attrName>
                                        </p:attrNameLst>
                                      </p:cBhvr>
                                      <p:tavLst>
                                        <p:tav tm="0">
                                          <p:val>
                                            <p:strVal val="#ppt_x"/>
                                          </p:val>
                                        </p:tav>
                                        <p:tav tm="100000">
                                          <p:val>
                                            <p:strVal val="#ppt_x"/>
                                          </p:val>
                                        </p:tav>
                                      </p:tavLst>
                                    </p:anim>
                                    <p:anim calcmode="lin" valueType="num">
                                      <p:cBhvr additive="base">
                                        <p:cTn id="79"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wipe(left)">
                                      <p:cBhvr>
                                        <p:cTn id="84" dur="500"/>
                                        <p:tgtEl>
                                          <p:spTgt spid="40"/>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wipe(left)">
                                      <p:cBhvr>
                                        <p:cTn id="89" dur="500"/>
                                        <p:tgtEl>
                                          <p:spTgt spid="4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wipe(left)">
                                      <p:cBhvr>
                                        <p:cTn id="94" dur="500"/>
                                        <p:tgtEl>
                                          <p:spTgt spid="4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wipe(left)">
                                      <p:cBhvr>
                                        <p:cTn id="99" dur="500"/>
                                        <p:tgtEl>
                                          <p:spTgt spid="42"/>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45"/>
                                        </p:tgtEl>
                                        <p:attrNameLst>
                                          <p:attrName>style.visibility</p:attrName>
                                        </p:attrNameLst>
                                      </p:cBhvr>
                                      <p:to>
                                        <p:strVal val="visible"/>
                                      </p:to>
                                    </p:set>
                                    <p:animEffect transition="in" filter="wipe(left)">
                                      <p:cBhvr>
                                        <p:cTn id="104" dur="500"/>
                                        <p:tgtEl>
                                          <p:spTgt spid="45"/>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43"/>
                                        </p:tgtEl>
                                        <p:attrNameLst>
                                          <p:attrName>style.visibility</p:attrName>
                                        </p:attrNameLst>
                                      </p:cBhvr>
                                      <p:to>
                                        <p:strVal val="visible"/>
                                      </p:to>
                                    </p:set>
                                    <p:animEffect transition="in" filter="wipe(left)">
                                      <p:cBhvr>
                                        <p:cTn id="109" dur="500"/>
                                        <p:tgtEl>
                                          <p:spTgt spid="43"/>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46"/>
                                        </p:tgtEl>
                                        <p:attrNameLst>
                                          <p:attrName>style.visibility</p:attrName>
                                        </p:attrNameLst>
                                      </p:cBhvr>
                                      <p:to>
                                        <p:strVal val="visible"/>
                                      </p:to>
                                    </p:set>
                                    <p:animEffect transition="in" filter="wipe(left)">
                                      <p:cBhvr>
                                        <p:cTn id="114" dur="500"/>
                                        <p:tgtEl>
                                          <p:spTgt spid="46"/>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47"/>
                                        </p:tgtEl>
                                        <p:attrNameLst>
                                          <p:attrName>style.visibility</p:attrName>
                                        </p:attrNameLst>
                                      </p:cBhvr>
                                      <p:to>
                                        <p:strVal val="visible"/>
                                      </p:to>
                                    </p:set>
                                    <p:animEffect transition="in" filter="wipe(left)">
                                      <p:cBhvr>
                                        <p:cTn id="119" dur="500"/>
                                        <p:tgtEl>
                                          <p:spTgt spid="47"/>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52"/>
                                        </p:tgtEl>
                                        <p:attrNameLst>
                                          <p:attrName>style.visibility</p:attrName>
                                        </p:attrNameLst>
                                      </p:cBhvr>
                                      <p:to>
                                        <p:strVal val="visible"/>
                                      </p:to>
                                    </p:set>
                                    <p:animEffect transition="in" filter="wipe(left)">
                                      <p:cBhvr>
                                        <p:cTn id="12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30" grpId="0" animBg="1"/>
      <p:bldP spid="132" grpId="0" animBg="1"/>
      <p:bldP spid="133" grpId="0" animBg="1"/>
      <p:bldP spid="137" grpId="0"/>
      <p:bldP spid="138" grpId="0" animBg="1"/>
      <p:bldP spid="139" grpId="0" animBg="1"/>
      <p:bldP spid="155" grpId="0"/>
      <p:bldP spid="159" grpId="0" animBg="1"/>
      <p:bldP spid="160" grpId="0" animBg="1"/>
      <p:bldP spid="161" grpId="0" animBg="1"/>
      <p:bldP spid="176" grpId="0" animBg="1"/>
      <p:bldP spid="177" grpId="0" animBg="1"/>
      <p:bldP spid="180" grpId="0"/>
      <p:bldP spid="183" grpId="0"/>
      <p:bldP spid="184" grpId="0"/>
      <p:bldP spid="185" grpId="0"/>
      <p:bldP spid="186" grpId="0"/>
      <p:bldP spid="81" grpId="0"/>
      <p:bldP spid="101" grpId="0" animBg="1"/>
      <p:bldP spid="102" grpId="0" animBg="1"/>
      <p:bldP spid="103" grpId="0" animBg="1"/>
      <p:bldP spid="106" grpId="0"/>
      <p:bldP spid="107" grpId="0"/>
      <p:bldP spid="2" grpId="0"/>
      <p:bldP spid="182" grpId="0"/>
      <p:bldP spid="181" grpId="0"/>
      <p:bldP spid="48" grpId="0" animBg="1"/>
      <p:bldP spid="40" grpId="0" animBg="1"/>
      <p:bldP spid="41" grpId="0" animBg="1"/>
      <p:bldP spid="42" grpId="0" animBg="1"/>
      <p:bldP spid="43" grpId="0" animBg="1"/>
      <p:bldP spid="44" grpId="0" animBg="1"/>
      <p:bldP spid="45" grpId="0" animBg="1"/>
      <p:bldP spid="46" grpId="0" animBg="1"/>
      <p:bldP spid="47" grpId="0" animBg="1"/>
      <p:bldP spid="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a:cxnSpLocks/>
          </p:cNvCxnSpPr>
          <p:nvPr/>
        </p:nvCxnSpPr>
        <p:spPr>
          <a:xfrm flipV="1">
            <a:off x="2060254" y="961733"/>
            <a:ext cx="8629788" cy="5138"/>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8F305EFB-ACFC-46EC-B8A8-A01FB3DF5919}"/>
              </a:ext>
            </a:extLst>
          </p:cNvPr>
          <p:cNvCxnSpPr>
            <a:cxnSpLocks/>
          </p:cNvCxnSpPr>
          <p:nvPr/>
        </p:nvCxnSpPr>
        <p:spPr>
          <a:xfrm>
            <a:off x="2728496" y="3538061"/>
            <a:ext cx="531568" cy="0"/>
          </a:xfrm>
          <a:prstGeom prst="line">
            <a:avLst/>
          </a:prstGeom>
        </p:spPr>
        <p:style>
          <a:lnRef idx="3">
            <a:schemeClr val="accent6"/>
          </a:lnRef>
          <a:fillRef idx="0">
            <a:schemeClr val="accent6"/>
          </a:fillRef>
          <a:effectRef idx="2">
            <a:schemeClr val="accent6"/>
          </a:effectRef>
          <a:fontRef idx="minor">
            <a:schemeClr val="tx1"/>
          </a:fontRef>
        </p:style>
      </p:cxnSp>
      <p:grpSp>
        <p:nvGrpSpPr>
          <p:cNvPr id="4" name="Grupo 3">
            <a:extLst>
              <a:ext uri="{FF2B5EF4-FFF2-40B4-BE49-F238E27FC236}">
                <a16:creationId xmlns:a16="http://schemas.microsoft.com/office/drawing/2014/main" id="{61D63FAE-CD51-4255-910B-F7B437FFD7E4}"/>
              </a:ext>
            </a:extLst>
          </p:cNvPr>
          <p:cNvGrpSpPr/>
          <p:nvPr/>
        </p:nvGrpSpPr>
        <p:grpSpPr>
          <a:xfrm>
            <a:off x="-1366078" y="1881903"/>
            <a:ext cx="3644662" cy="3155254"/>
            <a:chOff x="4961054" y="1067510"/>
            <a:chExt cx="2326904" cy="2008746"/>
          </a:xfrm>
        </p:grpSpPr>
        <p:sp>
          <p:nvSpPr>
            <p:cNvPr id="128" name="Hexagon 12">
              <a:extLst>
                <a:ext uri="{FF2B5EF4-FFF2-40B4-BE49-F238E27FC236}">
                  <a16:creationId xmlns:a16="http://schemas.microsoft.com/office/drawing/2014/main" id="{253F8790-60F5-40E9-A0E0-107FD767D0FA}"/>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Hexagon 13">
              <a:extLst>
                <a:ext uri="{FF2B5EF4-FFF2-40B4-BE49-F238E27FC236}">
                  <a16:creationId xmlns:a16="http://schemas.microsoft.com/office/drawing/2014/main" id="{265A2F80-3504-45E3-A9D1-A221F198CBE6}"/>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5" name="Rectangle 60">
            <a:extLst>
              <a:ext uri="{FF2B5EF4-FFF2-40B4-BE49-F238E27FC236}">
                <a16:creationId xmlns:a16="http://schemas.microsoft.com/office/drawing/2014/main" id="{54C30B08-A2D2-431A-8D6C-EE68FD16DF8B}"/>
              </a:ext>
            </a:extLst>
          </p:cNvPr>
          <p:cNvSpPr>
            <a:spLocks noChangeAspect="1"/>
          </p:cNvSpPr>
          <p:nvPr/>
        </p:nvSpPr>
        <p:spPr>
          <a:xfrm>
            <a:off x="2460010" y="3188089"/>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ALEJANDRO</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59" name="Hexagon 16">
            <a:extLst>
              <a:ext uri="{FF2B5EF4-FFF2-40B4-BE49-F238E27FC236}">
                <a16:creationId xmlns:a16="http://schemas.microsoft.com/office/drawing/2014/main" id="{332B8930-BCCA-43E4-AC88-062F9CC49A28}"/>
              </a:ext>
            </a:extLst>
          </p:cNvPr>
          <p:cNvSpPr/>
          <p:nvPr/>
        </p:nvSpPr>
        <p:spPr>
          <a:xfrm>
            <a:off x="3890069" y="2840700"/>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Hexagon 17">
            <a:extLst>
              <a:ext uri="{FF2B5EF4-FFF2-40B4-BE49-F238E27FC236}">
                <a16:creationId xmlns:a16="http://schemas.microsoft.com/office/drawing/2014/main" id="{38D21634-92C8-4611-B56B-EC5B3908A12B}"/>
              </a:ext>
            </a:extLst>
          </p:cNvPr>
          <p:cNvSpPr/>
          <p:nvPr/>
        </p:nvSpPr>
        <p:spPr>
          <a:xfrm>
            <a:off x="3947821" y="2919452"/>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Hexagon 16">
            <a:extLst>
              <a:ext uri="{FF2B5EF4-FFF2-40B4-BE49-F238E27FC236}">
                <a16:creationId xmlns:a16="http://schemas.microsoft.com/office/drawing/2014/main" id="{97FC9631-B32B-4C2E-AEB6-A6E04B6FFEFC}"/>
              </a:ext>
            </a:extLst>
          </p:cNvPr>
          <p:cNvSpPr/>
          <p:nvPr/>
        </p:nvSpPr>
        <p:spPr>
          <a:xfrm>
            <a:off x="2449215" y="2844535"/>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Hexagon 17">
            <a:extLst>
              <a:ext uri="{FF2B5EF4-FFF2-40B4-BE49-F238E27FC236}">
                <a16:creationId xmlns:a16="http://schemas.microsoft.com/office/drawing/2014/main" id="{C35A0868-DAA4-4F71-9265-AADA0D8A2524}"/>
              </a:ext>
            </a:extLst>
          </p:cNvPr>
          <p:cNvSpPr/>
          <p:nvPr/>
        </p:nvSpPr>
        <p:spPr>
          <a:xfrm>
            <a:off x="2522198" y="2882213"/>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60">
            <a:extLst>
              <a:ext uri="{FF2B5EF4-FFF2-40B4-BE49-F238E27FC236}">
                <a16:creationId xmlns:a16="http://schemas.microsoft.com/office/drawing/2014/main" id="{8132F7B6-FC92-422C-9D0D-470FB6A30173}"/>
              </a:ext>
            </a:extLst>
          </p:cNvPr>
          <p:cNvSpPr>
            <a:spLocks noChangeAspect="1"/>
          </p:cNvSpPr>
          <p:nvPr/>
        </p:nvSpPr>
        <p:spPr>
          <a:xfrm>
            <a:off x="2445436" y="3365891"/>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CASTRO</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3" name="Rectangle 60">
            <a:extLst>
              <a:ext uri="{FF2B5EF4-FFF2-40B4-BE49-F238E27FC236}">
                <a16:creationId xmlns:a16="http://schemas.microsoft.com/office/drawing/2014/main" id="{B054F825-D94F-4C23-B08F-9FE5756DCFF2}"/>
              </a:ext>
            </a:extLst>
          </p:cNvPr>
          <p:cNvSpPr>
            <a:spLocks noChangeAspect="1"/>
          </p:cNvSpPr>
          <p:nvPr/>
        </p:nvSpPr>
        <p:spPr>
          <a:xfrm>
            <a:off x="2373893" y="3178592"/>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CATALINA</a:t>
            </a:r>
          </a:p>
        </p:txBody>
      </p:sp>
      <p:sp>
        <p:nvSpPr>
          <p:cNvPr id="185" name="Rectangle 60">
            <a:extLst>
              <a:ext uri="{FF2B5EF4-FFF2-40B4-BE49-F238E27FC236}">
                <a16:creationId xmlns:a16="http://schemas.microsoft.com/office/drawing/2014/main" id="{E52A1FE1-D19D-4640-87F0-FA1A221D9906}"/>
              </a:ext>
            </a:extLst>
          </p:cNvPr>
          <p:cNvSpPr>
            <a:spLocks noChangeAspect="1"/>
          </p:cNvSpPr>
          <p:nvPr/>
        </p:nvSpPr>
        <p:spPr>
          <a:xfrm>
            <a:off x="3823210" y="3188089"/>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DIANA</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94" name="Rectángulo 93">
            <a:extLst>
              <a:ext uri="{FF2B5EF4-FFF2-40B4-BE49-F238E27FC236}">
                <a16:creationId xmlns:a16="http://schemas.microsoft.com/office/drawing/2014/main" id="{4C9E0043-E9E1-4F29-8E8F-9D671F96A69C}"/>
              </a:ext>
            </a:extLst>
          </p:cNvPr>
          <p:cNvSpPr/>
          <p:nvPr/>
        </p:nvSpPr>
        <p:spPr>
          <a:xfrm>
            <a:off x="6524150" y="174012"/>
            <a:ext cx="4288931" cy="830997"/>
          </a:xfrm>
          <a:prstGeom prst="rect">
            <a:avLst/>
          </a:prstGeom>
        </p:spPr>
        <p:txBody>
          <a:bodyPr wrap="none">
            <a:spAutoFit/>
          </a:bodyPr>
          <a:lstStyle/>
          <a:p>
            <a:pPr algn="ctr"/>
            <a:r>
              <a:rPr lang="es-CO" sz="4800" b="1" dirty="0">
                <a:solidFill>
                  <a:srgbClr val="346232"/>
                </a:solidFill>
              </a:rPr>
              <a:t>Equipo Primario</a:t>
            </a:r>
          </a:p>
        </p:txBody>
      </p:sp>
      <p:sp>
        <p:nvSpPr>
          <p:cNvPr id="47" name="Rectangle 60">
            <a:extLst>
              <a:ext uri="{FF2B5EF4-FFF2-40B4-BE49-F238E27FC236}">
                <a16:creationId xmlns:a16="http://schemas.microsoft.com/office/drawing/2014/main" id="{3F8A563D-20E1-4BAC-90D2-2679D7A3D6AC}"/>
              </a:ext>
            </a:extLst>
          </p:cNvPr>
          <p:cNvSpPr>
            <a:spLocks noChangeAspect="1"/>
          </p:cNvSpPr>
          <p:nvPr/>
        </p:nvSpPr>
        <p:spPr>
          <a:xfrm>
            <a:off x="3837832" y="3386361"/>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LINARES</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48" name="TextBox 54">
            <a:extLst>
              <a:ext uri="{FF2B5EF4-FFF2-40B4-BE49-F238E27FC236}">
                <a16:creationId xmlns:a16="http://schemas.microsoft.com/office/drawing/2014/main" id="{5D6BBD1B-5317-4796-8F9A-D46C5734A593}"/>
              </a:ext>
            </a:extLst>
          </p:cNvPr>
          <p:cNvSpPr txBox="1"/>
          <p:nvPr/>
        </p:nvSpPr>
        <p:spPr>
          <a:xfrm>
            <a:off x="333369" y="3068112"/>
            <a:ext cx="2289635" cy="307777"/>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sz="1400" dirty="0">
                <a:solidFill>
                  <a:srgbClr val="4C7379"/>
                </a:solidFill>
                <a:latin typeface="Century Gothic" panose="020B0502020202020204" pitchFamily="34" charset="0"/>
                <a:ea typeface="Microsoft JhengHei UI Light" panose="020B0304030504040204" pitchFamily="34" charset="-120"/>
              </a:rPr>
              <a:t>GESTIÓN</a:t>
            </a:r>
            <a:endParaRPr lang="en-US" sz="2000" b="1" dirty="0">
              <a:solidFill>
                <a:srgbClr val="4C7379"/>
              </a:solidFill>
              <a:latin typeface="Century Gothic" panose="020B0502020202020204" pitchFamily="34" charset="0"/>
              <a:ea typeface="Microsoft JhengHei UI Light" panose="020B0304030504040204" pitchFamily="34" charset="-120"/>
            </a:endParaRPr>
          </a:p>
        </p:txBody>
      </p:sp>
      <p:sp>
        <p:nvSpPr>
          <p:cNvPr id="6" name="Rectángulo 5">
            <a:extLst>
              <a:ext uri="{FF2B5EF4-FFF2-40B4-BE49-F238E27FC236}">
                <a16:creationId xmlns:a16="http://schemas.microsoft.com/office/drawing/2014/main" id="{47DE15FD-3E77-4593-9670-8FFEA3D4F24A}"/>
              </a:ext>
            </a:extLst>
          </p:cNvPr>
          <p:cNvSpPr/>
          <p:nvPr/>
        </p:nvSpPr>
        <p:spPr>
          <a:xfrm>
            <a:off x="-216710" y="3350502"/>
            <a:ext cx="2438296" cy="646331"/>
          </a:xfrm>
          <a:prstGeom prst="rect">
            <a:avLst/>
          </a:prstGeom>
        </p:spPr>
        <p:txBody>
          <a:bodyPr wrap="square">
            <a:spAutoFit/>
          </a:bodyPr>
          <a:lstStyle/>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ADMINISTRATIVA</a:t>
            </a:r>
            <a:r>
              <a:rPr lang="en-US" dirty="0">
                <a:solidFill>
                  <a:srgbClr val="4C7379"/>
                </a:solidFill>
                <a:latin typeface="Century Gothic" panose="020B0502020202020204" pitchFamily="34" charset="0"/>
                <a:ea typeface="Microsoft JhengHei UI Light" panose="020B0304030504040204" pitchFamily="34" charset="-120"/>
              </a:rPr>
              <a:t> </a:t>
            </a:r>
          </a:p>
          <a:p>
            <a:pPr algn="ctr" defTabSz="595265">
              <a:defRPr/>
            </a:pPr>
            <a:r>
              <a:rPr lang="en-US" dirty="0">
                <a:solidFill>
                  <a:srgbClr val="4C7379"/>
                </a:solidFill>
                <a:latin typeface="Century Gothic" panose="020B0502020202020204" pitchFamily="34" charset="0"/>
                <a:ea typeface="Microsoft JhengHei UI Light" panose="020B0304030504040204" pitchFamily="34" charset="-120"/>
              </a:rPr>
              <a:t>Y SEGUIMIENTO</a:t>
            </a:r>
            <a:endParaRPr lang="en-US" sz="2800" b="1" dirty="0">
              <a:solidFill>
                <a:srgbClr val="4C7379"/>
              </a:solidFill>
              <a:latin typeface="Century Gothic" panose="020B0502020202020204" pitchFamily="34" charset="0"/>
              <a:ea typeface="Microsoft JhengHei UI Light" panose="020B0304030504040204" pitchFamily="34" charset="-120"/>
            </a:endParaRPr>
          </a:p>
        </p:txBody>
      </p:sp>
      <p:sp>
        <p:nvSpPr>
          <p:cNvPr id="28" name="Rectángulo 27">
            <a:extLst>
              <a:ext uri="{FF2B5EF4-FFF2-40B4-BE49-F238E27FC236}">
                <a16:creationId xmlns:a16="http://schemas.microsoft.com/office/drawing/2014/main" id="{F00BFD2B-6ADF-444E-9059-016F04BAA106}"/>
              </a:ext>
            </a:extLst>
          </p:cNvPr>
          <p:cNvSpPr/>
          <p:nvPr/>
        </p:nvSpPr>
        <p:spPr>
          <a:xfrm>
            <a:off x="5980670" y="1337629"/>
            <a:ext cx="5531698" cy="360132"/>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s-ES" sz="1400" dirty="0">
                <a:latin typeface="Arial" panose="020B0604020202020204" pitchFamily="34" charset="0"/>
                <a:cs typeface="Arial" panose="020B0604020202020204" pitchFamily="34" charset="0"/>
              </a:rPr>
              <a:t>APOYO A LA GESTIÓN ADMINISTRATIVA.</a:t>
            </a:r>
          </a:p>
        </p:txBody>
      </p:sp>
      <p:sp>
        <p:nvSpPr>
          <p:cNvPr id="30" name="Rectángulo: esquinas redondeadas 29">
            <a:extLst>
              <a:ext uri="{FF2B5EF4-FFF2-40B4-BE49-F238E27FC236}">
                <a16:creationId xmlns:a16="http://schemas.microsoft.com/office/drawing/2014/main" id="{C7995443-D318-47D6-9615-C55EBC014BAF}"/>
              </a:ext>
            </a:extLst>
          </p:cNvPr>
          <p:cNvSpPr/>
          <p:nvPr/>
        </p:nvSpPr>
        <p:spPr>
          <a:xfrm rot="16200000">
            <a:off x="3483345" y="3203407"/>
            <a:ext cx="4215737" cy="484182"/>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FUNCIONES</a:t>
            </a:r>
          </a:p>
        </p:txBody>
      </p:sp>
      <p:sp>
        <p:nvSpPr>
          <p:cNvPr id="31" name="Rectángulo 30">
            <a:extLst>
              <a:ext uri="{FF2B5EF4-FFF2-40B4-BE49-F238E27FC236}">
                <a16:creationId xmlns:a16="http://schemas.microsoft.com/office/drawing/2014/main" id="{E355B962-33D5-4FAD-A732-F7F6441F9424}"/>
              </a:ext>
            </a:extLst>
          </p:cNvPr>
          <p:cNvSpPr/>
          <p:nvPr/>
        </p:nvSpPr>
        <p:spPr>
          <a:xfrm>
            <a:off x="5976727" y="1772846"/>
            <a:ext cx="5531698" cy="403785"/>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PROGRAMACIÓN Y SEGUIMIENTO AGENDA SUBDIRECTORA</a:t>
            </a:r>
          </a:p>
        </p:txBody>
      </p:sp>
      <p:sp>
        <p:nvSpPr>
          <p:cNvPr id="32" name="Rectángulo 31">
            <a:extLst>
              <a:ext uri="{FF2B5EF4-FFF2-40B4-BE49-F238E27FC236}">
                <a16:creationId xmlns:a16="http://schemas.microsoft.com/office/drawing/2014/main" id="{25DA63D3-35EE-418E-B7AD-BCAD06AFA579}"/>
              </a:ext>
            </a:extLst>
          </p:cNvPr>
          <p:cNvSpPr/>
          <p:nvPr/>
        </p:nvSpPr>
        <p:spPr>
          <a:xfrm>
            <a:off x="5955452" y="3273691"/>
            <a:ext cx="5531698" cy="37597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GESTIÓN DEL TALENTO HUMANO</a:t>
            </a:r>
          </a:p>
        </p:txBody>
      </p:sp>
      <p:sp>
        <p:nvSpPr>
          <p:cNvPr id="34" name="Rectángulo 33">
            <a:extLst>
              <a:ext uri="{FF2B5EF4-FFF2-40B4-BE49-F238E27FC236}">
                <a16:creationId xmlns:a16="http://schemas.microsoft.com/office/drawing/2014/main" id="{0B4DCB87-0534-4425-B4B5-5A3A1D8AD4AA}"/>
              </a:ext>
            </a:extLst>
          </p:cNvPr>
          <p:cNvSpPr/>
          <p:nvPr/>
        </p:nvSpPr>
        <p:spPr>
          <a:xfrm>
            <a:off x="5974502" y="2244316"/>
            <a:ext cx="5531698" cy="52322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SEGUIMIENTO A COMPROMISOS DE LA  SUBDIRECCION DE OPERACIÓN, DIRECCION DE PRIMERA INFANCIA</a:t>
            </a:r>
          </a:p>
        </p:txBody>
      </p:sp>
      <p:sp>
        <p:nvSpPr>
          <p:cNvPr id="7" name="Rectángulo 6">
            <a:extLst>
              <a:ext uri="{FF2B5EF4-FFF2-40B4-BE49-F238E27FC236}">
                <a16:creationId xmlns:a16="http://schemas.microsoft.com/office/drawing/2014/main" id="{461988B5-EB86-4275-89F9-455ED46E5A34}"/>
              </a:ext>
            </a:extLst>
          </p:cNvPr>
          <p:cNvSpPr/>
          <p:nvPr/>
        </p:nvSpPr>
        <p:spPr>
          <a:xfrm>
            <a:off x="5985612" y="2845189"/>
            <a:ext cx="5503708" cy="355498"/>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solidFill>
                  <a:schemeClr val="lt1"/>
                </a:solidFill>
                <a:latin typeface="Arial" panose="020B0604020202020204" pitchFamily="34" charset="0"/>
                <a:cs typeface="Arial" panose="020B0604020202020204" pitchFamily="34" charset="0"/>
              </a:rPr>
              <a:t>SEGUIMIENTO A CORREOS, CORRESPONDENCIA Y SIM.</a:t>
            </a:r>
          </a:p>
        </p:txBody>
      </p:sp>
      <p:sp>
        <p:nvSpPr>
          <p:cNvPr id="36" name="Rectángulo 35">
            <a:extLst>
              <a:ext uri="{FF2B5EF4-FFF2-40B4-BE49-F238E27FC236}">
                <a16:creationId xmlns:a16="http://schemas.microsoft.com/office/drawing/2014/main" id="{4ECC2130-0723-46E5-ABD9-2145D73E2E87}"/>
              </a:ext>
            </a:extLst>
          </p:cNvPr>
          <p:cNvSpPr/>
          <p:nvPr/>
        </p:nvSpPr>
        <p:spPr>
          <a:xfrm>
            <a:off x="5955452" y="3706842"/>
            <a:ext cx="5531698" cy="37597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PAGO HONORARIOS A LOS CONTRATISTAS</a:t>
            </a:r>
          </a:p>
        </p:txBody>
      </p:sp>
      <p:sp>
        <p:nvSpPr>
          <p:cNvPr id="37" name="Rectángulo 36">
            <a:extLst>
              <a:ext uri="{FF2B5EF4-FFF2-40B4-BE49-F238E27FC236}">
                <a16:creationId xmlns:a16="http://schemas.microsoft.com/office/drawing/2014/main" id="{F111CC46-729A-4B70-80B6-039F89CA63A8}"/>
              </a:ext>
            </a:extLst>
          </p:cNvPr>
          <p:cNvSpPr/>
          <p:nvPr/>
        </p:nvSpPr>
        <p:spPr>
          <a:xfrm>
            <a:off x="5955452" y="4139993"/>
            <a:ext cx="5531698" cy="37597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CONSOLIDACIÓN DE COMISIONES</a:t>
            </a:r>
          </a:p>
        </p:txBody>
      </p:sp>
      <p:sp>
        <p:nvSpPr>
          <p:cNvPr id="39" name="Rectángulo 38">
            <a:extLst>
              <a:ext uri="{FF2B5EF4-FFF2-40B4-BE49-F238E27FC236}">
                <a16:creationId xmlns:a16="http://schemas.microsoft.com/office/drawing/2014/main" id="{7588AA6A-3EEB-4F74-AE1D-8BC2323CC741}"/>
              </a:ext>
            </a:extLst>
          </p:cNvPr>
          <p:cNvSpPr/>
          <p:nvPr/>
        </p:nvSpPr>
        <p:spPr>
          <a:xfrm>
            <a:off x="5962105" y="4569580"/>
            <a:ext cx="5531698" cy="37597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SEGUIMIENTO PLAN TÉCNICO OPERATIVO</a:t>
            </a:r>
          </a:p>
        </p:txBody>
      </p:sp>
      <p:sp>
        <p:nvSpPr>
          <p:cNvPr id="40" name="Rectángulo 39">
            <a:extLst>
              <a:ext uri="{FF2B5EF4-FFF2-40B4-BE49-F238E27FC236}">
                <a16:creationId xmlns:a16="http://schemas.microsoft.com/office/drawing/2014/main" id="{D01A2920-788D-40FE-948D-B77F8713400E}"/>
              </a:ext>
            </a:extLst>
          </p:cNvPr>
          <p:cNvSpPr/>
          <p:nvPr/>
        </p:nvSpPr>
        <p:spPr>
          <a:xfrm>
            <a:off x="5955452" y="4999219"/>
            <a:ext cx="5531698" cy="554148"/>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PROYECCIÓN DE INFORMES SOLICITADOS POR LA SUBDIRECTORA</a:t>
            </a:r>
          </a:p>
        </p:txBody>
      </p:sp>
      <p:pic>
        <p:nvPicPr>
          <p:cNvPr id="1026" name="Picture 2" descr="Imagen relacionada">
            <a:extLst>
              <a:ext uri="{FF2B5EF4-FFF2-40B4-BE49-F238E27FC236}">
                <a16:creationId xmlns:a16="http://schemas.microsoft.com/office/drawing/2014/main" id="{0E42815B-5CF3-4452-A4D2-5AE3F256CB4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20143" y1="39796" x2="21857" y2="50000"/>
                        <a14:foregroundMark x1="21857" y1="50000" x2="21857" y2="50000"/>
                        <a14:foregroundMark x1="35857" y1="12653" x2="38714" y2="26327"/>
                        <a14:foregroundMark x1="60429" y1="14286" x2="64286" y2="25714"/>
                        <a14:foregroundMark x1="76143" y1="38980" x2="79000" y2="51837"/>
                      </a14:backgroundRemoval>
                    </a14:imgEffect>
                  </a14:imgLayer>
                </a14:imgProps>
              </a:ext>
              <a:ext uri="{28A0092B-C50C-407E-A947-70E740481C1C}">
                <a14:useLocalDpi xmlns:a14="http://schemas.microsoft.com/office/drawing/2010/main" val="0"/>
              </a:ext>
            </a:extLst>
          </a:blip>
          <a:srcRect/>
          <a:stretch>
            <a:fillRect/>
          </a:stretch>
        </p:blipFill>
        <p:spPr bwMode="auto">
          <a:xfrm>
            <a:off x="-165443" y="2209716"/>
            <a:ext cx="1754119" cy="1227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70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55"/>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8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5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6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7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8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8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7"/>
                                        </p:tgtEl>
                                        <p:attrNameLst>
                                          <p:attrName>style.visibility</p:attrName>
                                        </p:attrNameLst>
                                      </p:cBhvr>
                                      <p:to>
                                        <p:strVal val="visible"/>
                                      </p:to>
                                    </p:set>
                                  </p:childTnLst>
                                </p:cTn>
                              </p:par>
                            </p:childTnLst>
                          </p:cTn>
                        </p:par>
                        <p:par>
                          <p:cTn id="40" fill="hold">
                            <p:stCondLst>
                              <p:cond delay="0"/>
                            </p:stCondLst>
                            <p:childTnLst>
                              <p:par>
                                <p:cTn id="41" presetID="2" presetClass="entr" presetSubtype="4"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left)">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wipe(left)">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left)">
                                      <p:cBhvr>
                                        <p:cTn id="58" dur="500"/>
                                        <p:tgtEl>
                                          <p:spTgt spid="3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wipe(left)">
                                      <p:cBhvr>
                                        <p:cTn id="63" dur="500"/>
                                        <p:tgtEl>
                                          <p:spTgt spid="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wipe(left)">
                                      <p:cBhvr>
                                        <p:cTn id="68" dur="500"/>
                                        <p:tgtEl>
                                          <p:spTgt spid="3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wipe(left)">
                                      <p:cBhvr>
                                        <p:cTn id="78" dur="50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left)">
                                      <p:cBhvr>
                                        <p:cTn id="83" dur="500"/>
                                        <p:tgtEl>
                                          <p:spTgt spid="39"/>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wipe(left)">
                                      <p:cBhvr>
                                        <p:cTn id="8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P spid="159" grpId="0" animBg="1"/>
      <p:bldP spid="160" grpId="0" animBg="1"/>
      <p:bldP spid="176" grpId="0" animBg="1"/>
      <p:bldP spid="177" grpId="0" animBg="1"/>
      <p:bldP spid="180" grpId="0"/>
      <p:bldP spid="183" grpId="0"/>
      <p:bldP spid="185" grpId="0"/>
      <p:bldP spid="47" grpId="0"/>
      <p:bldP spid="48" grpId="0"/>
      <p:bldP spid="6" grpId="0"/>
      <p:bldP spid="28" grpId="0" animBg="1"/>
      <p:bldP spid="30" grpId="0" animBg="1"/>
      <p:bldP spid="31" grpId="0" animBg="1"/>
      <p:bldP spid="32" grpId="0" animBg="1"/>
      <p:bldP spid="34" grpId="0" animBg="1"/>
      <p:bldP spid="7" grpId="0" animBg="1"/>
      <p:bldP spid="36" grpId="0" animBg="1"/>
      <p:bldP spid="37" grpId="0" animBg="1"/>
      <p:bldP spid="39" grpId="0" animBg="1"/>
      <p:bldP spid="4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6" name="Rectangle 8">
            <a:extLst>
              <a:ext uri="{FF2B5EF4-FFF2-40B4-BE49-F238E27FC236}">
                <a16:creationId xmlns:a16="http://schemas.microsoft.com/office/drawing/2014/main" id="{335E179E-5613-4FC9-89C1-C730DAAF48A4}"/>
              </a:ext>
            </a:extLst>
          </p:cNvPr>
          <p:cNvSpPr/>
          <p:nvPr/>
        </p:nvSpPr>
        <p:spPr>
          <a:xfrm rot="1778765">
            <a:off x="2860726" y="3845710"/>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ectangle 15">
            <a:extLst>
              <a:ext uri="{FF2B5EF4-FFF2-40B4-BE49-F238E27FC236}">
                <a16:creationId xmlns:a16="http://schemas.microsoft.com/office/drawing/2014/main" id="{84DDC20B-84FB-45C5-A40B-DD55F426A41B}"/>
              </a:ext>
            </a:extLst>
          </p:cNvPr>
          <p:cNvSpPr/>
          <p:nvPr/>
        </p:nvSpPr>
        <p:spPr>
          <a:xfrm rot="1778765">
            <a:off x="941541" y="4418401"/>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Hexagon 29">
            <a:extLst>
              <a:ext uri="{FF2B5EF4-FFF2-40B4-BE49-F238E27FC236}">
                <a16:creationId xmlns:a16="http://schemas.microsoft.com/office/drawing/2014/main" id="{D8D91D83-5FAA-4F20-857A-72CA47F195CD}"/>
              </a:ext>
            </a:extLst>
          </p:cNvPr>
          <p:cNvSpPr/>
          <p:nvPr/>
        </p:nvSpPr>
        <p:spPr>
          <a:xfrm>
            <a:off x="2537059" y="2846193"/>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Hexagon 30">
            <a:extLst>
              <a:ext uri="{FF2B5EF4-FFF2-40B4-BE49-F238E27FC236}">
                <a16:creationId xmlns:a16="http://schemas.microsoft.com/office/drawing/2014/main" id="{31039DE3-1216-4F5C-8076-51F7016E065A}"/>
              </a:ext>
            </a:extLst>
          </p:cNvPr>
          <p:cNvSpPr/>
          <p:nvPr/>
        </p:nvSpPr>
        <p:spPr>
          <a:xfrm>
            <a:off x="2610042" y="2909197"/>
            <a:ext cx="1228029" cy="1060120"/>
          </a:xfrm>
          <a:prstGeom prst="hexagon">
            <a:avLst>
              <a:gd name="adj" fmla="val 26988"/>
              <a:gd name="vf" fmla="val 115470"/>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60">
            <a:extLst>
              <a:ext uri="{FF2B5EF4-FFF2-40B4-BE49-F238E27FC236}">
                <a16:creationId xmlns:a16="http://schemas.microsoft.com/office/drawing/2014/main" id="{54C30B08-A2D2-431A-8D6C-EE68FD16DF8B}"/>
              </a:ext>
            </a:extLst>
          </p:cNvPr>
          <p:cNvSpPr>
            <a:spLocks noChangeAspect="1"/>
          </p:cNvSpPr>
          <p:nvPr/>
        </p:nvSpPr>
        <p:spPr>
          <a:xfrm>
            <a:off x="2509660" y="3187664"/>
            <a:ext cx="1478468" cy="369332"/>
          </a:xfrm>
          <a:prstGeom prst="rect">
            <a:avLst/>
          </a:prstGeom>
          <a:noFill/>
        </p:spPr>
        <p:txBody>
          <a:bodyPr wrap="square" lIns="91440" tIns="45720" rIns="91440" bIns="45720">
            <a:spAutoFit/>
          </a:bodyPr>
          <a:lstStyle/>
          <a:p>
            <a:pPr algn="ctr"/>
            <a:r>
              <a:rPr lang="en-US" b="1" dirty="0">
                <a:ln w="0"/>
                <a:solidFill>
                  <a:schemeClr val="bg1"/>
                </a:solidFill>
                <a:latin typeface="Century Gothic" panose="020B0502020202020204" pitchFamily="34" charset="0"/>
                <a:cs typeface="Arial" panose="020B0604020202020204" pitchFamily="34" charset="0"/>
              </a:rPr>
              <a:t>IVON</a:t>
            </a:r>
            <a:endParaRPr lang="en-US" b="1" cap="none" spc="0" dirty="0">
              <a:ln w="0"/>
              <a:solidFill>
                <a:schemeClr val="bg1"/>
              </a:solidFill>
              <a:latin typeface="Century Gothic" panose="020B0502020202020204" pitchFamily="34" charset="0"/>
              <a:cs typeface="Arial" panose="020B0604020202020204" pitchFamily="34" charset="0"/>
            </a:endParaRPr>
          </a:p>
        </p:txBody>
      </p:sp>
      <p:sp>
        <p:nvSpPr>
          <p:cNvPr id="158" name="Rectangle 14">
            <a:extLst>
              <a:ext uri="{FF2B5EF4-FFF2-40B4-BE49-F238E27FC236}">
                <a16:creationId xmlns:a16="http://schemas.microsoft.com/office/drawing/2014/main" id="{50F4EAE3-45EA-49A1-BF8F-8CE926BCB0D9}"/>
              </a:ext>
            </a:extLst>
          </p:cNvPr>
          <p:cNvSpPr/>
          <p:nvPr/>
        </p:nvSpPr>
        <p:spPr>
          <a:xfrm rot="1778765">
            <a:off x="3850204" y="4443706"/>
            <a:ext cx="640396" cy="834813"/>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Hexagon 16">
            <a:extLst>
              <a:ext uri="{FF2B5EF4-FFF2-40B4-BE49-F238E27FC236}">
                <a16:creationId xmlns:a16="http://schemas.microsoft.com/office/drawing/2014/main" id="{332B8930-BCCA-43E4-AC88-062F9CC49A28}"/>
              </a:ext>
            </a:extLst>
          </p:cNvPr>
          <p:cNvSpPr/>
          <p:nvPr/>
        </p:nvSpPr>
        <p:spPr>
          <a:xfrm>
            <a:off x="3626851" y="349276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Hexagon 17">
            <a:extLst>
              <a:ext uri="{FF2B5EF4-FFF2-40B4-BE49-F238E27FC236}">
                <a16:creationId xmlns:a16="http://schemas.microsoft.com/office/drawing/2014/main" id="{38D21634-92C8-4611-B56B-EC5B3908A12B}"/>
              </a:ext>
            </a:extLst>
          </p:cNvPr>
          <p:cNvSpPr/>
          <p:nvPr/>
        </p:nvSpPr>
        <p:spPr>
          <a:xfrm>
            <a:off x="3699834" y="353044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Hexagon 16">
            <a:extLst>
              <a:ext uri="{FF2B5EF4-FFF2-40B4-BE49-F238E27FC236}">
                <a16:creationId xmlns:a16="http://schemas.microsoft.com/office/drawing/2014/main" id="{97FC9631-B32B-4C2E-AEB6-A6E04B6FFEFC}"/>
              </a:ext>
            </a:extLst>
          </p:cNvPr>
          <p:cNvSpPr/>
          <p:nvPr/>
        </p:nvSpPr>
        <p:spPr>
          <a:xfrm>
            <a:off x="3620796" y="2230366"/>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Hexagon 17">
            <a:extLst>
              <a:ext uri="{FF2B5EF4-FFF2-40B4-BE49-F238E27FC236}">
                <a16:creationId xmlns:a16="http://schemas.microsoft.com/office/drawing/2014/main" id="{C35A0868-DAA4-4F71-9265-AADA0D8A2524}"/>
              </a:ext>
            </a:extLst>
          </p:cNvPr>
          <p:cNvSpPr/>
          <p:nvPr/>
        </p:nvSpPr>
        <p:spPr>
          <a:xfrm>
            <a:off x="3693779" y="2268044"/>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26">
            <a:extLst>
              <a:ext uri="{FF2B5EF4-FFF2-40B4-BE49-F238E27FC236}">
                <a16:creationId xmlns:a16="http://schemas.microsoft.com/office/drawing/2014/main" id="{33745C84-65A5-49EE-A9F9-04ACD4FB9CF7}"/>
              </a:ext>
            </a:extLst>
          </p:cNvPr>
          <p:cNvSpPr/>
          <p:nvPr/>
        </p:nvSpPr>
        <p:spPr>
          <a:xfrm>
            <a:off x="1016184" y="4182074"/>
            <a:ext cx="126374" cy="126374"/>
          </a:xfrm>
          <a:prstGeom prst="ellipse">
            <a:avLst/>
          </a:prstGeom>
          <a:solidFill>
            <a:schemeClr val="bg1">
              <a:lumMod val="85000"/>
            </a:schemeClr>
          </a:solidFill>
          <a:ln>
            <a:solidFill>
              <a:srgbClr val="4C7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60">
            <a:extLst>
              <a:ext uri="{FF2B5EF4-FFF2-40B4-BE49-F238E27FC236}">
                <a16:creationId xmlns:a16="http://schemas.microsoft.com/office/drawing/2014/main" id="{8132F7B6-FC92-422C-9D0D-470FB6A30173}"/>
              </a:ext>
            </a:extLst>
          </p:cNvPr>
          <p:cNvSpPr>
            <a:spLocks noChangeAspect="1"/>
          </p:cNvSpPr>
          <p:nvPr/>
        </p:nvSpPr>
        <p:spPr>
          <a:xfrm>
            <a:off x="2533383" y="343866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NIÑO</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1" name="Rectangle 60">
            <a:extLst>
              <a:ext uri="{FF2B5EF4-FFF2-40B4-BE49-F238E27FC236}">
                <a16:creationId xmlns:a16="http://schemas.microsoft.com/office/drawing/2014/main" id="{D26D1956-FA7F-44A2-82B8-BC110AA17DE8}"/>
              </a:ext>
            </a:extLst>
          </p:cNvPr>
          <p:cNvSpPr>
            <a:spLocks noChangeAspect="1"/>
          </p:cNvSpPr>
          <p:nvPr/>
        </p:nvSpPr>
        <p:spPr>
          <a:xfrm>
            <a:off x="2233476" y="4587670"/>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ESTEBAN</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2" name="Rectangle 60">
            <a:extLst>
              <a:ext uri="{FF2B5EF4-FFF2-40B4-BE49-F238E27FC236}">
                <a16:creationId xmlns:a16="http://schemas.microsoft.com/office/drawing/2014/main" id="{F5A10E0F-9EB4-4CE9-B988-0134C2D85866}"/>
              </a:ext>
            </a:extLst>
          </p:cNvPr>
          <p:cNvSpPr>
            <a:spLocks noChangeAspect="1"/>
          </p:cNvSpPr>
          <p:nvPr/>
        </p:nvSpPr>
        <p:spPr>
          <a:xfrm>
            <a:off x="2244255" y="4766640"/>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FUENTES</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3" name="Rectangle 60">
            <a:extLst>
              <a:ext uri="{FF2B5EF4-FFF2-40B4-BE49-F238E27FC236}">
                <a16:creationId xmlns:a16="http://schemas.microsoft.com/office/drawing/2014/main" id="{B054F825-D94F-4C23-B08F-9FE5756DCFF2}"/>
              </a:ext>
            </a:extLst>
          </p:cNvPr>
          <p:cNvSpPr>
            <a:spLocks noChangeAspect="1"/>
          </p:cNvSpPr>
          <p:nvPr/>
        </p:nvSpPr>
        <p:spPr>
          <a:xfrm>
            <a:off x="3522379" y="2564423"/>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ANNIA</a:t>
            </a:r>
          </a:p>
        </p:txBody>
      </p:sp>
      <p:sp>
        <p:nvSpPr>
          <p:cNvPr id="184" name="Rectangle 60">
            <a:extLst>
              <a:ext uri="{FF2B5EF4-FFF2-40B4-BE49-F238E27FC236}">
                <a16:creationId xmlns:a16="http://schemas.microsoft.com/office/drawing/2014/main" id="{9AB43C1C-4573-4D44-8F0D-429F8C9F5A24}"/>
              </a:ext>
            </a:extLst>
          </p:cNvPr>
          <p:cNvSpPr>
            <a:spLocks noChangeAspect="1"/>
          </p:cNvSpPr>
          <p:nvPr/>
        </p:nvSpPr>
        <p:spPr>
          <a:xfrm>
            <a:off x="3520869" y="275561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CABRALES</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5" name="Rectangle 60">
            <a:extLst>
              <a:ext uri="{FF2B5EF4-FFF2-40B4-BE49-F238E27FC236}">
                <a16:creationId xmlns:a16="http://schemas.microsoft.com/office/drawing/2014/main" id="{E52A1FE1-D19D-4640-87F0-FA1A221D9906}"/>
              </a:ext>
            </a:extLst>
          </p:cNvPr>
          <p:cNvSpPr>
            <a:spLocks noChangeAspect="1"/>
          </p:cNvSpPr>
          <p:nvPr/>
        </p:nvSpPr>
        <p:spPr>
          <a:xfrm>
            <a:off x="3609934" y="3844653"/>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MARYSOL</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6" name="Rectangle 60">
            <a:extLst>
              <a:ext uri="{FF2B5EF4-FFF2-40B4-BE49-F238E27FC236}">
                <a16:creationId xmlns:a16="http://schemas.microsoft.com/office/drawing/2014/main" id="{A611FFCF-5C21-410A-84B4-B05FEA36DFBE}"/>
              </a:ext>
            </a:extLst>
          </p:cNvPr>
          <p:cNvSpPr>
            <a:spLocks noChangeAspect="1"/>
          </p:cNvSpPr>
          <p:nvPr/>
        </p:nvSpPr>
        <p:spPr>
          <a:xfrm>
            <a:off x="3595360" y="4022455"/>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BOVELO</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94" name="Rectángulo 93">
            <a:extLst>
              <a:ext uri="{FF2B5EF4-FFF2-40B4-BE49-F238E27FC236}">
                <a16:creationId xmlns:a16="http://schemas.microsoft.com/office/drawing/2014/main" id="{4C9E0043-E9E1-4F29-8E8F-9D671F96A69C}"/>
              </a:ext>
            </a:extLst>
          </p:cNvPr>
          <p:cNvSpPr/>
          <p:nvPr/>
        </p:nvSpPr>
        <p:spPr>
          <a:xfrm>
            <a:off x="6524150" y="174012"/>
            <a:ext cx="4288931" cy="830997"/>
          </a:xfrm>
          <a:prstGeom prst="rect">
            <a:avLst/>
          </a:prstGeom>
        </p:spPr>
        <p:txBody>
          <a:bodyPr wrap="none">
            <a:spAutoFit/>
          </a:bodyPr>
          <a:lstStyle/>
          <a:p>
            <a:pPr algn="ctr"/>
            <a:r>
              <a:rPr lang="es-CO" sz="4800" b="1" dirty="0">
                <a:solidFill>
                  <a:srgbClr val="346232"/>
                </a:solidFill>
              </a:rPr>
              <a:t>Equipo Primario</a:t>
            </a:r>
          </a:p>
        </p:txBody>
      </p:sp>
      <p:grpSp>
        <p:nvGrpSpPr>
          <p:cNvPr id="34" name="Grupo 33">
            <a:extLst>
              <a:ext uri="{FF2B5EF4-FFF2-40B4-BE49-F238E27FC236}">
                <a16:creationId xmlns:a16="http://schemas.microsoft.com/office/drawing/2014/main" id="{ED62A3F2-317D-4085-A89A-4D436486C12A}"/>
              </a:ext>
            </a:extLst>
          </p:cNvPr>
          <p:cNvGrpSpPr/>
          <p:nvPr/>
        </p:nvGrpSpPr>
        <p:grpSpPr>
          <a:xfrm>
            <a:off x="-1366078" y="1881903"/>
            <a:ext cx="3644662" cy="3155254"/>
            <a:chOff x="4961054" y="1067510"/>
            <a:chExt cx="2326904" cy="2008746"/>
          </a:xfrm>
        </p:grpSpPr>
        <p:sp>
          <p:nvSpPr>
            <p:cNvPr id="35" name="Hexagon 12">
              <a:extLst>
                <a:ext uri="{FF2B5EF4-FFF2-40B4-BE49-F238E27FC236}">
                  <a16:creationId xmlns:a16="http://schemas.microsoft.com/office/drawing/2014/main" id="{D5F16F4D-4607-4794-B52E-88321DC56951}"/>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xagon 13">
              <a:extLst>
                <a:ext uri="{FF2B5EF4-FFF2-40B4-BE49-F238E27FC236}">
                  <a16:creationId xmlns:a16="http://schemas.microsoft.com/office/drawing/2014/main" id="{B25C77AC-BFB1-4D6B-82F1-DC650668AC38}"/>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ángulo 1">
            <a:extLst>
              <a:ext uri="{FF2B5EF4-FFF2-40B4-BE49-F238E27FC236}">
                <a16:creationId xmlns:a16="http://schemas.microsoft.com/office/drawing/2014/main" id="{D7BB0C5C-3E32-42DC-8BB7-FC01684B4164}"/>
              </a:ext>
            </a:extLst>
          </p:cNvPr>
          <p:cNvSpPr/>
          <p:nvPr/>
        </p:nvSpPr>
        <p:spPr>
          <a:xfrm>
            <a:off x="429169" y="3346081"/>
            <a:ext cx="1563248" cy="461665"/>
          </a:xfrm>
          <a:prstGeom prst="rect">
            <a:avLst/>
          </a:prstGeom>
        </p:spPr>
        <p:txBody>
          <a:bodyPr wrap="none">
            <a:spAutoFit/>
          </a:bodyPr>
          <a:lstStyle/>
          <a:p>
            <a:r>
              <a:rPr lang="en-US" sz="2400" b="1" dirty="0">
                <a:solidFill>
                  <a:srgbClr val="4C7379"/>
                </a:solidFill>
                <a:latin typeface="Century Gothic" panose="020B0502020202020204" pitchFamily="34" charset="0"/>
                <a:ea typeface="Microsoft JhengHei UI Light" panose="020B0304030504040204" pitchFamily="34" charset="-120"/>
              </a:rPr>
              <a:t>JURÍDICA</a:t>
            </a:r>
            <a:endParaRPr lang="es-CO" sz="2400" b="1" dirty="0"/>
          </a:p>
        </p:txBody>
      </p:sp>
      <p:sp>
        <p:nvSpPr>
          <p:cNvPr id="81" name="TextBox 54">
            <a:extLst>
              <a:ext uri="{FF2B5EF4-FFF2-40B4-BE49-F238E27FC236}">
                <a16:creationId xmlns:a16="http://schemas.microsoft.com/office/drawing/2014/main" id="{C8C41FD3-0A3C-416D-8BFC-E78518B3FF38}"/>
              </a:ext>
            </a:extLst>
          </p:cNvPr>
          <p:cNvSpPr txBox="1"/>
          <p:nvPr/>
        </p:nvSpPr>
        <p:spPr>
          <a:xfrm>
            <a:off x="-228783" y="3149463"/>
            <a:ext cx="2289635" cy="307777"/>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sz="1400" dirty="0">
                <a:solidFill>
                  <a:srgbClr val="4C7379"/>
                </a:solidFill>
                <a:latin typeface="Century Gothic" panose="020B0502020202020204" pitchFamily="34" charset="0"/>
                <a:ea typeface="Microsoft JhengHei UI Light" panose="020B0304030504040204" pitchFamily="34" charset="-120"/>
              </a:rPr>
              <a:t>GESTIÓN</a:t>
            </a:r>
            <a:endParaRPr lang="en-US" sz="2000" b="1" dirty="0">
              <a:solidFill>
                <a:srgbClr val="4C7379"/>
              </a:solidFill>
              <a:latin typeface="Century Gothic" panose="020B0502020202020204" pitchFamily="34" charset="0"/>
              <a:ea typeface="Microsoft JhengHei UI Light" panose="020B0304030504040204" pitchFamily="34" charset="-120"/>
            </a:endParaRPr>
          </a:p>
        </p:txBody>
      </p:sp>
      <p:pic>
        <p:nvPicPr>
          <p:cNvPr id="33" name="Gráfico 32" descr="Balanza de la Justicia">
            <a:extLst>
              <a:ext uri="{FF2B5EF4-FFF2-40B4-BE49-F238E27FC236}">
                <a16:creationId xmlns:a16="http://schemas.microsoft.com/office/drawing/2014/main" id="{DF95668F-3694-4C02-8035-D391798709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7495" y="2752576"/>
            <a:ext cx="1235926" cy="1235926"/>
          </a:xfrm>
          <a:prstGeom prst="rect">
            <a:avLst/>
          </a:prstGeom>
        </p:spPr>
      </p:pic>
      <p:sp>
        <p:nvSpPr>
          <p:cNvPr id="39" name="Rectángulo 38">
            <a:extLst>
              <a:ext uri="{FF2B5EF4-FFF2-40B4-BE49-F238E27FC236}">
                <a16:creationId xmlns:a16="http://schemas.microsoft.com/office/drawing/2014/main" id="{52D23876-C22C-4237-930F-CB78A988EB75}"/>
              </a:ext>
            </a:extLst>
          </p:cNvPr>
          <p:cNvSpPr/>
          <p:nvPr/>
        </p:nvSpPr>
        <p:spPr>
          <a:xfrm>
            <a:off x="5902766" y="1337628"/>
            <a:ext cx="5609602" cy="429989"/>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s-ES" sz="1400" dirty="0">
                <a:latin typeface="Arial" panose="020B0604020202020204" pitchFamily="34" charset="0"/>
                <a:cs typeface="Arial" panose="020B0604020202020204" pitchFamily="34" charset="0"/>
              </a:rPr>
              <a:t>APOYO JURÍDICO A LA SUBDIRECCIÓN DE OPERACIÓN DE LA ATENCIÓN A LA PRIMERA INFANCIA.</a:t>
            </a:r>
          </a:p>
        </p:txBody>
      </p:sp>
      <p:sp>
        <p:nvSpPr>
          <p:cNvPr id="40" name="Rectángulo: esquinas redondeadas 39">
            <a:extLst>
              <a:ext uri="{FF2B5EF4-FFF2-40B4-BE49-F238E27FC236}">
                <a16:creationId xmlns:a16="http://schemas.microsoft.com/office/drawing/2014/main" id="{4938E1F3-BC62-44C3-8B93-FC6926A3E8AB}"/>
              </a:ext>
            </a:extLst>
          </p:cNvPr>
          <p:cNvSpPr/>
          <p:nvPr/>
        </p:nvSpPr>
        <p:spPr>
          <a:xfrm rot="16200000">
            <a:off x="3483345" y="3203407"/>
            <a:ext cx="4215737" cy="484182"/>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FUNCIONES</a:t>
            </a:r>
          </a:p>
        </p:txBody>
      </p:sp>
      <p:sp>
        <p:nvSpPr>
          <p:cNvPr id="41" name="Rectángulo 40">
            <a:extLst>
              <a:ext uri="{FF2B5EF4-FFF2-40B4-BE49-F238E27FC236}">
                <a16:creationId xmlns:a16="http://schemas.microsoft.com/office/drawing/2014/main" id="{9F79C740-68CC-4734-BD9E-B3F6CDEFC99D}"/>
              </a:ext>
            </a:extLst>
          </p:cNvPr>
          <p:cNvSpPr/>
          <p:nvPr/>
        </p:nvSpPr>
        <p:spPr>
          <a:xfrm>
            <a:off x="5902766" y="1843999"/>
            <a:ext cx="5586504" cy="50795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CONTROL DE LEGALIDAD DE LOS DOCUMENTOS PERTENECIENTES A LA SUBDIRECCIÓN DE OPERACIÓN</a:t>
            </a:r>
            <a:endParaRPr lang="es-CO" sz="1400" dirty="0">
              <a:latin typeface="Arial" panose="020B0604020202020204" pitchFamily="34" charset="0"/>
              <a:cs typeface="Arial" panose="020B0604020202020204" pitchFamily="34" charset="0"/>
            </a:endParaRPr>
          </a:p>
        </p:txBody>
      </p:sp>
      <p:sp>
        <p:nvSpPr>
          <p:cNvPr id="42" name="Rectángulo 41">
            <a:extLst>
              <a:ext uri="{FF2B5EF4-FFF2-40B4-BE49-F238E27FC236}">
                <a16:creationId xmlns:a16="http://schemas.microsoft.com/office/drawing/2014/main" id="{6FB435BC-3A40-48BF-817B-94E3F52C7B67}"/>
              </a:ext>
            </a:extLst>
          </p:cNvPr>
          <p:cNvSpPr/>
          <p:nvPr/>
        </p:nvSpPr>
        <p:spPr>
          <a:xfrm>
            <a:off x="5924043" y="3610855"/>
            <a:ext cx="5531698" cy="50795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APOYO A LOS PROCESOS CONTRACTUALES DE LA SUBDIRECCIÓN DE OPERACIÓN</a:t>
            </a:r>
            <a:endParaRPr lang="es-CO" sz="1400" dirty="0">
              <a:latin typeface="Arial" panose="020B0604020202020204" pitchFamily="34" charset="0"/>
              <a:cs typeface="Arial" panose="020B0604020202020204" pitchFamily="34" charset="0"/>
            </a:endParaRPr>
          </a:p>
        </p:txBody>
      </p:sp>
      <p:sp>
        <p:nvSpPr>
          <p:cNvPr id="43" name="Rectángulo 42">
            <a:extLst>
              <a:ext uri="{FF2B5EF4-FFF2-40B4-BE49-F238E27FC236}">
                <a16:creationId xmlns:a16="http://schemas.microsoft.com/office/drawing/2014/main" id="{E98CF5AC-7C11-4149-9AA8-74C490F94377}"/>
              </a:ext>
            </a:extLst>
          </p:cNvPr>
          <p:cNvSpPr/>
          <p:nvPr/>
        </p:nvSpPr>
        <p:spPr>
          <a:xfrm>
            <a:off x="5933175" y="2428328"/>
            <a:ext cx="5531698" cy="52322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APOYO JURÍDICO A LOS EQUIPOS DE LA SUBDIRECCIÓN DE OPERACIÓN</a:t>
            </a:r>
            <a:endParaRPr lang="es-CO" sz="1400" dirty="0">
              <a:latin typeface="Arial" panose="020B0604020202020204" pitchFamily="34" charset="0"/>
              <a:cs typeface="Arial" panose="020B0604020202020204" pitchFamily="34" charset="0"/>
            </a:endParaRPr>
          </a:p>
        </p:txBody>
      </p:sp>
      <p:sp>
        <p:nvSpPr>
          <p:cNvPr id="44" name="Rectángulo 43">
            <a:extLst>
              <a:ext uri="{FF2B5EF4-FFF2-40B4-BE49-F238E27FC236}">
                <a16:creationId xmlns:a16="http://schemas.microsoft.com/office/drawing/2014/main" id="{D7D54ABE-6FA7-483E-A964-BBF222E3BA9D}"/>
              </a:ext>
            </a:extLst>
          </p:cNvPr>
          <p:cNvSpPr/>
          <p:nvPr/>
        </p:nvSpPr>
        <p:spPr>
          <a:xfrm>
            <a:off x="5930688" y="3053324"/>
            <a:ext cx="5534185" cy="468902"/>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APOYO EN LA RESPUESTA A LOS REQUERIMIENTOS QUE PROVENGAN DE ENTES DE CONTROL</a:t>
            </a:r>
            <a:r>
              <a:rPr lang="es-CO" sz="1400" dirty="0">
                <a:solidFill>
                  <a:schemeClr val="lt1"/>
                </a:solidFill>
                <a:latin typeface="Arial" panose="020B0604020202020204" pitchFamily="34" charset="0"/>
                <a:cs typeface="Arial" panose="020B0604020202020204" pitchFamily="34" charset="0"/>
              </a:rPr>
              <a:t>.</a:t>
            </a:r>
          </a:p>
        </p:txBody>
      </p:sp>
      <p:sp>
        <p:nvSpPr>
          <p:cNvPr id="45" name="Rectángulo 44">
            <a:extLst>
              <a:ext uri="{FF2B5EF4-FFF2-40B4-BE49-F238E27FC236}">
                <a16:creationId xmlns:a16="http://schemas.microsoft.com/office/drawing/2014/main" id="{F3249726-52D1-4E8F-BD1A-A7362D5F95DA}"/>
              </a:ext>
            </a:extLst>
          </p:cNvPr>
          <p:cNvSpPr/>
          <p:nvPr/>
        </p:nvSpPr>
        <p:spPr>
          <a:xfrm>
            <a:off x="5908776" y="4220585"/>
            <a:ext cx="5531698" cy="507955"/>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APOYO EN LAS CONSULTAS QUE PROVENGAN DE LAS DIRECCIONES REGIONALES</a:t>
            </a:r>
            <a:endParaRPr lang="es-CO" sz="1400" dirty="0">
              <a:latin typeface="Arial" panose="020B0604020202020204" pitchFamily="34" charset="0"/>
              <a:cs typeface="Arial" panose="020B0604020202020204" pitchFamily="34" charset="0"/>
            </a:endParaRPr>
          </a:p>
        </p:txBody>
      </p:sp>
      <p:sp>
        <p:nvSpPr>
          <p:cNvPr id="46" name="Rectángulo 45">
            <a:extLst>
              <a:ext uri="{FF2B5EF4-FFF2-40B4-BE49-F238E27FC236}">
                <a16:creationId xmlns:a16="http://schemas.microsoft.com/office/drawing/2014/main" id="{DD06DD02-B3EE-4B2A-B7A6-778D3294CD76}"/>
              </a:ext>
            </a:extLst>
          </p:cNvPr>
          <p:cNvSpPr/>
          <p:nvPr/>
        </p:nvSpPr>
        <p:spPr>
          <a:xfrm>
            <a:off x="5902766" y="4816560"/>
            <a:ext cx="5531698" cy="72956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REVISIÓN JURÍDICA DE LINEAMIENTOS Y DEMÁS DOCUMENTOS QUE REGLAMENTEN LOS PROGRAMAS DE PARA LA ATENCIÓN A LA PRIMERA INFANCIA</a:t>
            </a:r>
          </a:p>
        </p:txBody>
      </p:sp>
    </p:spTree>
    <p:extLst>
      <p:ext uri="{BB962C8B-B14F-4D97-AF65-F5344CB8AC3E}">
        <p14:creationId xmlns:p14="http://schemas.microsoft.com/office/powerpoint/2010/main" val="6279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additive="base">
                                        <p:cTn id="49" dur="500" fill="hold"/>
                                        <p:tgtEl>
                                          <p:spTgt spid="40"/>
                                        </p:tgtEl>
                                        <p:attrNameLst>
                                          <p:attrName>ppt_x</p:attrName>
                                        </p:attrNameLst>
                                      </p:cBhvr>
                                      <p:tavLst>
                                        <p:tav tm="0">
                                          <p:val>
                                            <p:strVal val="#ppt_x"/>
                                          </p:val>
                                        </p:tav>
                                        <p:tav tm="100000">
                                          <p:val>
                                            <p:strVal val="#ppt_x"/>
                                          </p:val>
                                        </p:tav>
                                      </p:tavLst>
                                    </p:anim>
                                    <p:anim calcmode="lin" valueType="num">
                                      <p:cBhvr additive="base">
                                        <p:cTn id="5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left)">
                                      <p:cBhvr>
                                        <p:cTn id="55" dur="500"/>
                                        <p:tgtEl>
                                          <p:spTgt spid="3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left)">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wipe(left)">
                                      <p:cBhvr>
                                        <p:cTn id="65" dur="500"/>
                                        <p:tgtEl>
                                          <p:spTgt spid="4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wipe(left)">
                                      <p:cBhvr>
                                        <p:cTn id="70" dur="500"/>
                                        <p:tgtEl>
                                          <p:spTgt spid="4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wipe(left)">
                                      <p:cBhvr>
                                        <p:cTn id="75" dur="500"/>
                                        <p:tgtEl>
                                          <p:spTgt spid="42"/>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wipe(left)">
                                      <p:cBhvr>
                                        <p:cTn id="80" dur="500"/>
                                        <p:tgtEl>
                                          <p:spTgt spid="45"/>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wipe(left)">
                                      <p:cBhvr>
                                        <p:cTn id="8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31" grpId="0" animBg="1"/>
      <p:bldP spid="138" grpId="0" animBg="1"/>
      <p:bldP spid="139" grpId="0" animBg="1"/>
      <p:bldP spid="155" grpId="0"/>
      <p:bldP spid="158" grpId="0" animBg="1"/>
      <p:bldP spid="159" grpId="0" animBg="1"/>
      <p:bldP spid="160" grpId="0" animBg="1"/>
      <p:bldP spid="176" grpId="0" animBg="1"/>
      <p:bldP spid="177" grpId="0" animBg="1"/>
      <p:bldP spid="179" grpId="0" animBg="1"/>
      <p:bldP spid="180" grpId="0"/>
      <p:bldP spid="181" grpId="0"/>
      <p:bldP spid="182" grpId="0"/>
      <p:bldP spid="183" grpId="0"/>
      <p:bldP spid="184" grpId="0"/>
      <p:bldP spid="185" grpId="0"/>
      <p:bldP spid="186" grpId="0"/>
      <p:bldP spid="81" grpId="0"/>
      <p:bldP spid="39" grpId="0" animBg="1"/>
      <p:bldP spid="40" grpId="0" animBg="1"/>
      <p:bldP spid="41" grpId="0" animBg="1"/>
      <p:bldP spid="42" grpId="0" animBg="1"/>
      <p:bldP spid="43" grpId="0" animBg="1"/>
      <p:bldP spid="44" grpId="0" animBg="1"/>
      <p:bldP spid="45" grpId="0" animBg="1"/>
      <p:bldP spid="4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2186252" y="62651"/>
            <a:ext cx="9061776" cy="830997"/>
          </a:xfrm>
          <a:prstGeom prst="rect">
            <a:avLst/>
          </a:prstGeom>
        </p:spPr>
        <p:txBody>
          <a:bodyPr wrap="none">
            <a:spAutoFit/>
          </a:bodyPr>
          <a:lstStyle/>
          <a:p>
            <a:pPr algn="ctr"/>
            <a:r>
              <a:rPr lang="es-CO" sz="4800" b="1" dirty="0">
                <a:solidFill>
                  <a:srgbClr val="346232"/>
                </a:solidFill>
              </a:rPr>
              <a:t>Equipo Primario – Gestión Jurídica </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grpSp>
        <p:nvGrpSpPr>
          <p:cNvPr id="8" name="Group 44">
            <a:extLst>
              <a:ext uri="{FF2B5EF4-FFF2-40B4-BE49-F238E27FC236}">
                <a16:creationId xmlns:a16="http://schemas.microsoft.com/office/drawing/2014/main" id="{D1985EBD-45F1-4C1C-8867-809139E4AD2F}"/>
              </a:ext>
            </a:extLst>
          </p:cNvPr>
          <p:cNvGrpSpPr/>
          <p:nvPr/>
        </p:nvGrpSpPr>
        <p:grpSpPr>
          <a:xfrm>
            <a:off x="614753" y="1231562"/>
            <a:ext cx="10512569" cy="4836635"/>
            <a:chOff x="838200" y="1200295"/>
            <a:chExt cx="14020800" cy="4836635"/>
          </a:xfrm>
        </p:grpSpPr>
        <p:sp>
          <p:nvSpPr>
            <p:cNvPr id="10" name="Rectangle 45">
              <a:extLst>
                <a:ext uri="{FF2B5EF4-FFF2-40B4-BE49-F238E27FC236}">
                  <a16:creationId xmlns:a16="http://schemas.microsoft.com/office/drawing/2014/main" id="{5E229E95-BF00-4D4A-B6F2-BA28254C5D2D}"/>
                </a:ext>
              </a:extLst>
            </p:cNvPr>
            <p:cNvSpPr/>
            <p:nvPr/>
          </p:nvSpPr>
          <p:spPr>
            <a:xfrm>
              <a:off x="838200" y="1200296"/>
              <a:ext cx="3505200" cy="4836634"/>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182880" rIns="274320" rtlCol="0" anchor="t"/>
            <a:lstStyle/>
            <a:p>
              <a:pPr algn="ctr"/>
              <a:endParaRPr lang="es-ES" sz="1400" dirty="0">
                <a:solidFill>
                  <a:schemeClr val="bg1"/>
                </a:solidFill>
              </a:endParaRPr>
            </a:p>
            <a:p>
              <a:pPr algn="ctr"/>
              <a:endParaRPr lang="es-ES" sz="1400" dirty="0">
                <a:solidFill>
                  <a:schemeClr val="bg1"/>
                </a:solidFill>
              </a:endParaRPr>
            </a:p>
            <a:p>
              <a:pPr algn="ctr"/>
              <a:endParaRPr lang="es-ES" sz="1400" dirty="0">
                <a:solidFill>
                  <a:schemeClr val="bg1"/>
                </a:solidFill>
              </a:endParaRPr>
            </a:p>
            <a:p>
              <a:pPr algn="ctr"/>
              <a:r>
                <a:rPr lang="es-ES" sz="1400" dirty="0">
                  <a:solidFill>
                    <a:schemeClr val="bg1"/>
                  </a:solidFill>
                </a:rPr>
                <a:t>CONOCIMIENTO Y OBSERVANCIA DE LA NORMATIVIDAD QUE REGULA EL DERECHO FUNDAMENTAL DE PETICIÓN, Y LOS TÉRMINOS PARA RESOLVER LAS DISTINTAS MODALIDADES DE PETICIÓN, COMO LA LEY 1755 DE 2015 Y LA CIRCULAR 1 DE 2014 DEL ICBF QUE IMPARTE LAS INSTRUCCIONES PARA DAR RESPUESTA A REQUERIMIENTOS DE ENTES DE CONTROL Y CONGRESO DE LA REPÚBLICA</a:t>
              </a:r>
            </a:p>
          </p:txBody>
        </p:sp>
        <p:sp>
          <p:nvSpPr>
            <p:cNvPr id="11" name="Rectangle 46">
              <a:extLst>
                <a:ext uri="{FF2B5EF4-FFF2-40B4-BE49-F238E27FC236}">
                  <a16:creationId xmlns:a16="http://schemas.microsoft.com/office/drawing/2014/main" id="{C18384C7-A2BF-487E-82A6-F59F16FEDC8B}"/>
                </a:ext>
              </a:extLst>
            </p:cNvPr>
            <p:cNvSpPr/>
            <p:nvPr/>
          </p:nvSpPr>
          <p:spPr>
            <a:xfrm>
              <a:off x="4343400" y="1200295"/>
              <a:ext cx="3505200" cy="48189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182880" rIns="274320" rtlCol="0" anchor="t"/>
            <a:lstStyle/>
            <a:p>
              <a:pPr algn="ctr"/>
              <a:r>
                <a:rPr lang="es-ES" sz="1400" dirty="0">
                  <a:solidFill>
                    <a:schemeClr val="bg1"/>
                  </a:solidFill>
                </a:rPr>
                <a:t>ACERCA DEL CONTROL DE LEGALIDAD DE LOS DOCUMENTOS PERTENECIENTES A LA SUBDIRECCIÓN DE OPERACIÓN (MEMORANDOS, REQUERIMIENTOS, INFORMES DE SUPERVISIÓN, INFORMES SANCIONATORIOS, DENUNCIAS, DERECHOS DE PETICIÓN, ENTRE OTROS), ESTOS DEBEN CONTENER EL RESPECTIVO ANÁLISIS E INSUMO TÉCNICO POR CADA PROFESIONAL RESPONSABLE , Y DEBE ENCONTRARSE REDACTADO DE FORMA PRECISA, CONCRETA Y OBJETIVA</a:t>
              </a:r>
              <a:endParaRPr lang="en-US" sz="1400" dirty="0">
                <a:solidFill>
                  <a:schemeClr val="bg1"/>
                </a:solidFill>
              </a:endParaRPr>
            </a:p>
          </p:txBody>
        </p:sp>
        <p:sp>
          <p:nvSpPr>
            <p:cNvPr id="12" name="Rectangle 47">
              <a:extLst>
                <a:ext uri="{FF2B5EF4-FFF2-40B4-BE49-F238E27FC236}">
                  <a16:creationId xmlns:a16="http://schemas.microsoft.com/office/drawing/2014/main" id="{64F623E8-76CF-479A-A464-1DDDEF1890A9}"/>
                </a:ext>
              </a:extLst>
            </p:cNvPr>
            <p:cNvSpPr/>
            <p:nvPr/>
          </p:nvSpPr>
          <p:spPr>
            <a:xfrm>
              <a:off x="7848600" y="1212995"/>
              <a:ext cx="3505200" cy="481221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182880" rIns="274320" rtlCol="0" anchor="t"/>
            <a:lstStyle/>
            <a:p>
              <a:pPr algn="ctr"/>
              <a:endParaRPr lang="es-CO" sz="1400" dirty="0">
                <a:solidFill>
                  <a:schemeClr val="bg1"/>
                </a:solidFill>
              </a:endParaRPr>
            </a:p>
            <a:p>
              <a:pPr algn="ctr"/>
              <a:endParaRPr lang="es-CO" sz="1400" dirty="0">
                <a:solidFill>
                  <a:schemeClr val="bg1"/>
                </a:solidFill>
              </a:endParaRPr>
            </a:p>
            <a:p>
              <a:pPr algn="ctr"/>
              <a:endParaRPr lang="es-CO" sz="1400" dirty="0">
                <a:solidFill>
                  <a:schemeClr val="bg1"/>
                </a:solidFill>
              </a:endParaRPr>
            </a:p>
            <a:p>
              <a:pPr algn="ctr"/>
              <a:endParaRPr lang="es-CO" sz="1400" dirty="0">
                <a:solidFill>
                  <a:schemeClr val="bg1"/>
                </a:solidFill>
              </a:endParaRPr>
            </a:p>
            <a:p>
              <a:pPr algn="ctr"/>
              <a:endParaRPr lang="es-CO" sz="1400" dirty="0">
                <a:solidFill>
                  <a:schemeClr val="bg1"/>
                </a:solidFill>
              </a:endParaRPr>
            </a:p>
            <a:p>
              <a:pPr algn="ctr"/>
              <a:endParaRPr lang="es-CO" sz="1400" dirty="0">
                <a:solidFill>
                  <a:schemeClr val="bg1"/>
                </a:solidFill>
              </a:endParaRPr>
            </a:p>
            <a:p>
              <a:pPr algn="ctr"/>
              <a:r>
                <a:rPr lang="es-CO" sz="1400" dirty="0">
                  <a:solidFill>
                    <a:schemeClr val="bg1"/>
                  </a:solidFill>
                </a:rPr>
                <a:t>CONFORME AL APOYO EN LAS CONSULTAS QUE PROVENGAN DE LAS DIRECCIONES REGIONALES, ESTAS DEBEN PLANTEARSE AL EQUIPO JURÍDICO A TRAVÉS DE LOS ENLACES DE OPERACIÓN TERRITORIAL DE LA SUBDIRECCIÓN</a:t>
              </a:r>
              <a:endParaRPr lang="en-US" sz="1400" dirty="0">
                <a:solidFill>
                  <a:schemeClr val="bg1"/>
                </a:solidFill>
              </a:endParaRPr>
            </a:p>
          </p:txBody>
        </p:sp>
        <p:sp>
          <p:nvSpPr>
            <p:cNvPr id="13" name="Rectangle 48">
              <a:extLst>
                <a:ext uri="{FF2B5EF4-FFF2-40B4-BE49-F238E27FC236}">
                  <a16:creationId xmlns:a16="http://schemas.microsoft.com/office/drawing/2014/main" id="{1CAA1B0C-1C50-4C2A-BFB6-5386678BBD48}"/>
                </a:ext>
              </a:extLst>
            </p:cNvPr>
            <p:cNvSpPr/>
            <p:nvPr/>
          </p:nvSpPr>
          <p:spPr>
            <a:xfrm>
              <a:off x="839932" y="1212994"/>
              <a:ext cx="417588" cy="4045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cap="all" dirty="0"/>
                <a:t>1</a:t>
              </a:r>
            </a:p>
          </p:txBody>
        </p:sp>
        <p:sp>
          <p:nvSpPr>
            <p:cNvPr id="14" name="Rectangle 49">
              <a:extLst>
                <a:ext uri="{FF2B5EF4-FFF2-40B4-BE49-F238E27FC236}">
                  <a16:creationId xmlns:a16="http://schemas.microsoft.com/office/drawing/2014/main" id="{7053BB05-6AD9-4120-8721-E0EEA3362F8B}"/>
                </a:ext>
              </a:extLst>
            </p:cNvPr>
            <p:cNvSpPr/>
            <p:nvPr/>
          </p:nvSpPr>
          <p:spPr>
            <a:xfrm>
              <a:off x="4345132" y="1212995"/>
              <a:ext cx="417588" cy="40455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cap="all" dirty="0"/>
                <a:t>2 </a:t>
              </a:r>
            </a:p>
          </p:txBody>
        </p:sp>
        <p:sp>
          <p:nvSpPr>
            <p:cNvPr id="15" name="Rectangle 50">
              <a:extLst>
                <a:ext uri="{FF2B5EF4-FFF2-40B4-BE49-F238E27FC236}">
                  <a16:creationId xmlns:a16="http://schemas.microsoft.com/office/drawing/2014/main" id="{CE4E47CE-9846-49FD-95C4-BE55864D4A72}"/>
                </a:ext>
              </a:extLst>
            </p:cNvPr>
            <p:cNvSpPr/>
            <p:nvPr/>
          </p:nvSpPr>
          <p:spPr>
            <a:xfrm>
              <a:off x="7850332" y="1212995"/>
              <a:ext cx="419322" cy="40455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cap="all" dirty="0"/>
                <a:t>3</a:t>
              </a:r>
            </a:p>
          </p:txBody>
        </p:sp>
        <p:sp>
          <p:nvSpPr>
            <p:cNvPr id="16" name="Rectangle 51">
              <a:extLst>
                <a:ext uri="{FF2B5EF4-FFF2-40B4-BE49-F238E27FC236}">
                  <a16:creationId xmlns:a16="http://schemas.microsoft.com/office/drawing/2014/main" id="{8FBDF4D5-3545-499E-B03F-70D26F8A7400}"/>
                </a:ext>
              </a:extLst>
            </p:cNvPr>
            <p:cNvSpPr/>
            <p:nvPr/>
          </p:nvSpPr>
          <p:spPr>
            <a:xfrm>
              <a:off x="11353800" y="1200295"/>
              <a:ext cx="3505200" cy="482491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182880" rIns="274320" rtlCol="0" anchor="t"/>
            <a:lstStyle/>
            <a:p>
              <a:pPr algn="ctr"/>
              <a:endParaRPr lang="es-ES" sz="1400" dirty="0">
                <a:solidFill>
                  <a:schemeClr val="bg1"/>
                </a:solidFill>
              </a:endParaRPr>
            </a:p>
            <a:p>
              <a:pPr algn="ctr"/>
              <a:r>
                <a:rPr lang="es-ES" sz="1400" dirty="0">
                  <a:solidFill>
                    <a:schemeClr val="bg1"/>
                  </a:solidFill>
                </a:rPr>
                <a:t>EN EL MOMENTO EN </a:t>
              </a:r>
            </a:p>
            <a:p>
              <a:pPr algn="ctr"/>
              <a:r>
                <a:rPr lang="es-ES" sz="1400" dirty="0">
                  <a:solidFill>
                    <a:schemeClr val="bg1"/>
                  </a:solidFill>
                </a:rPr>
                <a:t>QUE SE REQUIERA SE DARÁ TRASLADO AL EQUIPO JURÍDICO DE LA SUBDIRECCIÓN LOS LINEAMIENTOS Y DEMÁS DOCUMENTOS QUE REGLAMENTEN LOS PROGRAMAS PARA LA ATENCIÓN A  LA PRIMERA INFANCIA, CON LA FINALIDAD DE REALIZAR LA RESPECTIVA REVISIÓN JURÍDICA, FRENTE A LA NORMATIVIDAD VIGENTE QUE RIGE LA MATERIA</a:t>
              </a:r>
              <a:endParaRPr lang="en-US" sz="1400" dirty="0">
                <a:solidFill>
                  <a:schemeClr val="bg1"/>
                </a:solidFill>
              </a:endParaRPr>
            </a:p>
          </p:txBody>
        </p:sp>
        <p:sp>
          <p:nvSpPr>
            <p:cNvPr id="17" name="Rectangle 52">
              <a:extLst>
                <a:ext uri="{FF2B5EF4-FFF2-40B4-BE49-F238E27FC236}">
                  <a16:creationId xmlns:a16="http://schemas.microsoft.com/office/drawing/2014/main" id="{B60C9ECF-5AEC-4636-A56D-8F78003B0DB6}"/>
                </a:ext>
              </a:extLst>
            </p:cNvPr>
            <p:cNvSpPr/>
            <p:nvPr/>
          </p:nvSpPr>
          <p:spPr>
            <a:xfrm>
              <a:off x="11355531" y="1212994"/>
              <a:ext cx="419321" cy="40455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cap="all" dirty="0"/>
                <a:t>4</a:t>
              </a:r>
            </a:p>
          </p:txBody>
        </p:sp>
      </p:grpSp>
      <p:grpSp>
        <p:nvGrpSpPr>
          <p:cNvPr id="18" name="Group 7">
            <a:extLst>
              <a:ext uri="{FF2B5EF4-FFF2-40B4-BE49-F238E27FC236}">
                <a16:creationId xmlns:a16="http://schemas.microsoft.com/office/drawing/2014/main" id="{838E53A5-B830-4BB3-9FC7-CC34A5210A61}"/>
              </a:ext>
            </a:extLst>
          </p:cNvPr>
          <p:cNvGrpSpPr/>
          <p:nvPr/>
        </p:nvGrpSpPr>
        <p:grpSpPr>
          <a:xfrm>
            <a:off x="316302" y="5617637"/>
            <a:ext cx="860425" cy="1771650"/>
            <a:chOff x="2163029" y="4524231"/>
            <a:chExt cx="860425" cy="1771650"/>
          </a:xfrm>
        </p:grpSpPr>
        <p:sp>
          <p:nvSpPr>
            <p:cNvPr id="19" name="Freeform: Shape 121">
              <a:extLst>
                <a:ext uri="{FF2B5EF4-FFF2-40B4-BE49-F238E27FC236}">
                  <a16:creationId xmlns:a16="http://schemas.microsoft.com/office/drawing/2014/main" id="{19FB23D2-9D21-43CA-BEB7-33DEB49F0453}"/>
                </a:ext>
              </a:extLst>
            </p:cNvPr>
            <p:cNvSpPr>
              <a:spLocks/>
            </p:cNvSpPr>
            <p:nvPr/>
          </p:nvSpPr>
          <p:spPr bwMode="auto">
            <a:xfrm>
              <a:off x="2170845" y="4524231"/>
              <a:ext cx="844793" cy="1481137"/>
            </a:xfrm>
            <a:custGeom>
              <a:avLst/>
              <a:gdLst>
                <a:gd name="connsiteX0" fmla="*/ 638010 w 844793"/>
                <a:gd name="connsiteY0" fmla="*/ 0 h 1481137"/>
                <a:gd name="connsiteX1" fmla="*/ 657681 w 844793"/>
                <a:gd name="connsiteY1" fmla="*/ 2461 h 1481137"/>
                <a:gd name="connsiteX2" fmla="*/ 733906 w 844793"/>
                <a:gd name="connsiteY2" fmla="*/ 90223 h 1481137"/>
                <a:gd name="connsiteX3" fmla="*/ 756036 w 844793"/>
                <a:gd name="connsiteY3" fmla="*/ 854657 h 1481137"/>
                <a:gd name="connsiteX4" fmla="*/ 757323 w 844793"/>
                <a:gd name="connsiteY4" fmla="*/ 901441 h 1481137"/>
                <a:gd name="connsiteX5" fmla="*/ 836993 w 844793"/>
                <a:gd name="connsiteY5" fmla="*/ 1036679 h 1481137"/>
                <a:gd name="connsiteX6" fmla="*/ 835353 w 844793"/>
                <a:gd name="connsiteY6" fmla="*/ 1095739 h 1481137"/>
                <a:gd name="connsiteX7" fmla="*/ 650845 w 844793"/>
                <a:gd name="connsiteY7" fmla="*/ 1369713 h 1481137"/>
                <a:gd name="connsiteX8" fmla="*/ 650845 w 844793"/>
                <a:gd name="connsiteY8" fmla="*/ 1481137 h 1481137"/>
                <a:gd name="connsiteX9" fmla="*/ 237214 w 844793"/>
                <a:gd name="connsiteY9" fmla="*/ 1481137 h 1481137"/>
                <a:gd name="connsiteX10" fmla="*/ 237214 w 844793"/>
                <a:gd name="connsiteY10" fmla="*/ 1384512 h 1481137"/>
                <a:gd name="connsiteX11" fmla="*/ 87222 w 844793"/>
                <a:gd name="connsiteY11" fmla="*/ 1238515 h 1481137"/>
                <a:gd name="connsiteX12" fmla="*/ 42348 w 844793"/>
                <a:gd name="connsiteY12" fmla="*/ 1162748 h 1481137"/>
                <a:gd name="connsiteX13" fmla="*/ 16055 w 844793"/>
                <a:gd name="connsiteY13" fmla="*/ 1073310 h 1481137"/>
                <a:gd name="connsiteX14" fmla="*/ 15915 w 844793"/>
                <a:gd name="connsiteY14" fmla="*/ 1073204 h 1481137"/>
                <a:gd name="connsiteX15" fmla="*/ 240 w 844793"/>
                <a:gd name="connsiteY15" fmla="*/ 877531 h 1481137"/>
                <a:gd name="connsiteX16" fmla="*/ 249 w 844793"/>
                <a:gd name="connsiteY16" fmla="*/ 877341 h 1481137"/>
                <a:gd name="connsiteX17" fmla="*/ 240 w 844793"/>
                <a:gd name="connsiteY17" fmla="*/ 876906 h 1481137"/>
                <a:gd name="connsiteX18" fmla="*/ 6079 w 844793"/>
                <a:gd name="connsiteY18" fmla="*/ 784940 h 1481137"/>
                <a:gd name="connsiteX19" fmla="*/ 6349 w 844793"/>
                <a:gd name="connsiteY19" fmla="*/ 784853 h 1481137"/>
                <a:gd name="connsiteX20" fmla="*/ 9871 w 844793"/>
                <a:gd name="connsiteY20" fmla="*/ 772895 h 1481137"/>
                <a:gd name="connsiteX21" fmla="*/ 104126 w 844793"/>
                <a:gd name="connsiteY21" fmla="*/ 712173 h 1481137"/>
                <a:gd name="connsiteX22" fmla="*/ 144081 w 844793"/>
                <a:gd name="connsiteY22" fmla="*/ 720366 h 1481137"/>
                <a:gd name="connsiteX23" fmla="*/ 144153 w 844793"/>
                <a:gd name="connsiteY23" fmla="*/ 720927 h 1481137"/>
                <a:gd name="connsiteX24" fmla="*/ 144375 w 844793"/>
                <a:gd name="connsiteY24" fmla="*/ 720973 h 1481137"/>
                <a:gd name="connsiteX25" fmla="*/ 150280 w 844793"/>
                <a:gd name="connsiteY25" fmla="*/ 767185 h 1481137"/>
                <a:gd name="connsiteX26" fmla="*/ 150388 w 844793"/>
                <a:gd name="connsiteY26" fmla="*/ 767186 h 1481137"/>
                <a:gd name="connsiteX27" fmla="*/ 144391 w 844793"/>
                <a:gd name="connsiteY27" fmla="*/ 720843 h 1481137"/>
                <a:gd name="connsiteX28" fmla="*/ 216027 w 844793"/>
                <a:gd name="connsiteY28" fmla="*/ 660032 h 1481137"/>
                <a:gd name="connsiteX29" fmla="*/ 276243 w 844793"/>
                <a:gd name="connsiteY29" fmla="*/ 657788 h 1481137"/>
                <a:gd name="connsiteX30" fmla="*/ 276153 w 844793"/>
                <a:gd name="connsiteY30" fmla="*/ 657225 h 1481137"/>
                <a:gd name="connsiteX31" fmla="*/ 318134 w 844793"/>
                <a:gd name="connsiteY31" fmla="*/ 671175 h 1481137"/>
                <a:gd name="connsiteX32" fmla="*/ 318205 w 844793"/>
                <a:gd name="connsiteY32" fmla="*/ 671672 h 1481137"/>
                <a:gd name="connsiteX33" fmla="*/ 318297 w 844793"/>
                <a:gd name="connsiteY33" fmla="*/ 671703 h 1481137"/>
                <a:gd name="connsiteX34" fmla="*/ 332298 w 844793"/>
                <a:gd name="connsiteY34" fmla="*/ 769556 h 1481137"/>
                <a:gd name="connsiteX35" fmla="*/ 332648 w 844793"/>
                <a:gd name="connsiteY35" fmla="*/ 769561 h 1481137"/>
                <a:gd name="connsiteX36" fmla="*/ 319016 w 844793"/>
                <a:gd name="connsiteY36" fmla="*/ 671575 h 1481137"/>
                <a:gd name="connsiteX37" fmla="*/ 488972 w 844793"/>
                <a:gd name="connsiteY37" fmla="*/ 631394 h 1481137"/>
                <a:gd name="connsiteX38" fmla="*/ 528441 w 844793"/>
                <a:gd name="connsiteY38" fmla="*/ 648914 h 1481137"/>
                <a:gd name="connsiteX39" fmla="*/ 542114 w 844793"/>
                <a:gd name="connsiteY39" fmla="*/ 96785 h 1481137"/>
                <a:gd name="connsiteX40" fmla="*/ 638010 w 844793"/>
                <a:gd name="connsiteY40" fmla="*/ 0 h 14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44793" h="1481137">
                  <a:moveTo>
                    <a:pt x="638010" y="0"/>
                  </a:moveTo>
                  <a:cubicBezTo>
                    <a:pt x="644567" y="0"/>
                    <a:pt x="651124" y="820"/>
                    <a:pt x="657681" y="2461"/>
                  </a:cubicBezTo>
                  <a:cubicBezTo>
                    <a:pt x="698662" y="10663"/>
                    <a:pt x="731447" y="45932"/>
                    <a:pt x="733906" y="90223"/>
                  </a:cubicBezTo>
                  <a:lnTo>
                    <a:pt x="756036" y="854657"/>
                  </a:lnTo>
                  <a:lnTo>
                    <a:pt x="757323" y="901441"/>
                  </a:lnTo>
                  <a:lnTo>
                    <a:pt x="836993" y="1036679"/>
                  </a:lnTo>
                  <a:cubicBezTo>
                    <a:pt x="847653" y="1054725"/>
                    <a:pt x="847653" y="1077693"/>
                    <a:pt x="835353" y="1095739"/>
                  </a:cubicBezTo>
                  <a:lnTo>
                    <a:pt x="650845" y="1369713"/>
                  </a:lnTo>
                  <a:lnTo>
                    <a:pt x="650845" y="1481137"/>
                  </a:lnTo>
                  <a:lnTo>
                    <a:pt x="237214" y="1481137"/>
                  </a:lnTo>
                  <a:lnTo>
                    <a:pt x="237214" y="1384512"/>
                  </a:lnTo>
                  <a:cubicBezTo>
                    <a:pt x="237214" y="1384512"/>
                    <a:pt x="183938" y="1352524"/>
                    <a:pt x="87222" y="1238515"/>
                  </a:cubicBezTo>
                  <a:cubicBezTo>
                    <a:pt x="68781" y="1216779"/>
                    <a:pt x="54028" y="1190943"/>
                    <a:pt x="42348" y="1162748"/>
                  </a:cubicBezTo>
                  <a:lnTo>
                    <a:pt x="16055" y="1073310"/>
                  </a:lnTo>
                  <a:lnTo>
                    <a:pt x="15915" y="1073204"/>
                  </a:lnTo>
                  <a:cubicBezTo>
                    <a:pt x="1572" y="1003986"/>
                    <a:pt x="-887" y="932106"/>
                    <a:pt x="240" y="877531"/>
                  </a:cubicBezTo>
                  <a:lnTo>
                    <a:pt x="249" y="877341"/>
                  </a:lnTo>
                  <a:lnTo>
                    <a:pt x="240" y="876906"/>
                  </a:lnTo>
                  <a:cubicBezTo>
                    <a:pt x="1367" y="822259"/>
                    <a:pt x="6079" y="784940"/>
                    <a:pt x="6079" y="784940"/>
                  </a:cubicBezTo>
                  <a:lnTo>
                    <a:pt x="6349" y="784853"/>
                  </a:lnTo>
                  <a:lnTo>
                    <a:pt x="9871" y="772895"/>
                  </a:lnTo>
                  <a:cubicBezTo>
                    <a:pt x="17898" y="751041"/>
                    <a:pt x="41748" y="707871"/>
                    <a:pt x="104126" y="712173"/>
                  </a:cubicBezTo>
                  <a:cubicBezTo>
                    <a:pt x="115542" y="712992"/>
                    <a:pt x="129404" y="715450"/>
                    <a:pt x="144081" y="720366"/>
                  </a:cubicBezTo>
                  <a:lnTo>
                    <a:pt x="144153" y="720927"/>
                  </a:lnTo>
                  <a:lnTo>
                    <a:pt x="144375" y="720973"/>
                  </a:lnTo>
                  <a:lnTo>
                    <a:pt x="150280" y="767185"/>
                  </a:lnTo>
                  <a:lnTo>
                    <a:pt x="150388" y="767186"/>
                  </a:lnTo>
                  <a:lnTo>
                    <a:pt x="144391" y="720843"/>
                  </a:lnTo>
                  <a:cubicBezTo>
                    <a:pt x="144391" y="720843"/>
                    <a:pt x="165617" y="675235"/>
                    <a:pt x="216027" y="660032"/>
                  </a:cubicBezTo>
                  <a:lnTo>
                    <a:pt x="276243" y="657788"/>
                  </a:lnTo>
                  <a:lnTo>
                    <a:pt x="276153" y="657225"/>
                  </a:lnTo>
                  <a:cubicBezTo>
                    <a:pt x="289323" y="659687"/>
                    <a:pt x="302494" y="664610"/>
                    <a:pt x="318134" y="671175"/>
                  </a:cubicBezTo>
                  <a:lnTo>
                    <a:pt x="318205" y="671672"/>
                  </a:lnTo>
                  <a:lnTo>
                    <a:pt x="318297" y="671703"/>
                  </a:lnTo>
                  <a:lnTo>
                    <a:pt x="332298" y="769556"/>
                  </a:lnTo>
                  <a:lnTo>
                    <a:pt x="332648" y="769561"/>
                  </a:lnTo>
                  <a:lnTo>
                    <a:pt x="319016" y="671575"/>
                  </a:lnTo>
                  <a:cubicBezTo>
                    <a:pt x="319016" y="671575"/>
                    <a:pt x="381932" y="595312"/>
                    <a:pt x="488972" y="631394"/>
                  </a:cubicBezTo>
                  <a:lnTo>
                    <a:pt x="528441" y="648914"/>
                  </a:lnTo>
                  <a:lnTo>
                    <a:pt x="542114" y="96785"/>
                  </a:lnTo>
                  <a:cubicBezTo>
                    <a:pt x="542114" y="43471"/>
                    <a:pt x="584734" y="0"/>
                    <a:pt x="638010" y="0"/>
                  </a:cubicBezTo>
                  <a:close/>
                </a:path>
              </a:pathLst>
            </a:custGeom>
            <a:solidFill>
              <a:srgbClr val="FAB29A"/>
            </a:solidFill>
            <a:ln w="139700">
              <a:solidFill>
                <a:srgbClr val="F0EEEF"/>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20" name="Group 32">
              <a:extLst>
                <a:ext uri="{FF2B5EF4-FFF2-40B4-BE49-F238E27FC236}">
                  <a16:creationId xmlns:a16="http://schemas.microsoft.com/office/drawing/2014/main" id="{F4F77E18-33B8-48EF-B8B4-150A772A73D6}"/>
                </a:ext>
              </a:extLst>
            </p:cNvPr>
            <p:cNvGrpSpPr/>
            <p:nvPr/>
          </p:nvGrpSpPr>
          <p:grpSpPr>
            <a:xfrm>
              <a:off x="2163029" y="4524231"/>
              <a:ext cx="860425" cy="1771650"/>
              <a:chOff x="7518400" y="506413"/>
              <a:chExt cx="860425" cy="1771650"/>
            </a:xfrm>
          </p:grpSpPr>
          <p:sp>
            <p:nvSpPr>
              <p:cNvPr id="21" name="Freeform 18">
                <a:extLst>
                  <a:ext uri="{FF2B5EF4-FFF2-40B4-BE49-F238E27FC236}">
                    <a16:creationId xmlns:a16="http://schemas.microsoft.com/office/drawing/2014/main" id="{FDAA9B3F-5FCF-402B-AFC3-C051C19A77CD}"/>
                  </a:ext>
                </a:extLst>
              </p:cNvPr>
              <p:cNvSpPr>
                <a:spLocks/>
              </p:cNvSpPr>
              <p:nvPr/>
            </p:nvSpPr>
            <p:spPr bwMode="auto">
              <a:xfrm>
                <a:off x="7518400" y="506413"/>
                <a:ext cx="779463" cy="1771650"/>
              </a:xfrm>
              <a:custGeom>
                <a:avLst/>
                <a:gdLst>
                  <a:gd name="T0" fmla="*/ 943 w 951"/>
                  <a:gd name="T1" fmla="*/ 1230 h 2160"/>
                  <a:gd name="T2" fmla="*/ 945 w 951"/>
                  <a:gd name="T3" fmla="*/ 1289 h 2160"/>
                  <a:gd name="T4" fmla="*/ 919 w 951"/>
                  <a:gd name="T5" fmla="*/ 1286 h 2160"/>
                  <a:gd name="T6" fmla="*/ 713 w 951"/>
                  <a:gd name="T7" fmla="*/ 1766 h 2160"/>
                  <a:gd name="T8" fmla="*/ 544 w 951"/>
                  <a:gd name="T9" fmla="*/ 2160 h 2160"/>
                  <a:gd name="T10" fmla="*/ 305 w 951"/>
                  <a:gd name="T11" fmla="*/ 2160 h 2160"/>
                  <a:gd name="T12" fmla="*/ 305 w 951"/>
                  <a:gd name="T13" fmla="*/ 1688 h 2160"/>
                  <a:gd name="T14" fmla="*/ 122 w 951"/>
                  <a:gd name="T15" fmla="*/ 1510 h 2160"/>
                  <a:gd name="T16" fmla="*/ 35 w 951"/>
                  <a:gd name="T17" fmla="*/ 1308 h 2160"/>
                  <a:gd name="T18" fmla="*/ 23 w 951"/>
                  <a:gd name="T19" fmla="*/ 957 h 2160"/>
                  <a:gd name="T20" fmla="*/ 95 w 951"/>
                  <a:gd name="T21" fmla="*/ 934 h 2160"/>
                  <a:gd name="T22" fmla="*/ 479 w 951"/>
                  <a:gd name="T23" fmla="*/ 939 h 2160"/>
                  <a:gd name="T24" fmla="*/ 474 w 951"/>
                  <a:gd name="T25" fmla="*/ 888 h 2160"/>
                  <a:gd name="T26" fmla="*/ 587 w 951"/>
                  <a:gd name="T27" fmla="*/ 837 h 2160"/>
                  <a:gd name="T28" fmla="*/ 660 w 951"/>
                  <a:gd name="T29" fmla="*/ 804 h 2160"/>
                  <a:gd name="T30" fmla="*/ 677 w 951"/>
                  <a:gd name="T31" fmla="*/ 118 h 2160"/>
                  <a:gd name="T32" fmla="*/ 677 w 951"/>
                  <a:gd name="T33" fmla="*/ 118 h 2160"/>
                  <a:gd name="T34" fmla="*/ 794 w 951"/>
                  <a:gd name="T35" fmla="*/ 0 h 2160"/>
                  <a:gd name="T36" fmla="*/ 818 w 951"/>
                  <a:gd name="T37" fmla="*/ 3 h 2160"/>
                  <a:gd name="T38" fmla="*/ 911 w 951"/>
                  <a:gd name="T39" fmla="*/ 110 h 2160"/>
                  <a:gd name="T40" fmla="*/ 938 w 951"/>
                  <a:gd name="T41" fmla="*/ 1042 h 2160"/>
                  <a:gd name="T42" fmla="*/ 941 w 951"/>
                  <a:gd name="T43" fmla="*/ 1151 h 2160"/>
                  <a:gd name="T44" fmla="*/ 942 w 951"/>
                  <a:gd name="T45" fmla="*/ 1188 h 2160"/>
                  <a:gd name="T46" fmla="*/ 949 w 951"/>
                  <a:gd name="T47" fmla="*/ 1206 h 2160"/>
                  <a:gd name="T48" fmla="*/ 951 w 951"/>
                  <a:gd name="T49" fmla="*/ 1212 h 2160"/>
                  <a:gd name="T50" fmla="*/ 943 w 951"/>
                  <a:gd name="T51" fmla="*/ 123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1" h="2160">
                    <a:moveTo>
                      <a:pt x="943" y="1230"/>
                    </a:moveTo>
                    <a:lnTo>
                      <a:pt x="945" y="1289"/>
                    </a:lnTo>
                    <a:lnTo>
                      <a:pt x="919" y="1286"/>
                    </a:lnTo>
                    <a:lnTo>
                      <a:pt x="713" y="1766"/>
                    </a:lnTo>
                    <a:lnTo>
                      <a:pt x="544" y="2160"/>
                    </a:lnTo>
                    <a:lnTo>
                      <a:pt x="305" y="2160"/>
                    </a:lnTo>
                    <a:lnTo>
                      <a:pt x="305" y="1688"/>
                    </a:lnTo>
                    <a:cubicBezTo>
                      <a:pt x="305" y="1688"/>
                      <a:pt x="240" y="1649"/>
                      <a:pt x="122" y="1510"/>
                    </a:cubicBezTo>
                    <a:cubicBezTo>
                      <a:pt x="77" y="1457"/>
                      <a:pt x="50" y="1384"/>
                      <a:pt x="35" y="1308"/>
                    </a:cubicBezTo>
                    <a:cubicBezTo>
                      <a:pt x="0" y="1139"/>
                      <a:pt x="23" y="957"/>
                      <a:pt x="23" y="957"/>
                    </a:cubicBezTo>
                    <a:lnTo>
                      <a:pt x="95" y="934"/>
                    </a:lnTo>
                    <a:lnTo>
                      <a:pt x="479" y="939"/>
                    </a:lnTo>
                    <a:lnTo>
                      <a:pt x="474" y="888"/>
                    </a:lnTo>
                    <a:lnTo>
                      <a:pt x="587" y="837"/>
                    </a:lnTo>
                    <a:lnTo>
                      <a:pt x="660" y="804"/>
                    </a:lnTo>
                    <a:lnTo>
                      <a:pt x="677" y="118"/>
                    </a:lnTo>
                    <a:lnTo>
                      <a:pt x="677" y="118"/>
                    </a:lnTo>
                    <a:cubicBezTo>
                      <a:pt x="677" y="53"/>
                      <a:pt x="729" y="0"/>
                      <a:pt x="794" y="0"/>
                    </a:cubicBezTo>
                    <a:cubicBezTo>
                      <a:pt x="802" y="0"/>
                      <a:pt x="810" y="1"/>
                      <a:pt x="818" y="3"/>
                    </a:cubicBezTo>
                    <a:cubicBezTo>
                      <a:pt x="868" y="13"/>
                      <a:pt x="908" y="56"/>
                      <a:pt x="911" y="110"/>
                    </a:cubicBezTo>
                    <a:lnTo>
                      <a:pt x="938" y="1042"/>
                    </a:lnTo>
                    <a:lnTo>
                      <a:pt x="941" y="1151"/>
                    </a:lnTo>
                    <a:lnTo>
                      <a:pt x="942" y="1188"/>
                    </a:lnTo>
                    <a:lnTo>
                      <a:pt x="949" y="1206"/>
                    </a:lnTo>
                    <a:lnTo>
                      <a:pt x="951" y="1212"/>
                    </a:lnTo>
                    <a:lnTo>
                      <a:pt x="943" y="1230"/>
                    </a:lnTo>
                    <a:close/>
                  </a:path>
                </a:pathLst>
              </a:custGeom>
              <a:solidFill>
                <a:srgbClr val="EBAE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9">
                <a:extLst>
                  <a:ext uri="{FF2B5EF4-FFF2-40B4-BE49-F238E27FC236}">
                    <a16:creationId xmlns:a16="http://schemas.microsoft.com/office/drawing/2014/main" id="{C5A4A957-2011-4635-8EC1-DBCDFF21A5B1}"/>
                  </a:ext>
                </a:extLst>
              </p:cNvPr>
              <p:cNvSpPr>
                <a:spLocks/>
              </p:cNvSpPr>
              <p:nvPr/>
            </p:nvSpPr>
            <p:spPr bwMode="auto">
              <a:xfrm>
                <a:off x="7518400" y="1193800"/>
                <a:ext cx="779463" cy="793750"/>
              </a:xfrm>
              <a:custGeom>
                <a:avLst/>
                <a:gdLst>
                  <a:gd name="T0" fmla="*/ 943 w 951"/>
                  <a:gd name="T1" fmla="*/ 393 h 969"/>
                  <a:gd name="T2" fmla="*/ 945 w 951"/>
                  <a:gd name="T3" fmla="*/ 452 h 969"/>
                  <a:gd name="T4" fmla="*/ 919 w 951"/>
                  <a:gd name="T5" fmla="*/ 449 h 969"/>
                  <a:gd name="T6" fmla="*/ 713 w 951"/>
                  <a:gd name="T7" fmla="*/ 929 h 969"/>
                  <a:gd name="T8" fmla="*/ 456 w 951"/>
                  <a:gd name="T9" fmla="*/ 890 h 969"/>
                  <a:gd name="T10" fmla="*/ 462 w 951"/>
                  <a:gd name="T11" fmla="*/ 565 h 969"/>
                  <a:gd name="T12" fmla="*/ 35 w 951"/>
                  <a:gd name="T13" fmla="*/ 471 h 969"/>
                  <a:gd name="T14" fmla="*/ 23 w 951"/>
                  <a:gd name="T15" fmla="*/ 120 h 969"/>
                  <a:gd name="T16" fmla="*/ 95 w 951"/>
                  <a:gd name="T17" fmla="*/ 97 h 969"/>
                  <a:gd name="T18" fmla="*/ 479 w 951"/>
                  <a:gd name="T19" fmla="*/ 102 h 969"/>
                  <a:gd name="T20" fmla="*/ 474 w 951"/>
                  <a:gd name="T21" fmla="*/ 51 h 969"/>
                  <a:gd name="T22" fmla="*/ 587 w 951"/>
                  <a:gd name="T23" fmla="*/ 0 h 969"/>
                  <a:gd name="T24" fmla="*/ 564 w 951"/>
                  <a:gd name="T25" fmla="*/ 256 h 969"/>
                  <a:gd name="T26" fmla="*/ 721 w 951"/>
                  <a:gd name="T27" fmla="*/ 332 h 969"/>
                  <a:gd name="T28" fmla="*/ 941 w 951"/>
                  <a:gd name="T29" fmla="*/ 314 h 969"/>
                  <a:gd name="T30" fmla="*/ 942 w 951"/>
                  <a:gd name="T31" fmla="*/ 351 h 969"/>
                  <a:gd name="T32" fmla="*/ 951 w 951"/>
                  <a:gd name="T33" fmla="*/ 375 h 969"/>
                  <a:gd name="T34" fmla="*/ 943 w 951"/>
                  <a:gd name="T35" fmla="*/ 393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51" h="969">
                    <a:moveTo>
                      <a:pt x="943" y="393"/>
                    </a:moveTo>
                    <a:lnTo>
                      <a:pt x="945" y="452"/>
                    </a:lnTo>
                    <a:lnTo>
                      <a:pt x="919" y="449"/>
                    </a:lnTo>
                    <a:lnTo>
                      <a:pt x="713" y="929"/>
                    </a:lnTo>
                    <a:cubicBezTo>
                      <a:pt x="598" y="964"/>
                      <a:pt x="491" y="969"/>
                      <a:pt x="456" y="890"/>
                    </a:cubicBezTo>
                    <a:cubicBezTo>
                      <a:pt x="368" y="693"/>
                      <a:pt x="462" y="565"/>
                      <a:pt x="462" y="565"/>
                    </a:cubicBezTo>
                    <a:cubicBezTo>
                      <a:pt x="204" y="592"/>
                      <a:pt x="83" y="518"/>
                      <a:pt x="35" y="471"/>
                    </a:cubicBezTo>
                    <a:cubicBezTo>
                      <a:pt x="0" y="302"/>
                      <a:pt x="23" y="120"/>
                      <a:pt x="23" y="120"/>
                    </a:cubicBezTo>
                    <a:lnTo>
                      <a:pt x="95" y="97"/>
                    </a:lnTo>
                    <a:lnTo>
                      <a:pt x="479" y="102"/>
                    </a:lnTo>
                    <a:lnTo>
                      <a:pt x="474" y="51"/>
                    </a:lnTo>
                    <a:lnTo>
                      <a:pt x="587" y="0"/>
                    </a:lnTo>
                    <a:lnTo>
                      <a:pt x="564" y="256"/>
                    </a:lnTo>
                    <a:lnTo>
                      <a:pt x="721" y="332"/>
                    </a:lnTo>
                    <a:lnTo>
                      <a:pt x="941" y="314"/>
                    </a:lnTo>
                    <a:lnTo>
                      <a:pt x="942" y="351"/>
                    </a:lnTo>
                    <a:lnTo>
                      <a:pt x="951" y="375"/>
                    </a:lnTo>
                    <a:lnTo>
                      <a:pt x="943" y="393"/>
                    </a:lnTo>
                    <a:close/>
                  </a:path>
                </a:pathLst>
              </a:custGeom>
              <a:solidFill>
                <a:srgbClr val="D58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0">
                <a:extLst>
                  <a:ext uri="{FF2B5EF4-FFF2-40B4-BE49-F238E27FC236}">
                    <a16:creationId xmlns:a16="http://schemas.microsoft.com/office/drawing/2014/main" id="{99AAEB82-5F50-4417-A97E-0D9CD9B21823}"/>
                  </a:ext>
                </a:extLst>
              </p:cNvPr>
              <p:cNvSpPr>
                <a:spLocks/>
              </p:cNvSpPr>
              <p:nvPr/>
            </p:nvSpPr>
            <p:spPr bwMode="auto">
              <a:xfrm>
                <a:off x="7850188" y="1101725"/>
                <a:ext cx="222250" cy="495300"/>
              </a:xfrm>
              <a:custGeom>
                <a:avLst/>
                <a:gdLst>
                  <a:gd name="T0" fmla="*/ 272 w 272"/>
                  <a:gd name="T1" fmla="*/ 493 h 604"/>
                  <a:gd name="T2" fmla="*/ 229 w 272"/>
                  <a:gd name="T3" fmla="*/ 565 h 604"/>
                  <a:gd name="T4" fmla="*/ 202 w 272"/>
                  <a:gd name="T5" fmla="*/ 582 h 604"/>
                  <a:gd name="T6" fmla="*/ 153 w 272"/>
                  <a:gd name="T7" fmla="*/ 596 h 604"/>
                  <a:gd name="T8" fmla="*/ 54 w 272"/>
                  <a:gd name="T9" fmla="*/ 520 h 604"/>
                  <a:gd name="T10" fmla="*/ 57 w 272"/>
                  <a:gd name="T11" fmla="*/ 492 h 604"/>
                  <a:gd name="T12" fmla="*/ 37 w 272"/>
                  <a:gd name="T13" fmla="*/ 358 h 604"/>
                  <a:gd name="T14" fmla="*/ 0 w 272"/>
                  <a:gd name="T15" fmla="*/ 93 h 604"/>
                  <a:gd name="T16" fmla="*/ 208 w 272"/>
                  <a:gd name="T17" fmla="*/ 44 h 604"/>
                  <a:gd name="T18" fmla="*/ 260 w 272"/>
                  <a:gd name="T19" fmla="*/ 67 h 604"/>
                  <a:gd name="T20" fmla="*/ 267 w 272"/>
                  <a:gd name="T21" fmla="*/ 326 h 604"/>
                  <a:gd name="T22" fmla="*/ 268 w 272"/>
                  <a:gd name="T23" fmla="*/ 353 h 604"/>
                  <a:gd name="T24" fmla="*/ 272 w 272"/>
                  <a:gd name="T25" fmla="*/ 49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2" h="604">
                    <a:moveTo>
                      <a:pt x="272" y="493"/>
                    </a:moveTo>
                    <a:cubicBezTo>
                      <a:pt x="272" y="493"/>
                      <a:pt x="265" y="534"/>
                      <a:pt x="229" y="565"/>
                    </a:cubicBezTo>
                    <a:cubicBezTo>
                      <a:pt x="221" y="571"/>
                      <a:pt x="213" y="577"/>
                      <a:pt x="202" y="582"/>
                    </a:cubicBezTo>
                    <a:cubicBezTo>
                      <a:pt x="189" y="589"/>
                      <a:pt x="173" y="594"/>
                      <a:pt x="153" y="596"/>
                    </a:cubicBezTo>
                    <a:cubicBezTo>
                      <a:pt x="93" y="604"/>
                      <a:pt x="66" y="559"/>
                      <a:pt x="54" y="520"/>
                    </a:cubicBezTo>
                    <a:cubicBezTo>
                      <a:pt x="57" y="504"/>
                      <a:pt x="57" y="492"/>
                      <a:pt x="57" y="492"/>
                    </a:cubicBezTo>
                    <a:lnTo>
                      <a:pt x="37" y="358"/>
                    </a:lnTo>
                    <a:lnTo>
                      <a:pt x="0" y="93"/>
                    </a:lnTo>
                    <a:cubicBezTo>
                      <a:pt x="0" y="93"/>
                      <a:pt x="77" y="0"/>
                      <a:pt x="208" y="44"/>
                    </a:cubicBezTo>
                    <a:cubicBezTo>
                      <a:pt x="224" y="49"/>
                      <a:pt x="241" y="57"/>
                      <a:pt x="260" y="67"/>
                    </a:cubicBezTo>
                    <a:lnTo>
                      <a:pt x="267" y="326"/>
                    </a:lnTo>
                    <a:lnTo>
                      <a:pt x="268" y="353"/>
                    </a:lnTo>
                    <a:lnTo>
                      <a:pt x="272" y="493"/>
                    </a:lnTo>
                    <a:close/>
                  </a:path>
                </a:pathLst>
              </a:custGeom>
              <a:solidFill>
                <a:srgbClr val="EBAE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1">
                <a:extLst>
                  <a:ext uri="{FF2B5EF4-FFF2-40B4-BE49-F238E27FC236}">
                    <a16:creationId xmlns:a16="http://schemas.microsoft.com/office/drawing/2014/main" id="{95FD3039-2EB4-4186-821B-6161247447FC}"/>
                  </a:ext>
                </a:extLst>
              </p:cNvPr>
              <p:cNvSpPr>
                <a:spLocks/>
              </p:cNvSpPr>
              <p:nvPr/>
            </p:nvSpPr>
            <p:spPr bwMode="auto">
              <a:xfrm>
                <a:off x="7537450" y="1212850"/>
                <a:ext cx="179388" cy="381000"/>
              </a:xfrm>
              <a:custGeom>
                <a:avLst/>
                <a:gdLst>
                  <a:gd name="T0" fmla="*/ 183 w 220"/>
                  <a:gd name="T1" fmla="*/ 455 h 465"/>
                  <a:gd name="T2" fmla="*/ 125 w 220"/>
                  <a:gd name="T3" fmla="*/ 465 h 465"/>
                  <a:gd name="T4" fmla="*/ 0 w 220"/>
                  <a:gd name="T5" fmla="*/ 96 h 465"/>
                  <a:gd name="T6" fmla="*/ 120 w 220"/>
                  <a:gd name="T7" fmla="*/ 7 h 465"/>
                  <a:gd name="T8" fmla="*/ 169 w 220"/>
                  <a:gd name="T9" fmla="*/ 17 h 465"/>
                  <a:gd name="T10" fmla="*/ 219 w 220"/>
                  <a:gd name="T11" fmla="*/ 404 h 465"/>
                  <a:gd name="T12" fmla="*/ 183 w 220"/>
                  <a:gd name="T13" fmla="*/ 455 h 465"/>
                </a:gdLst>
                <a:ahLst/>
                <a:cxnLst>
                  <a:cxn ang="0">
                    <a:pos x="T0" y="T1"/>
                  </a:cxn>
                  <a:cxn ang="0">
                    <a:pos x="T2" y="T3"/>
                  </a:cxn>
                  <a:cxn ang="0">
                    <a:pos x="T4" y="T5"/>
                  </a:cxn>
                  <a:cxn ang="0">
                    <a:pos x="T6" y="T7"/>
                  </a:cxn>
                  <a:cxn ang="0">
                    <a:pos x="T8" y="T9"/>
                  </a:cxn>
                  <a:cxn ang="0">
                    <a:pos x="T10" y="T11"/>
                  </a:cxn>
                  <a:cxn ang="0">
                    <a:pos x="T12" y="T13"/>
                  </a:cxn>
                </a:cxnLst>
                <a:rect l="0" t="0" r="r" b="b"/>
                <a:pathLst>
                  <a:path w="220" h="465">
                    <a:moveTo>
                      <a:pt x="183" y="455"/>
                    </a:moveTo>
                    <a:cubicBezTo>
                      <a:pt x="169" y="461"/>
                      <a:pt x="151" y="465"/>
                      <a:pt x="125" y="465"/>
                    </a:cubicBezTo>
                    <a:cubicBezTo>
                      <a:pt x="29" y="465"/>
                      <a:pt x="29" y="406"/>
                      <a:pt x="0" y="96"/>
                    </a:cubicBezTo>
                    <a:cubicBezTo>
                      <a:pt x="0" y="96"/>
                      <a:pt x="18" y="0"/>
                      <a:pt x="120" y="7"/>
                    </a:cubicBezTo>
                    <a:cubicBezTo>
                      <a:pt x="134" y="8"/>
                      <a:pt x="151" y="11"/>
                      <a:pt x="169" y="17"/>
                    </a:cubicBezTo>
                    <a:lnTo>
                      <a:pt x="219" y="404"/>
                    </a:lnTo>
                    <a:cubicBezTo>
                      <a:pt x="219" y="404"/>
                      <a:pt x="220" y="437"/>
                      <a:pt x="183" y="455"/>
                    </a:cubicBezTo>
                    <a:close/>
                  </a:path>
                </a:pathLst>
              </a:custGeom>
              <a:solidFill>
                <a:srgbClr val="EBAE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2">
                <a:extLst>
                  <a:ext uri="{FF2B5EF4-FFF2-40B4-BE49-F238E27FC236}">
                    <a16:creationId xmlns:a16="http://schemas.microsoft.com/office/drawing/2014/main" id="{E5B11254-3184-428E-A84B-99B73D172038}"/>
                  </a:ext>
                </a:extLst>
              </p:cNvPr>
              <p:cNvSpPr>
                <a:spLocks/>
              </p:cNvSpPr>
              <p:nvPr/>
            </p:nvSpPr>
            <p:spPr bwMode="auto">
              <a:xfrm>
                <a:off x="7675563" y="1146175"/>
                <a:ext cx="220663" cy="463550"/>
              </a:xfrm>
              <a:custGeom>
                <a:avLst/>
                <a:gdLst>
                  <a:gd name="T0" fmla="*/ 269 w 269"/>
                  <a:gd name="T1" fmla="*/ 438 h 566"/>
                  <a:gd name="T2" fmla="*/ 241 w 269"/>
                  <a:gd name="T3" fmla="*/ 525 h 566"/>
                  <a:gd name="T4" fmla="*/ 190 w 269"/>
                  <a:gd name="T5" fmla="*/ 554 h 566"/>
                  <a:gd name="T6" fmla="*/ 50 w 269"/>
                  <a:gd name="T7" fmla="*/ 486 h 566"/>
                  <a:gd name="T8" fmla="*/ 0 w 269"/>
                  <a:gd name="T9" fmla="*/ 99 h 566"/>
                  <a:gd name="T10" fmla="*/ 161 w 269"/>
                  <a:gd name="T11" fmla="*/ 22 h 566"/>
                  <a:gd name="T12" fmla="*/ 212 w 269"/>
                  <a:gd name="T13" fmla="*/ 39 h 566"/>
                  <a:gd name="T14" fmla="*/ 269 w 269"/>
                  <a:gd name="T15" fmla="*/ 438 h 5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9" h="566">
                    <a:moveTo>
                      <a:pt x="269" y="438"/>
                    </a:moveTo>
                    <a:cubicBezTo>
                      <a:pt x="269" y="438"/>
                      <a:pt x="269" y="490"/>
                      <a:pt x="241" y="525"/>
                    </a:cubicBezTo>
                    <a:cubicBezTo>
                      <a:pt x="229" y="539"/>
                      <a:pt x="213" y="550"/>
                      <a:pt x="190" y="554"/>
                    </a:cubicBezTo>
                    <a:cubicBezTo>
                      <a:pt x="118" y="566"/>
                      <a:pt x="72" y="546"/>
                      <a:pt x="50" y="486"/>
                    </a:cubicBezTo>
                    <a:lnTo>
                      <a:pt x="0" y="99"/>
                    </a:lnTo>
                    <a:cubicBezTo>
                      <a:pt x="0" y="99"/>
                      <a:pt x="46" y="0"/>
                      <a:pt x="161" y="22"/>
                    </a:cubicBezTo>
                    <a:cubicBezTo>
                      <a:pt x="177" y="25"/>
                      <a:pt x="193" y="31"/>
                      <a:pt x="212" y="39"/>
                    </a:cubicBezTo>
                    <a:lnTo>
                      <a:pt x="269" y="438"/>
                    </a:lnTo>
                    <a:close/>
                  </a:path>
                </a:pathLst>
              </a:custGeom>
              <a:solidFill>
                <a:srgbClr val="EBAE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3">
                <a:extLst>
                  <a:ext uri="{FF2B5EF4-FFF2-40B4-BE49-F238E27FC236}">
                    <a16:creationId xmlns:a16="http://schemas.microsoft.com/office/drawing/2014/main" id="{2356B133-C07C-4430-BE62-5506697F6366}"/>
                  </a:ext>
                </a:extLst>
              </p:cNvPr>
              <p:cNvSpPr>
                <a:spLocks/>
              </p:cNvSpPr>
              <p:nvPr/>
            </p:nvSpPr>
            <p:spPr bwMode="auto">
              <a:xfrm>
                <a:off x="7880350" y="1358900"/>
                <a:ext cx="406400" cy="238125"/>
              </a:xfrm>
              <a:custGeom>
                <a:avLst/>
                <a:gdLst>
                  <a:gd name="T0" fmla="*/ 496 w 496"/>
                  <a:gd name="T1" fmla="*/ 62 h 291"/>
                  <a:gd name="T2" fmla="*/ 453 w 496"/>
                  <a:gd name="T3" fmla="*/ 131 h 291"/>
                  <a:gd name="T4" fmla="*/ 300 w 496"/>
                  <a:gd name="T5" fmla="*/ 277 h 291"/>
                  <a:gd name="T6" fmla="*/ 231 w 496"/>
                  <a:gd name="T7" fmla="*/ 204 h 291"/>
                  <a:gd name="T8" fmla="*/ 196 w 496"/>
                  <a:gd name="T9" fmla="*/ 258 h 291"/>
                  <a:gd name="T10" fmla="*/ 177 w 496"/>
                  <a:gd name="T11" fmla="*/ 272 h 291"/>
                  <a:gd name="T12" fmla="*/ 165 w 496"/>
                  <a:gd name="T13" fmla="*/ 269 h 291"/>
                  <a:gd name="T14" fmla="*/ 116 w 496"/>
                  <a:gd name="T15" fmla="*/ 283 h 291"/>
                  <a:gd name="T16" fmla="*/ 17 w 496"/>
                  <a:gd name="T17" fmla="*/ 207 h 291"/>
                  <a:gd name="T18" fmla="*/ 20 w 496"/>
                  <a:gd name="T19" fmla="*/ 179 h 291"/>
                  <a:gd name="T20" fmla="*/ 0 w 496"/>
                  <a:gd name="T21" fmla="*/ 45 h 291"/>
                  <a:gd name="T22" fmla="*/ 10 w 496"/>
                  <a:gd name="T23" fmla="*/ 20 h 291"/>
                  <a:gd name="T24" fmla="*/ 42 w 496"/>
                  <a:gd name="T25" fmla="*/ 2 h 291"/>
                  <a:gd name="T26" fmla="*/ 203 w 496"/>
                  <a:gd name="T27" fmla="*/ 13 h 291"/>
                  <a:gd name="T28" fmla="*/ 214 w 496"/>
                  <a:gd name="T29" fmla="*/ 13 h 291"/>
                  <a:gd name="T30" fmla="*/ 230 w 496"/>
                  <a:gd name="T31" fmla="*/ 13 h 291"/>
                  <a:gd name="T32" fmla="*/ 431 w 496"/>
                  <a:gd name="T33" fmla="*/ 5 h 291"/>
                  <a:gd name="T34" fmla="*/ 444 w 496"/>
                  <a:gd name="T35" fmla="*/ 6 h 291"/>
                  <a:gd name="T36" fmla="*/ 496 w 496"/>
                  <a:gd name="T37" fmla="*/ 58 h 291"/>
                  <a:gd name="T38" fmla="*/ 496 w 496"/>
                  <a:gd name="T3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291">
                    <a:moveTo>
                      <a:pt x="496" y="62"/>
                    </a:moveTo>
                    <a:cubicBezTo>
                      <a:pt x="496" y="62"/>
                      <a:pt x="481" y="92"/>
                      <a:pt x="453" y="131"/>
                    </a:cubicBezTo>
                    <a:cubicBezTo>
                      <a:pt x="419" y="178"/>
                      <a:pt x="366" y="239"/>
                      <a:pt x="300" y="277"/>
                    </a:cubicBezTo>
                    <a:cubicBezTo>
                      <a:pt x="276" y="268"/>
                      <a:pt x="252" y="245"/>
                      <a:pt x="231" y="204"/>
                    </a:cubicBezTo>
                    <a:cubicBezTo>
                      <a:pt x="226" y="217"/>
                      <a:pt x="216" y="239"/>
                      <a:pt x="196" y="258"/>
                    </a:cubicBezTo>
                    <a:cubicBezTo>
                      <a:pt x="191" y="263"/>
                      <a:pt x="184" y="268"/>
                      <a:pt x="177" y="272"/>
                    </a:cubicBezTo>
                    <a:cubicBezTo>
                      <a:pt x="173" y="271"/>
                      <a:pt x="169" y="270"/>
                      <a:pt x="165" y="269"/>
                    </a:cubicBezTo>
                    <a:cubicBezTo>
                      <a:pt x="152" y="276"/>
                      <a:pt x="136" y="281"/>
                      <a:pt x="116" y="283"/>
                    </a:cubicBezTo>
                    <a:cubicBezTo>
                      <a:pt x="56" y="291"/>
                      <a:pt x="29" y="246"/>
                      <a:pt x="17" y="207"/>
                    </a:cubicBezTo>
                    <a:cubicBezTo>
                      <a:pt x="20" y="191"/>
                      <a:pt x="20" y="179"/>
                      <a:pt x="20" y="179"/>
                    </a:cubicBezTo>
                    <a:lnTo>
                      <a:pt x="0" y="45"/>
                    </a:lnTo>
                    <a:cubicBezTo>
                      <a:pt x="3" y="35"/>
                      <a:pt x="7" y="27"/>
                      <a:pt x="10" y="20"/>
                    </a:cubicBezTo>
                    <a:cubicBezTo>
                      <a:pt x="15" y="8"/>
                      <a:pt x="28" y="0"/>
                      <a:pt x="42" y="2"/>
                    </a:cubicBezTo>
                    <a:cubicBezTo>
                      <a:pt x="103" y="8"/>
                      <a:pt x="156" y="11"/>
                      <a:pt x="203" y="13"/>
                    </a:cubicBezTo>
                    <a:cubicBezTo>
                      <a:pt x="207" y="13"/>
                      <a:pt x="211" y="13"/>
                      <a:pt x="214" y="13"/>
                    </a:cubicBezTo>
                    <a:cubicBezTo>
                      <a:pt x="220" y="13"/>
                      <a:pt x="225" y="13"/>
                      <a:pt x="230" y="13"/>
                    </a:cubicBezTo>
                    <a:cubicBezTo>
                      <a:pt x="326" y="14"/>
                      <a:pt x="389" y="6"/>
                      <a:pt x="431" y="5"/>
                    </a:cubicBezTo>
                    <a:cubicBezTo>
                      <a:pt x="436" y="5"/>
                      <a:pt x="440" y="5"/>
                      <a:pt x="444" y="6"/>
                    </a:cubicBezTo>
                    <a:cubicBezTo>
                      <a:pt x="488" y="11"/>
                      <a:pt x="495" y="46"/>
                      <a:pt x="496" y="58"/>
                    </a:cubicBezTo>
                    <a:cubicBezTo>
                      <a:pt x="496" y="61"/>
                      <a:pt x="496" y="62"/>
                      <a:pt x="496" y="62"/>
                    </a:cubicBezTo>
                    <a:close/>
                  </a:path>
                </a:pathLst>
              </a:custGeom>
              <a:solidFill>
                <a:srgbClr val="D58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4">
                <a:extLst>
                  <a:ext uri="{FF2B5EF4-FFF2-40B4-BE49-F238E27FC236}">
                    <a16:creationId xmlns:a16="http://schemas.microsoft.com/office/drawing/2014/main" id="{F2254B0B-2D35-4BA6-916C-EBE1743D5A04}"/>
                  </a:ext>
                </a:extLst>
              </p:cNvPr>
              <p:cNvSpPr>
                <a:spLocks/>
              </p:cNvSpPr>
              <p:nvPr/>
            </p:nvSpPr>
            <p:spPr bwMode="auto">
              <a:xfrm>
                <a:off x="7807325" y="1163638"/>
                <a:ext cx="88900" cy="412750"/>
              </a:xfrm>
              <a:custGeom>
                <a:avLst/>
                <a:gdLst>
                  <a:gd name="T0" fmla="*/ 108 w 108"/>
                  <a:gd name="T1" fmla="*/ 416 h 503"/>
                  <a:gd name="T2" fmla="*/ 80 w 108"/>
                  <a:gd name="T3" fmla="*/ 503 h 503"/>
                  <a:gd name="T4" fmla="*/ 0 w 108"/>
                  <a:gd name="T5" fmla="*/ 0 h 503"/>
                  <a:gd name="T6" fmla="*/ 51 w 108"/>
                  <a:gd name="T7" fmla="*/ 17 h 503"/>
                  <a:gd name="T8" fmla="*/ 108 w 108"/>
                  <a:gd name="T9" fmla="*/ 416 h 503"/>
                </a:gdLst>
                <a:ahLst/>
                <a:cxnLst>
                  <a:cxn ang="0">
                    <a:pos x="T0" y="T1"/>
                  </a:cxn>
                  <a:cxn ang="0">
                    <a:pos x="T2" y="T3"/>
                  </a:cxn>
                  <a:cxn ang="0">
                    <a:pos x="T4" y="T5"/>
                  </a:cxn>
                  <a:cxn ang="0">
                    <a:pos x="T6" y="T7"/>
                  </a:cxn>
                  <a:cxn ang="0">
                    <a:pos x="T8" y="T9"/>
                  </a:cxn>
                </a:cxnLst>
                <a:rect l="0" t="0" r="r" b="b"/>
                <a:pathLst>
                  <a:path w="108" h="503">
                    <a:moveTo>
                      <a:pt x="108" y="416"/>
                    </a:moveTo>
                    <a:cubicBezTo>
                      <a:pt x="108" y="416"/>
                      <a:pt x="108" y="468"/>
                      <a:pt x="80" y="503"/>
                    </a:cubicBezTo>
                    <a:lnTo>
                      <a:pt x="0" y="0"/>
                    </a:lnTo>
                    <a:cubicBezTo>
                      <a:pt x="16" y="3"/>
                      <a:pt x="32" y="9"/>
                      <a:pt x="51" y="17"/>
                    </a:cubicBezTo>
                    <a:lnTo>
                      <a:pt x="108" y="416"/>
                    </a:lnTo>
                    <a:close/>
                  </a:path>
                </a:pathLst>
              </a:custGeom>
              <a:solidFill>
                <a:srgbClr val="D58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5">
                <a:extLst>
                  <a:ext uri="{FF2B5EF4-FFF2-40B4-BE49-F238E27FC236}">
                    <a16:creationId xmlns:a16="http://schemas.microsoft.com/office/drawing/2014/main" id="{8ECFAD12-6718-496A-A644-1DE334EFC76E}"/>
                  </a:ext>
                </a:extLst>
              </p:cNvPr>
              <p:cNvSpPr>
                <a:spLocks/>
              </p:cNvSpPr>
              <p:nvPr/>
            </p:nvSpPr>
            <p:spPr bwMode="auto">
              <a:xfrm>
                <a:off x="7635875" y="1219200"/>
                <a:ext cx="80963" cy="366713"/>
              </a:xfrm>
              <a:custGeom>
                <a:avLst/>
                <a:gdLst>
                  <a:gd name="T0" fmla="*/ 63 w 100"/>
                  <a:gd name="T1" fmla="*/ 448 h 448"/>
                  <a:gd name="T2" fmla="*/ 0 w 100"/>
                  <a:gd name="T3" fmla="*/ 0 h 448"/>
                  <a:gd name="T4" fmla="*/ 49 w 100"/>
                  <a:gd name="T5" fmla="*/ 10 h 448"/>
                  <a:gd name="T6" fmla="*/ 99 w 100"/>
                  <a:gd name="T7" fmla="*/ 397 h 448"/>
                  <a:gd name="T8" fmla="*/ 63 w 100"/>
                  <a:gd name="T9" fmla="*/ 448 h 448"/>
                </a:gdLst>
                <a:ahLst/>
                <a:cxnLst>
                  <a:cxn ang="0">
                    <a:pos x="T0" y="T1"/>
                  </a:cxn>
                  <a:cxn ang="0">
                    <a:pos x="T2" y="T3"/>
                  </a:cxn>
                  <a:cxn ang="0">
                    <a:pos x="T4" y="T5"/>
                  </a:cxn>
                  <a:cxn ang="0">
                    <a:pos x="T6" y="T7"/>
                  </a:cxn>
                  <a:cxn ang="0">
                    <a:pos x="T8" y="T9"/>
                  </a:cxn>
                </a:cxnLst>
                <a:rect l="0" t="0" r="r" b="b"/>
                <a:pathLst>
                  <a:path w="100" h="448">
                    <a:moveTo>
                      <a:pt x="63" y="448"/>
                    </a:moveTo>
                    <a:lnTo>
                      <a:pt x="0" y="0"/>
                    </a:lnTo>
                    <a:cubicBezTo>
                      <a:pt x="14" y="1"/>
                      <a:pt x="31" y="4"/>
                      <a:pt x="49" y="10"/>
                    </a:cubicBezTo>
                    <a:lnTo>
                      <a:pt x="99" y="397"/>
                    </a:lnTo>
                    <a:cubicBezTo>
                      <a:pt x="99" y="397"/>
                      <a:pt x="100" y="430"/>
                      <a:pt x="63" y="448"/>
                    </a:cubicBezTo>
                    <a:close/>
                  </a:path>
                </a:pathLst>
              </a:custGeom>
              <a:solidFill>
                <a:srgbClr val="D58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6">
                <a:extLst>
                  <a:ext uri="{FF2B5EF4-FFF2-40B4-BE49-F238E27FC236}">
                    <a16:creationId xmlns:a16="http://schemas.microsoft.com/office/drawing/2014/main" id="{9216B1B3-6F10-421E-878B-9D3747B2003F}"/>
                  </a:ext>
                </a:extLst>
              </p:cNvPr>
              <p:cNvSpPr>
                <a:spLocks/>
              </p:cNvSpPr>
              <p:nvPr/>
            </p:nvSpPr>
            <p:spPr bwMode="auto">
              <a:xfrm>
                <a:off x="8020050" y="1138238"/>
                <a:ext cx="52388" cy="427038"/>
              </a:xfrm>
              <a:custGeom>
                <a:avLst/>
                <a:gdLst>
                  <a:gd name="T0" fmla="*/ 64 w 64"/>
                  <a:gd name="T1" fmla="*/ 449 h 521"/>
                  <a:gd name="T2" fmla="*/ 21 w 64"/>
                  <a:gd name="T3" fmla="*/ 521 h 521"/>
                  <a:gd name="T4" fmla="*/ 0 w 64"/>
                  <a:gd name="T5" fmla="*/ 0 h 521"/>
                  <a:gd name="T6" fmla="*/ 52 w 64"/>
                  <a:gd name="T7" fmla="*/ 23 h 521"/>
                  <a:gd name="T8" fmla="*/ 64 w 64"/>
                  <a:gd name="T9" fmla="*/ 449 h 521"/>
                </a:gdLst>
                <a:ahLst/>
                <a:cxnLst>
                  <a:cxn ang="0">
                    <a:pos x="T0" y="T1"/>
                  </a:cxn>
                  <a:cxn ang="0">
                    <a:pos x="T2" y="T3"/>
                  </a:cxn>
                  <a:cxn ang="0">
                    <a:pos x="T4" y="T5"/>
                  </a:cxn>
                  <a:cxn ang="0">
                    <a:pos x="T6" y="T7"/>
                  </a:cxn>
                  <a:cxn ang="0">
                    <a:pos x="T8" y="T9"/>
                  </a:cxn>
                </a:cxnLst>
                <a:rect l="0" t="0" r="r" b="b"/>
                <a:pathLst>
                  <a:path w="64" h="521">
                    <a:moveTo>
                      <a:pt x="64" y="449"/>
                    </a:moveTo>
                    <a:cubicBezTo>
                      <a:pt x="64" y="449"/>
                      <a:pt x="57" y="490"/>
                      <a:pt x="21" y="521"/>
                    </a:cubicBezTo>
                    <a:lnTo>
                      <a:pt x="0" y="0"/>
                    </a:lnTo>
                    <a:cubicBezTo>
                      <a:pt x="16" y="5"/>
                      <a:pt x="33" y="13"/>
                      <a:pt x="52" y="23"/>
                    </a:cubicBezTo>
                    <a:lnTo>
                      <a:pt x="64" y="449"/>
                    </a:lnTo>
                    <a:close/>
                  </a:path>
                </a:pathLst>
              </a:custGeom>
              <a:solidFill>
                <a:srgbClr val="D58C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7">
                <a:extLst>
                  <a:ext uri="{FF2B5EF4-FFF2-40B4-BE49-F238E27FC236}">
                    <a16:creationId xmlns:a16="http://schemas.microsoft.com/office/drawing/2014/main" id="{55F8FC55-3969-4990-A988-9DCDF6D17D57}"/>
                  </a:ext>
                </a:extLst>
              </p:cNvPr>
              <p:cNvSpPr>
                <a:spLocks/>
              </p:cNvSpPr>
              <p:nvPr/>
            </p:nvSpPr>
            <p:spPr bwMode="auto">
              <a:xfrm>
                <a:off x="7883525" y="1370013"/>
                <a:ext cx="495300" cy="908050"/>
              </a:xfrm>
              <a:custGeom>
                <a:avLst/>
                <a:gdLst>
                  <a:gd name="T0" fmla="*/ 589 w 604"/>
                  <a:gd name="T1" fmla="*/ 283 h 1107"/>
                  <a:gd name="T2" fmla="*/ 364 w 604"/>
                  <a:gd name="T3" fmla="*/ 617 h 1107"/>
                  <a:gd name="T4" fmla="*/ 364 w 604"/>
                  <a:gd name="T5" fmla="*/ 1107 h 1107"/>
                  <a:gd name="T6" fmla="*/ 0 w 604"/>
                  <a:gd name="T7" fmla="*/ 1107 h 1107"/>
                  <a:gd name="T8" fmla="*/ 0 w 604"/>
                  <a:gd name="T9" fmla="*/ 501 h 1107"/>
                  <a:gd name="T10" fmla="*/ 218 w 604"/>
                  <a:gd name="T11" fmla="*/ 264 h 1107"/>
                  <a:gd name="T12" fmla="*/ 173 w 604"/>
                  <a:gd name="T13" fmla="*/ 257 h 1107"/>
                  <a:gd name="T14" fmla="*/ 161 w 604"/>
                  <a:gd name="T15" fmla="*/ 254 h 1107"/>
                  <a:gd name="T16" fmla="*/ 24 w 604"/>
                  <a:gd name="T17" fmla="*/ 42 h 1107"/>
                  <a:gd name="T18" fmla="*/ 60 w 604"/>
                  <a:gd name="T19" fmla="*/ 14 h 1107"/>
                  <a:gd name="T20" fmla="*/ 227 w 604"/>
                  <a:gd name="T21" fmla="*/ 25 h 1107"/>
                  <a:gd name="T22" fmla="*/ 417 w 604"/>
                  <a:gd name="T23" fmla="*/ 5 h 1107"/>
                  <a:gd name="T24" fmla="*/ 489 w 604"/>
                  <a:gd name="T25" fmla="*/ 37 h 1107"/>
                  <a:gd name="T26" fmla="*/ 492 w 604"/>
                  <a:gd name="T27" fmla="*/ 43 h 1107"/>
                  <a:gd name="T28" fmla="*/ 591 w 604"/>
                  <a:gd name="T29" fmla="*/ 211 h 1107"/>
                  <a:gd name="T30" fmla="*/ 589 w 604"/>
                  <a:gd name="T31" fmla="*/ 283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4" h="1107">
                    <a:moveTo>
                      <a:pt x="589" y="283"/>
                    </a:moveTo>
                    <a:lnTo>
                      <a:pt x="364" y="617"/>
                    </a:lnTo>
                    <a:lnTo>
                      <a:pt x="364" y="1107"/>
                    </a:lnTo>
                    <a:lnTo>
                      <a:pt x="0" y="1107"/>
                    </a:lnTo>
                    <a:lnTo>
                      <a:pt x="0" y="501"/>
                    </a:lnTo>
                    <a:cubicBezTo>
                      <a:pt x="24" y="311"/>
                      <a:pt x="218" y="264"/>
                      <a:pt x="218" y="264"/>
                    </a:cubicBezTo>
                    <a:cubicBezTo>
                      <a:pt x="202" y="262"/>
                      <a:pt x="187" y="260"/>
                      <a:pt x="173" y="257"/>
                    </a:cubicBezTo>
                    <a:cubicBezTo>
                      <a:pt x="169" y="256"/>
                      <a:pt x="165" y="255"/>
                      <a:pt x="161" y="254"/>
                    </a:cubicBezTo>
                    <a:cubicBezTo>
                      <a:pt x="18" y="217"/>
                      <a:pt x="16" y="99"/>
                      <a:pt x="24" y="42"/>
                    </a:cubicBezTo>
                    <a:cubicBezTo>
                      <a:pt x="26" y="25"/>
                      <a:pt x="42" y="12"/>
                      <a:pt x="60" y="14"/>
                    </a:cubicBezTo>
                    <a:cubicBezTo>
                      <a:pt x="121" y="22"/>
                      <a:pt x="177" y="25"/>
                      <a:pt x="227" y="25"/>
                    </a:cubicBezTo>
                    <a:cubicBezTo>
                      <a:pt x="310" y="24"/>
                      <a:pt x="376" y="14"/>
                      <a:pt x="417" y="5"/>
                    </a:cubicBezTo>
                    <a:cubicBezTo>
                      <a:pt x="445" y="0"/>
                      <a:pt x="474" y="12"/>
                      <a:pt x="489" y="37"/>
                    </a:cubicBezTo>
                    <a:lnTo>
                      <a:pt x="492" y="43"/>
                    </a:lnTo>
                    <a:lnTo>
                      <a:pt x="591" y="211"/>
                    </a:lnTo>
                    <a:cubicBezTo>
                      <a:pt x="604" y="233"/>
                      <a:pt x="604" y="261"/>
                      <a:pt x="589" y="283"/>
                    </a:cubicBezTo>
                    <a:close/>
                  </a:path>
                </a:pathLst>
              </a:custGeom>
              <a:solidFill>
                <a:srgbClr val="EBAE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3" name="Gráfico 2" descr="Contrato">
            <a:extLst>
              <a:ext uri="{FF2B5EF4-FFF2-40B4-BE49-F238E27FC236}">
                <a16:creationId xmlns:a16="http://schemas.microsoft.com/office/drawing/2014/main" id="{FE979771-0F79-4BA7-9404-F05188654D4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5760" y="5126454"/>
            <a:ext cx="914400" cy="914400"/>
          </a:xfrm>
          <a:prstGeom prst="rect">
            <a:avLst/>
          </a:prstGeom>
        </p:spPr>
      </p:pic>
      <p:pic>
        <p:nvPicPr>
          <p:cNvPr id="6" name="Gráfico 5" descr="Lista de comprobación">
            <a:extLst>
              <a:ext uri="{FF2B5EF4-FFF2-40B4-BE49-F238E27FC236}">
                <a16:creationId xmlns:a16="http://schemas.microsoft.com/office/drawing/2014/main" id="{99AC273E-15AC-456F-BE1C-CF6E642FDB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08200" y="1485892"/>
            <a:ext cx="914400" cy="914400"/>
          </a:xfrm>
          <a:prstGeom prst="rect">
            <a:avLst/>
          </a:prstGeom>
        </p:spPr>
      </p:pic>
      <p:pic>
        <p:nvPicPr>
          <p:cNvPr id="59" name="Gráfico 58" descr="Mano con dedo índice apuntando a la derecha ">
            <a:extLst>
              <a:ext uri="{FF2B5EF4-FFF2-40B4-BE49-F238E27FC236}">
                <a16:creationId xmlns:a16="http://schemas.microsoft.com/office/drawing/2014/main" id="{25B2EDAA-D43E-4767-B9C3-9DF311CA21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85759" y="4977442"/>
            <a:ext cx="914400" cy="914400"/>
          </a:xfrm>
          <a:prstGeom prst="rect">
            <a:avLst/>
          </a:prstGeom>
        </p:spPr>
      </p:pic>
      <p:pic>
        <p:nvPicPr>
          <p:cNvPr id="61" name="Gráfico 60" descr="Balanza de la Justicia">
            <a:extLst>
              <a:ext uri="{FF2B5EF4-FFF2-40B4-BE49-F238E27FC236}">
                <a16:creationId xmlns:a16="http://schemas.microsoft.com/office/drawing/2014/main" id="{AE36DC2A-FE8D-4309-BB11-64B2046D72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71527" y="1279006"/>
            <a:ext cx="714593" cy="714593"/>
          </a:xfrm>
          <a:prstGeom prst="rect">
            <a:avLst/>
          </a:prstGeom>
        </p:spPr>
      </p:pic>
    </p:spTree>
    <p:extLst>
      <p:ext uri="{BB962C8B-B14F-4D97-AF65-F5344CB8AC3E}">
        <p14:creationId xmlns:p14="http://schemas.microsoft.com/office/powerpoint/2010/main" val="1563698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6463131" y="182174"/>
            <a:ext cx="4428392" cy="830997"/>
          </a:xfrm>
          <a:prstGeom prst="rect">
            <a:avLst/>
          </a:prstGeom>
        </p:spPr>
        <p:txBody>
          <a:bodyPr wrap="none">
            <a:spAutoFit/>
          </a:bodyPr>
          <a:lstStyle/>
          <a:p>
            <a:pPr algn="ctr"/>
            <a:r>
              <a:rPr lang="es-CO" sz="4800" b="1" dirty="0">
                <a:solidFill>
                  <a:srgbClr val="346232"/>
                </a:solidFill>
              </a:rPr>
              <a:t>Equipo Primario</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grpSp>
        <p:nvGrpSpPr>
          <p:cNvPr id="11" name="Grupo 10">
            <a:extLst>
              <a:ext uri="{FF2B5EF4-FFF2-40B4-BE49-F238E27FC236}">
                <a16:creationId xmlns:a16="http://schemas.microsoft.com/office/drawing/2014/main" id="{248043FE-E69F-49DF-8B64-7ACAE98128DC}"/>
              </a:ext>
            </a:extLst>
          </p:cNvPr>
          <p:cNvGrpSpPr/>
          <p:nvPr/>
        </p:nvGrpSpPr>
        <p:grpSpPr>
          <a:xfrm>
            <a:off x="6551111" y="1468783"/>
            <a:ext cx="288288" cy="288288"/>
            <a:chOff x="6551111" y="1468783"/>
            <a:chExt cx="288288" cy="288288"/>
          </a:xfrm>
        </p:grpSpPr>
        <p:sp>
          <p:nvSpPr>
            <p:cNvPr id="66" name="Circle">
              <a:extLst>
                <a:ext uri="{FF2B5EF4-FFF2-40B4-BE49-F238E27FC236}">
                  <a16:creationId xmlns:a16="http://schemas.microsoft.com/office/drawing/2014/main" id="{79B7CA8E-1D6F-4F72-BE8E-141D0F79979D}"/>
                </a:ext>
              </a:extLst>
            </p:cNvPr>
            <p:cNvSpPr/>
            <p:nvPr/>
          </p:nvSpPr>
          <p:spPr>
            <a:xfrm>
              <a:off x="6551111" y="1468783"/>
              <a:ext cx="288288" cy="288288"/>
            </a:xfrm>
            <a:prstGeom prst="ellipse">
              <a:avLst/>
            </a:prstGeom>
            <a:ln w="25400">
              <a:solidFill>
                <a:srgbClr val="D1CDCB"/>
              </a:solidFill>
              <a:miter/>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67" name="Circle">
              <a:extLst>
                <a:ext uri="{FF2B5EF4-FFF2-40B4-BE49-F238E27FC236}">
                  <a16:creationId xmlns:a16="http://schemas.microsoft.com/office/drawing/2014/main" id="{CE0FCC51-65E4-4296-AD57-2A47F2E37C73}"/>
                </a:ext>
              </a:extLst>
            </p:cNvPr>
            <p:cNvSpPr/>
            <p:nvPr/>
          </p:nvSpPr>
          <p:spPr>
            <a:xfrm>
              <a:off x="6607905" y="1525577"/>
              <a:ext cx="174699" cy="174699"/>
            </a:xfrm>
            <a:prstGeom prst="ellipse">
              <a:avLst/>
            </a:prstGeom>
            <a:solidFill>
              <a:srgbClr val="45C4E3"/>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grpSp>
      <p:sp>
        <p:nvSpPr>
          <p:cNvPr id="68" name="Line">
            <a:extLst>
              <a:ext uri="{FF2B5EF4-FFF2-40B4-BE49-F238E27FC236}">
                <a16:creationId xmlns:a16="http://schemas.microsoft.com/office/drawing/2014/main" id="{EA640B77-0203-4B93-BE5E-82AA7FFDA73E}"/>
              </a:ext>
            </a:extLst>
          </p:cNvPr>
          <p:cNvSpPr/>
          <p:nvPr/>
        </p:nvSpPr>
        <p:spPr>
          <a:xfrm flipH="1">
            <a:off x="5631806" y="1695980"/>
            <a:ext cx="956926" cy="755021"/>
          </a:xfrm>
          <a:prstGeom prst="line">
            <a:avLst/>
          </a:prstGeom>
          <a:ln w="25400">
            <a:solidFill>
              <a:srgbClr val="D1CDCB"/>
            </a:solidFill>
            <a:miter/>
          </a:ln>
        </p:spPr>
        <p:txBody>
          <a:bodyPr lIns="45719" rIns="45719"/>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grpSp>
        <p:nvGrpSpPr>
          <p:cNvPr id="12" name="Grupo 11">
            <a:extLst>
              <a:ext uri="{FF2B5EF4-FFF2-40B4-BE49-F238E27FC236}">
                <a16:creationId xmlns:a16="http://schemas.microsoft.com/office/drawing/2014/main" id="{6AD4C6EC-0C31-4FF0-A0F5-FD3D0622102E}"/>
              </a:ext>
            </a:extLst>
          </p:cNvPr>
          <p:cNvGrpSpPr/>
          <p:nvPr/>
        </p:nvGrpSpPr>
        <p:grpSpPr>
          <a:xfrm>
            <a:off x="5375695" y="2396367"/>
            <a:ext cx="288288" cy="288288"/>
            <a:chOff x="5375695" y="2396367"/>
            <a:chExt cx="288288" cy="288288"/>
          </a:xfrm>
        </p:grpSpPr>
        <p:sp>
          <p:nvSpPr>
            <p:cNvPr id="84" name="Circle">
              <a:extLst>
                <a:ext uri="{FF2B5EF4-FFF2-40B4-BE49-F238E27FC236}">
                  <a16:creationId xmlns:a16="http://schemas.microsoft.com/office/drawing/2014/main" id="{4D4D988B-ACC1-4B75-8AA0-BDCA810A9D9C}"/>
                </a:ext>
              </a:extLst>
            </p:cNvPr>
            <p:cNvSpPr/>
            <p:nvPr/>
          </p:nvSpPr>
          <p:spPr>
            <a:xfrm>
              <a:off x="5375695" y="2396367"/>
              <a:ext cx="288288" cy="288288"/>
            </a:xfrm>
            <a:prstGeom prst="ellipse">
              <a:avLst/>
            </a:prstGeom>
            <a:ln w="25400">
              <a:solidFill>
                <a:srgbClr val="D1CDCB"/>
              </a:solidFill>
              <a:miter/>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85" name="Circle">
              <a:extLst>
                <a:ext uri="{FF2B5EF4-FFF2-40B4-BE49-F238E27FC236}">
                  <a16:creationId xmlns:a16="http://schemas.microsoft.com/office/drawing/2014/main" id="{9FC1434A-C56D-45F8-84D2-0B7822EE4113}"/>
                </a:ext>
              </a:extLst>
            </p:cNvPr>
            <p:cNvSpPr/>
            <p:nvPr/>
          </p:nvSpPr>
          <p:spPr>
            <a:xfrm>
              <a:off x="5432489" y="2453161"/>
              <a:ext cx="174699" cy="174699"/>
            </a:xfrm>
            <a:prstGeom prst="ellipse">
              <a:avLst/>
            </a:prstGeom>
            <a:solidFill>
              <a:srgbClr val="FFCF16"/>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grpSp>
      <p:sp>
        <p:nvSpPr>
          <p:cNvPr id="86" name="Line">
            <a:extLst>
              <a:ext uri="{FF2B5EF4-FFF2-40B4-BE49-F238E27FC236}">
                <a16:creationId xmlns:a16="http://schemas.microsoft.com/office/drawing/2014/main" id="{B79ACE55-5E02-463E-AD9D-4991A5AE91EC}"/>
              </a:ext>
            </a:extLst>
          </p:cNvPr>
          <p:cNvSpPr/>
          <p:nvPr/>
        </p:nvSpPr>
        <p:spPr>
          <a:xfrm>
            <a:off x="5631739" y="2643461"/>
            <a:ext cx="985166" cy="857337"/>
          </a:xfrm>
          <a:prstGeom prst="line">
            <a:avLst/>
          </a:prstGeom>
          <a:ln w="25400">
            <a:solidFill>
              <a:srgbClr val="D1CDCB"/>
            </a:solidFill>
            <a:miter/>
          </a:ln>
        </p:spPr>
        <p:txBody>
          <a:bodyPr lIns="45719" rIns="45719"/>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grpSp>
        <p:nvGrpSpPr>
          <p:cNvPr id="13" name="Grupo 12">
            <a:extLst>
              <a:ext uri="{FF2B5EF4-FFF2-40B4-BE49-F238E27FC236}">
                <a16:creationId xmlns:a16="http://schemas.microsoft.com/office/drawing/2014/main" id="{2F765A5F-C66F-4AE6-95E9-A78F386E86BB}"/>
              </a:ext>
            </a:extLst>
          </p:cNvPr>
          <p:cNvGrpSpPr/>
          <p:nvPr/>
        </p:nvGrpSpPr>
        <p:grpSpPr>
          <a:xfrm>
            <a:off x="6587226" y="3447341"/>
            <a:ext cx="288288" cy="288288"/>
            <a:chOff x="6587226" y="3447341"/>
            <a:chExt cx="288288" cy="288288"/>
          </a:xfrm>
        </p:grpSpPr>
        <p:sp>
          <p:nvSpPr>
            <p:cNvPr id="102" name="Circle">
              <a:extLst>
                <a:ext uri="{FF2B5EF4-FFF2-40B4-BE49-F238E27FC236}">
                  <a16:creationId xmlns:a16="http://schemas.microsoft.com/office/drawing/2014/main" id="{E15FCC6C-A86A-4024-A3E0-21176D824AF1}"/>
                </a:ext>
              </a:extLst>
            </p:cNvPr>
            <p:cNvSpPr/>
            <p:nvPr/>
          </p:nvSpPr>
          <p:spPr>
            <a:xfrm>
              <a:off x="6587226" y="3447341"/>
              <a:ext cx="288288" cy="288288"/>
            </a:xfrm>
            <a:prstGeom prst="ellipse">
              <a:avLst/>
            </a:prstGeom>
            <a:ln w="25400">
              <a:solidFill>
                <a:srgbClr val="D1CDCB"/>
              </a:solidFill>
              <a:miter/>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03" name="Circle">
              <a:extLst>
                <a:ext uri="{FF2B5EF4-FFF2-40B4-BE49-F238E27FC236}">
                  <a16:creationId xmlns:a16="http://schemas.microsoft.com/office/drawing/2014/main" id="{039BA48B-7914-4606-A921-CF5340625D5E}"/>
                </a:ext>
              </a:extLst>
            </p:cNvPr>
            <p:cNvSpPr/>
            <p:nvPr/>
          </p:nvSpPr>
          <p:spPr>
            <a:xfrm>
              <a:off x="6644020" y="3504135"/>
              <a:ext cx="174699" cy="174699"/>
            </a:xfrm>
            <a:prstGeom prst="ellipse">
              <a:avLst/>
            </a:prstGeom>
            <a:solidFill>
              <a:srgbClr val="A961BF"/>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grpSp>
      <p:sp>
        <p:nvSpPr>
          <p:cNvPr id="104" name="Line">
            <a:extLst>
              <a:ext uri="{FF2B5EF4-FFF2-40B4-BE49-F238E27FC236}">
                <a16:creationId xmlns:a16="http://schemas.microsoft.com/office/drawing/2014/main" id="{C535B3C8-0D9C-4186-9F24-5DA0463CACAF}"/>
              </a:ext>
            </a:extLst>
          </p:cNvPr>
          <p:cNvSpPr/>
          <p:nvPr/>
        </p:nvSpPr>
        <p:spPr>
          <a:xfrm flipH="1">
            <a:off x="5669221" y="3674538"/>
            <a:ext cx="955626" cy="757400"/>
          </a:xfrm>
          <a:prstGeom prst="line">
            <a:avLst/>
          </a:prstGeom>
          <a:ln w="25400">
            <a:solidFill>
              <a:srgbClr val="D1CDCB"/>
            </a:solidFill>
            <a:miter/>
          </a:ln>
        </p:spPr>
        <p:txBody>
          <a:bodyPr lIns="45719" rIns="45719"/>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grpSp>
        <p:nvGrpSpPr>
          <p:cNvPr id="14" name="Grupo 13">
            <a:extLst>
              <a:ext uri="{FF2B5EF4-FFF2-40B4-BE49-F238E27FC236}">
                <a16:creationId xmlns:a16="http://schemas.microsoft.com/office/drawing/2014/main" id="{E56942BA-6962-4C16-9607-26B4FABC3D2B}"/>
              </a:ext>
            </a:extLst>
          </p:cNvPr>
          <p:cNvGrpSpPr/>
          <p:nvPr/>
        </p:nvGrpSpPr>
        <p:grpSpPr>
          <a:xfrm>
            <a:off x="5411810" y="4374925"/>
            <a:ext cx="288288" cy="288288"/>
            <a:chOff x="5411810" y="4374925"/>
            <a:chExt cx="288288" cy="288288"/>
          </a:xfrm>
        </p:grpSpPr>
        <p:sp>
          <p:nvSpPr>
            <p:cNvPr id="120" name="Circle">
              <a:extLst>
                <a:ext uri="{FF2B5EF4-FFF2-40B4-BE49-F238E27FC236}">
                  <a16:creationId xmlns:a16="http://schemas.microsoft.com/office/drawing/2014/main" id="{44AAB5B8-82DF-4F47-A770-C5901FD5A86E}"/>
                </a:ext>
              </a:extLst>
            </p:cNvPr>
            <p:cNvSpPr/>
            <p:nvPr/>
          </p:nvSpPr>
          <p:spPr>
            <a:xfrm>
              <a:off x="5411810" y="4374925"/>
              <a:ext cx="288288" cy="288288"/>
            </a:xfrm>
            <a:prstGeom prst="ellipse">
              <a:avLst/>
            </a:prstGeom>
            <a:ln w="25400">
              <a:solidFill>
                <a:srgbClr val="D1CDCB"/>
              </a:solidFill>
              <a:miter/>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21" name="Circle">
              <a:extLst>
                <a:ext uri="{FF2B5EF4-FFF2-40B4-BE49-F238E27FC236}">
                  <a16:creationId xmlns:a16="http://schemas.microsoft.com/office/drawing/2014/main" id="{B68AF3DB-FAFD-4D93-9B6D-9111AF6EAFC9}"/>
                </a:ext>
              </a:extLst>
            </p:cNvPr>
            <p:cNvSpPr/>
            <p:nvPr/>
          </p:nvSpPr>
          <p:spPr>
            <a:xfrm>
              <a:off x="5468604" y="4431719"/>
              <a:ext cx="174699" cy="174699"/>
            </a:xfrm>
            <a:prstGeom prst="ellipse">
              <a:avLst/>
            </a:prstGeom>
            <a:solidFill>
              <a:srgbClr val="86C85D"/>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grpSp>
      <p:sp>
        <p:nvSpPr>
          <p:cNvPr id="122" name="Line">
            <a:extLst>
              <a:ext uri="{FF2B5EF4-FFF2-40B4-BE49-F238E27FC236}">
                <a16:creationId xmlns:a16="http://schemas.microsoft.com/office/drawing/2014/main" id="{59F7175E-40D6-47D5-87D7-82F074B1848C}"/>
              </a:ext>
            </a:extLst>
          </p:cNvPr>
          <p:cNvSpPr/>
          <p:nvPr/>
        </p:nvSpPr>
        <p:spPr>
          <a:xfrm>
            <a:off x="5667806" y="4621587"/>
            <a:ext cx="971563" cy="852894"/>
          </a:xfrm>
          <a:prstGeom prst="line">
            <a:avLst/>
          </a:prstGeom>
          <a:ln w="25400">
            <a:solidFill>
              <a:srgbClr val="D1CDCB"/>
            </a:solidFill>
            <a:miter/>
          </a:ln>
        </p:spPr>
        <p:txBody>
          <a:bodyPr lIns="45719" rIns="45719"/>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grpSp>
        <p:nvGrpSpPr>
          <p:cNvPr id="15" name="Grupo 14">
            <a:extLst>
              <a:ext uri="{FF2B5EF4-FFF2-40B4-BE49-F238E27FC236}">
                <a16:creationId xmlns:a16="http://schemas.microsoft.com/office/drawing/2014/main" id="{9152D822-E347-4360-AE23-F9023C29464F}"/>
              </a:ext>
            </a:extLst>
          </p:cNvPr>
          <p:cNvGrpSpPr/>
          <p:nvPr/>
        </p:nvGrpSpPr>
        <p:grpSpPr>
          <a:xfrm>
            <a:off x="6580779" y="5430710"/>
            <a:ext cx="288288" cy="288288"/>
            <a:chOff x="6580779" y="5430710"/>
            <a:chExt cx="288288" cy="288288"/>
          </a:xfrm>
        </p:grpSpPr>
        <p:sp>
          <p:nvSpPr>
            <p:cNvPr id="138" name="Circle">
              <a:extLst>
                <a:ext uri="{FF2B5EF4-FFF2-40B4-BE49-F238E27FC236}">
                  <a16:creationId xmlns:a16="http://schemas.microsoft.com/office/drawing/2014/main" id="{38D48A63-A951-417D-BFF1-94A18657A055}"/>
                </a:ext>
              </a:extLst>
            </p:cNvPr>
            <p:cNvSpPr/>
            <p:nvPr/>
          </p:nvSpPr>
          <p:spPr>
            <a:xfrm>
              <a:off x="6580779" y="5430710"/>
              <a:ext cx="288288" cy="288288"/>
            </a:xfrm>
            <a:prstGeom prst="ellipse">
              <a:avLst/>
            </a:prstGeom>
            <a:ln w="25400">
              <a:solidFill>
                <a:srgbClr val="D1CDCB"/>
              </a:solidFill>
              <a:miter/>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39" name="Circle">
              <a:extLst>
                <a:ext uri="{FF2B5EF4-FFF2-40B4-BE49-F238E27FC236}">
                  <a16:creationId xmlns:a16="http://schemas.microsoft.com/office/drawing/2014/main" id="{6A00DF00-3B84-4991-8286-B5D9EFD80C04}"/>
                </a:ext>
              </a:extLst>
            </p:cNvPr>
            <p:cNvSpPr/>
            <p:nvPr/>
          </p:nvSpPr>
          <p:spPr>
            <a:xfrm>
              <a:off x="6637573" y="5487504"/>
              <a:ext cx="174698" cy="174699"/>
            </a:xfrm>
            <a:prstGeom prst="ellipse">
              <a:avLst/>
            </a:prstGeom>
            <a:solidFill>
              <a:srgbClr val="CE3C6C"/>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grpSp>
      <p:grpSp>
        <p:nvGrpSpPr>
          <p:cNvPr id="8" name="Grupo 7">
            <a:extLst>
              <a:ext uri="{FF2B5EF4-FFF2-40B4-BE49-F238E27FC236}">
                <a16:creationId xmlns:a16="http://schemas.microsoft.com/office/drawing/2014/main" id="{3CC7E852-1509-4B5C-A4B4-D8604B16A267}"/>
              </a:ext>
            </a:extLst>
          </p:cNvPr>
          <p:cNvGrpSpPr/>
          <p:nvPr/>
        </p:nvGrpSpPr>
        <p:grpSpPr>
          <a:xfrm>
            <a:off x="2135491" y="2924092"/>
            <a:ext cx="4248031" cy="1220702"/>
            <a:chOff x="2135491" y="2924092"/>
            <a:chExt cx="4248031" cy="1220702"/>
          </a:xfrm>
        </p:grpSpPr>
        <p:sp>
          <p:nvSpPr>
            <p:cNvPr id="87" name="Shape">
              <a:extLst>
                <a:ext uri="{FF2B5EF4-FFF2-40B4-BE49-F238E27FC236}">
                  <a16:creationId xmlns:a16="http://schemas.microsoft.com/office/drawing/2014/main" id="{DD381B28-19C2-446D-B0C9-2333792173FC}"/>
                </a:ext>
              </a:extLst>
            </p:cNvPr>
            <p:cNvSpPr/>
            <p:nvPr/>
          </p:nvSpPr>
          <p:spPr>
            <a:xfrm>
              <a:off x="5752064" y="3266236"/>
              <a:ext cx="572345" cy="536460"/>
            </a:xfrm>
            <a:custGeom>
              <a:avLst/>
              <a:gdLst/>
              <a:ahLst/>
              <a:cxnLst>
                <a:cxn ang="0">
                  <a:pos x="wd2" y="hd2"/>
                </a:cxn>
                <a:cxn ang="5400000">
                  <a:pos x="wd2" y="hd2"/>
                </a:cxn>
                <a:cxn ang="10800000">
                  <a:pos x="wd2" y="hd2"/>
                </a:cxn>
                <a:cxn ang="16200000">
                  <a:pos x="wd2" y="hd2"/>
                </a:cxn>
              </a:cxnLst>
              <a:rect l="0" t="0" r="r" b="b"/>
              <a:pathLst>
                <a:path w="21594" h="21600" extrusionOk="0">
                  <a:moveTo>
                    <a:pt x="229" y="0"/>
                  </a:moveTo>
                  <a:lnTo>
                    <a:pt x="14917" y="88"/>
                  </a:lnTo>
                  <a:lnTo>
                    <a:pt x="21193" y="9664"/>
                  </a:lnTo>
                  <a:cubicBezTo>
                    <a:pt x="21450" y="10183"/>
                    <a:pt x="21587" y="10759"/>
                    <a:pt x="21593" y="11345"/>
                  </a:cubicBezTo>
                  <a:cubicBezTo>
                    <a:pt x="21600" y="11938"/>
                    <a:pt x="21473" y="12524"/>
                    <a:pt x="21222" y="13053"/>
                  </a:cubicBezTo>
                  <a:lnTo>
                    <a:pt x="15438" y="21600"/>
                  </a:lnTo>
                  <a:lnTo>
                    <a:pt x="0" y="21536"/>
                  </a:lnTo>
                  <a:lnTo>
                    <a:pt x="229" y="0"/>
                  </a:lnTo>
                  <a:close/>
                </a:path>
              </a:pathLst>
            </a:custGeom>
            <a:gradFill>
              <a:gsLst>
                <a:gs pos="0">
                  <a:srgbClr val="B661BF"/>
                </a:gs>
                <a:gs pos="100000">
                  <a:srgbClr val="6661BF"/>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88" name="Shape">
              <a:extLst>
                <a:ext uri="{FF2B5EF4-FFF2-40B4-BE49-F238E27FC236}">
                  <a16:creationId xmlns:a16="http://schemas.microsoft.com/office/drawing/2014/main" id="{37C42732-C83E-4F2A-8FF2-A8CCBFF1E676}"/>
                </a:ext>
              </a:extLst>
            </p:cNvPr>
            <p:cNvSpPr/>
            <p:nvPr/>
          </p:nvSpPr>
          <p:spPr>
            <a:xfrm>
              <a:off x="5692950" y="3206284"/>
              <a:ext cx="690572" cy="656364"/>
            </a:xfrm>
            <a:custGeom>
              <a:avLst/>
              <a:gdLst/>
              <a:ahLst/>
              <a:cxnLst>
                <a:cxn ang="0">
                  <a:pos x="wd2" y="hd2"/>
                </a:cxn>
                <a:cxn ang="5400000">
                  <a:pos x="wd2" y="hd2"/>
                </a:cxn>
                <a:cxn ang="10800000">
                  <a:pos x="wd2" y="hd2"/>
                </a:cxn>
                <a:cxn ang="16200000">
                  <a:pos x="wd2" y="hd2"/>
                </a:cxn>
              </a:cxnLst>
              <a:rect l="0" t="0" r="r" b="b"/>
              <a:pathLst>
                <a:path w="21594" h="21600" extrusionOk="0">
                  <a:moveTo>
                    <a:pt x="229" y="0"/>
                  </a:moveTo>
                  <a:lnTo>
                    <a:pt x="14917" y="88"/>
                  </a:lnTo>
                  <a:lnTo>
                    <a:pt x="21193" y="9664"/>
                  </a:lnTo>
                  <a:cubicBezTo>
                    <a:pt x="21450" y="10183"/>
                    <a:pt x="21587" y="10759"/>
                    <a:pt x="21593" y="11345"/>
                  </a:cubicBezTo>
                  <a:cubicBezTo>
                    <a:pt x="21600" y="11938"/>
                    <a:pt x="21473" y="12524"/>
                    <a:pt x="21222" y="13053"/>
                  </a:cubicBezTo>
                  <a:lnTo>
                    <a:pt x="15438" y="21600"/>
                  </a:lnTo>
                  <a:lnTo>
                    <a:pt x="0" y="21536"/>
                  </a:lnTo>
                  <a:lnTo>
                    <a:pt x="229" y="0"/>
                  </a:lnTo>
                  <a:close/>
                </a:path>
              </a:pathLst>
            </a:custGeom>
            <a:ln w="25400">
              <a:solidFill>
                <a:srgbClr val="D1CDCC"/>
              </a:solidFill>
              <a:miter/>
            </a:ln>
          </p:spPr>
          <p:txBody>
            <a:bodyPr lIns="45719" rIns="45719"/>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89" name="Rounded Rectangle">
              <a:extLst>
                <a:ext uri="{FF2B5EF4-FFF2-40B4-BE49-F238E27FC236}">
                  <a16:creationId xmlns:a16="http://schemas.microsoft.com/office/drawing/2014/main" id="{52E15221-76AF-4682-99FA-BB5EB9EC3FEA}"/>
                </a:ext>
              </a:extLst>
            </p:cNvPr>
            <p:cNvSpPr/>
            <p:nvPr/>
          </p:nvSpPr>
          <p:spPr>
            <a:xfrm>
              <a:off x="2135491" y="3043595"/>
              <a:ext cx="3224800" cy="981696"/>
            </a:xfrm>
            <a:prstGeom prst="roundRect">
              <a:avLst>
                <a:gd name="adj" fmla="val 29421"/>
              </a:avLst>
            </a:prstGeom>
            <a:solidFill>
              <a:srgbClr val="D1CDCC"/>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90" name="Circle">
              <a:extLst>
                <a:ext uri="{FF2B5EF4-FFF2-40B4-BE49-F238E27FC236}">
                  <a16:creationId xmlns:a16="http://schemas.microsoft.com/office/drawing/2014/main" id="{99056A7B-B2DB-49D6-AE89-82E645668154}"/>
                </a:ext>
              </a:extLst>
            </p:cNvPr>
            <p:cNvSpPr/>
            <p:nvPr/>
          </p:nvSpPr>
          <p:spPr>
            <a:xfrm>
              <a:off x="4631061" y="2924092"/>
              <a:ext cx="1220702" cy="1220702"/>
            </a:xfrm>
            <a:prstGeom prst="ellipse">
              <a:avLst/>
            </a:prstGeom>
            <a:gradFill>
              <a:gsLst>
                <a:gs pos="0">
                  <a:srgbClr val="B661BF"/>
                </a:gs>
                <a:gs pos="100000">
                  <a:srgbClr val="6661BF"/>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91" name="Circle">
              <a:extLst>
                <a:ext uri="{FF2B5EF4-FFF2-40B4-BE49-F238E27FC236}">
                  <a16:creationId xmlns:a16="http://schemas.microsoft.com/office/drawing/2014/main" id="{273E0823-E2A9-4BCE-B7E9-AFA4EB319DFF}"/>
                </a:ext>
              </a:extLst>
            </p:cNvPr>
            <p:cNvSpPr/>
            <p:nvPr/>
          </p:nvSpPr>
          <p:spPr>
            <a:xfrm>
              <a:off x="4748471" y="3041503"/>
              <a:ext cx="985881" cy="985881"/>
            </a:xfrm>
            <a:prstGeom prst="ellipse">
              <a:avLst/>
            </a:prstGeom>
            <a:solidFill>
              <a:srgbClr val="D1CDCC"/>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92" name="Shape">
              <a:extLst>
                <a:ext uri="{FF2B5EF4-FFF2-40B4-BE49-F238E27FC236}">
                  <a16:creationId xmlns:a16="http://schemas.microsoft.com/office/drawing/2014/main" id="{401D729A-A337-4DA6-89E8-64C80A923F39}"/>
                </a:ext>
              </a:extLst>
            </p:cNvPr>
            <p:cNvSpPr/>
            <p:nvPr/>
          </p:nvSpPr>
          <p:spPr>
            <a:xfrm>
              <a:off x="2247398" y="3160751"/>
              <a:ext cx="3367784" cy="747323"/>
            </a:xfrm>
            <a:custGeom>
              <a:avLst/>
              <a:gdLst/>
              <a:ahLst/>
              <a:cxnLst>
                <a:cxn ang="0">
                  <a:pos x="wd2" y="hd2"/>
                </a:cxn>
                <a:cxn ang="5400000">
                  <a:pos x="wd2" y="hd2"/>
                </a:cxn>
                <a:cxn ang="10800000">
                  <a:pos x="wd2" y="hd2"/>
                </a:cxn>
                <a:cxn ang="16200000">
                  <a:pos x="wd2" y="hd2"/>
                </a:cxn>
              </a:cxnLst>
              <a:rect l="0" t="0" r="r" b="b"/>
              <a:pathLst>
                <a:path w="21271" h="21424" extrusionOk="0">
                  <a:moveTo>
                    <a:pt x="2679" y="0"/>
                  </a:moveTo>
                  <a:cubicBezTo>
                    <a:pt x="2296" y="0"/>
                    <a:pt x="2007" y="7"/>
                    <a:pt x="1763" y="57"/>
                  </a:cubicBezTo>
                  <a:cubicBezTo>
                    <a:pt x="1516" y="108"/>
                    <a:pt x="1312" y="205"/>
                    <a:pt x="1105" y="410"/>
                  </a:cubicBezTo>
                  <a:cubicBezTo>
                    <a:pt x="878" y="667"/>
                    <a:pt x="675" y="1074"/>
                    <a:pt x="508" y="1593"/>
                  </a:cubicBezTo>
                  <a:cubicBezTo>
                    <a:pt x="342" y="2112"/>
                    <a:pt x="214" y="2741"/>
                    <a:pt x="132" y="3448"/>
                  </a:cubicBezTo>
                  <a:cubicBezTo>
                    <a:pt x="66" y="4093"/>
                    <a:pt x="31" y="4720"/>
                    <a:pt x="14" y="5484"/>
                  </a:cubicBezTo>
                  <a:cubicBezTo>
                    <a:pt x="-2" y="6249"/>
                    <a:pt x="0" y="7155"/>
                    <a:pt x="0" y="8352"/>
                  </a:cubicBezTo>
                  <a:lnTo>
                    <a:pt x="0" y="13039"/>
                  </a:lnTo>
                  <a:cubicBezTo>
                    <a:pt x="0" y="14254"/>
                    <a:pt x="-2" y="15171"/>
                    <a:pt x="14" y="15941"/>
                  </a:cubicBezTo>
                  <a:cubicBezTo>
                    <a:pt x="31" y="16710"/>
                    <a:pt x="66" y="17332"/>
                    <a:pt x="132" y="17977"/>
                  </a:cubicBezTo>
                  <a:cubicBezTo>
                    <a:pt x="214" y="18683"/>
                    <a:pt x="342" y="19313"/>
                    <a:pt x="508" y="19832"/>
                  </a:cubicBezTo>
                  <a:cubicBezTo>
                    <a:pt x="675" y="20351"/>
                    <a:pt x="878" y="20758"/>
                    <a:pt x="1105" y="21015"/>
                  </a:cubicBezTo>
                  <a:cubicBezTo>
                    <a:pt x="1312" y="21220"/>
                    <a:pt x="1514" y="21328"/>
                    <a:pt x="1759" y="21379"/>
                  </a:cubicBezTo>
                  <a:cubicBezTo>
                    <a:pt x="2004" y="21430"/>
                    <a:pt x="2295" y="21425"/>
                    <a:pt x="2679" y="21425"/>
                  </a:cubicBezTo>
                  <a:lnTo>
                    <a:pt x="16884" y="21425"/>
                  </a:lnTo>
                  <a:cubicBezTo>
                    <a:pt x="17259" y="21425"/>
                    <a:pt x="17539" y="21425"/>
                    <a:pt x="17780" y="21379"/>
                  </a:cubicBezTo>
                  <a:cubicBezTo>
                    <a:pt x="18684" y="21505"/>
                    <a:pt x="19601" y="20495"/>
                    <a:pt x="20292" y="18284"/>
                  </a:cubicBezTo>
                  <a:cubicBezTo>
                    <a:pt x="21598" y="14101"/>
                    <a:pt x="21598" y="7324"/>
                    <a:pt x="20292" y="3141"/>
                  </a:cubicBezTo>
                  <a:cubicBezTo>
                    <a:pt x="19594" y="906"/>
                    <a:pt x="18665" y="-95"/>
                    <a:pt x="17751" y="57"/>
                  </a:cubicBezTo>
                  <a:cubicBezTo>
                    <a:pt x="17517" y="16"/>
                    <a:pt x="17256" y="0"/>
                    <a:pt x="16898" y="0"/>
                  </a:cubicBezTo>
                  <a:lnTo>
                    <a:pt x="2690" y="0"/>
                  </a:lnTo>
                  <a:lnTo>
                    <a:pt x="2679" y="0"/>
                  </a:lnTo>
                  <a:close/>
                </a:path>
              </a:pathLst>
            </a:custGeom>
            <a:solidFill>
              <a:srgbClr val="FFFFFF"/>
            </a:solidFill>
            <a:ln w="12700">
              <a:miter lim="400000"/>
            </a:ln>
            <a:effectLst>
              <a:outerShdw blurRad="63500" dist="66113" dir="3114892" rotWithShape="0">
                <a:srgbClr val="000000">
                  <a:alpha val="24579"/>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93" name="Circle">
              <a:extLst>
                <a:ext uri="{FF2B5EF4-FFF2-40B4-BE49-F238E27FC236}">
                  <a16:creationId xmlns:a16="http://schemas.microsoft.com/office/drawing/2014/main" id="{B2AAA4FF-0A75-4B40-87D0-F9A9566E5147}"/>
                </a:ext>
              </a:extLst>
            </p:cNvPr>
            <p:cNvSpPr/>
            <p:nvPr/>
          </p:nvSpPr>
          <p:spPr>
            <a:xfrm>
              <a:off x="4943091" y="3236122"/>
              <a:ext cx="596642" cy="596642"/>
            </a:xfrm>
            <a:prstGeom prst="ellipse">
              <a:avLst/>
            </a:prstGeom>
            <a:gradFill>
              <a:gsLst>
                <a:gs pos="0">
                  <a:srgbClr val="B661BF"/>
                </a:gs>
                <a:gs pos="100000">
                  <a:srgbClr val="6661BF"/>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pic>
          <p:nvPicPr>
            <p:cNvPr id="99" name="icon-pngs-9.jpg copy 7.png" descr="icon-pngs-9.jpg copy 7.png">
              <a:extLst>
                <a:ext uri="{FF2B5EF4-FFF2-40B4-BE49-F238E27FC236}">
                  <a16:creationId xmlns:a16="http://schemas.microsoft.com/office/drawing/2014/main" id="{87883B15-8231-4F3C-A2D9-4F8343F2D530}"/>
                </a:ext>
              </a:extLst>
            </p:cNvPr>
            <p:cNvPicPr>
              <a:picLocks noChangeAspect="1"/>
            </p:cNvPicPr>
            <p:nvPr/>
          </p:nvPicPr>
          <p:blipFill>
            <a:blip r:embed="rId2">
              <a:duotone>
                <a:prstClr val="black"/>
                <a:srgbClr val="7030A0">
                  <a:tint val="45000"/>
                  <a:satMod val="400000"/>
                </a:srgbClr>
              </a:duotone>
              <a:extLst/>
            </a:blip>
            <a:srcRect l="2758" r="2758"/>
            <a:stretch>
              <a:fillRect/>
            </a:stretch>
          </p:blipFill>
          <p:spPr>
            <a:xfrm>
              <a:off x="5060847" y="3385300"/>
              <a:ext cx="351915" cy="351916"/>
            </a:xfrm>
            <a:prstGeom prst="rect">
              <a:avLst/>
            </a:prstGeom>
            <a:ln w="12700">
              <a:noFill/>
              <a:miter lim="400000"/>
            </a:ln>
          </p:spPr>
        </p:pic>
        <p:sp>
          <p:nvSpPr>
            <p:cNvPr id="143" name="Rectángulo 142">
              <a:extLst>
                <a:ext uri="{FF2B5EF4-FFF2-40B4-BE49-F238E27FC236}">
                  <a16:creationId xmlns:a16="http://schemas.microsoft.com/office/drawing/2014/main" id="{E79E92CD-55CD-45E2-AEE3-5CE742FCBE3C}"/>
                </a:ext>
              </a:extLst>
            </p:cNvPr>
            <p:cNvSpPr/>
            <p:nvPr/>
          </p:nvSpPr>
          <p:spPr>
            <a:xfrm>
              <a:off x="2534893" y="3236122"/>
              <a:ext cx="2550888" cy="430887"/>
            </a:xfrm>
            <a:prstGeom prst="rect">
              <a:avLst/>
            </a:prstGeom>
          </p:spPr>
          <p:txBody>
            <a:bodyPr wrap="square">
              <a:spAutoFit/>
            </a:bodyPr>
            <a:lstStyle/>
            <a:p>
              <a:pPr algn="ctr"/>
              <a:r>
                <a:rPr lang="es-CO" sz="1050" dirty="0">
                  <a:latin typeface="Arial" panose="020B0604020202020204" pitchFamily="34" charset="0"/>
                  <a:cs typeface="Arial" panose="020B0604020202020204" pitchFamily="34" charset="0"/>
                </a:rPr>
                <a:t>REVISIÓN DE MECANISMOS A </a:t>
              </a:r>
            </a:p>
            <a:p>
              <a:pPr algn="ctr"/>
              <a:r>
                <a:rPr lang="es-CO" sz="1050" dirty="0">
                  <a:latin typeface="Arial" panose="020B0604020202020204" pitchFamily="34" charset="0"/>
                  <a:cs typeface="Arial" panose="020B0604020202020204" pitchFamily="34" charset="0"/>
                </a:rPr>
                <a:t>TRAVÉS DE LOS CUALES SE </a:t>
              </a:r>
            </a:p>
          </p:txBody>
        </p:sp>
        <p:sp>
          <p:nvSpPr>
            <p:cNvPr id="144" name="Rectángulo 143">
              <a:extLst>
                <a:ext uri="{FF2B5EF4-FFF2-40B4-BE49-F238E27FC236}">
                  <a16:creationId xmlns:a16="http://schemas.microsoft.com/office/drawing/2014/main" id="{66932000-BFC5-474A-BD1C-90A7161BC6E1}"/>
                </a:ext>
              </a:extLst>
            </p:cNvPr>
            <p:cNvSpPr/>
            <p:nvPr/>
          </p:nvSpPr>
          <p:spPr>
            <a:xfrm>
              <a:off x="2432834" y="3508608"/>
              <a:ext cx="2573974" cy="369332"/>
            </a:xfrm>
            <a:prstGeom prst="rect">
              <a:avLst/>
            </a:prstGeom>
          </p:spPr>
          <p:txBody>
            <a:bodyPr wrap="none">
              <a:spAutoFit/>
            </a:bodyPr>
            <a:lstStyle/>
            <a:p>
              <a:r>
                <a:rPr lang="es-CO" b="1" dirty="0">
                  <a:solidFill>
                    <a:srgbClr val="7030A0"/>
                  </a:solidFill>
                </a:rPr>
                <a:t>EJECUTAN LAS COMPRAS</a:t>
              </a:r>
            </a:p>
          </p:txBody>
        </p:sp>
      </p:grpSp>
      <p:grpSp>
        <p:nvGrpSpPr>
          <p:cNvPr id="4" name="Grupo 3">
            <a:extLst>
              <a:ext uri="{FF2B5EF4-FFF2-40B4-BE49-F238E27FC236}">
                <a16:creationId xmlns:a16="http://schemas.microsoft.com/office/drawing/2014/main" id="{5011B6E5-D93B-4E29-B602-2A9F00EAEF70}"/>
              </a:ext>
            </a:extLst>
          </p:cNvPr>
          <p:cNvGrpSpPr/>
          <p:nvPr/>
        </p:nvGrpSpPr>
        <p:grpSpPr>
          <a:xfrm>
            <a:off x="2143602" y="934146"/>
            <a:ext cx="4177506" cy="1220702"/>
            <a:chOff x="2169901" y="945534"/>
            <a:chExt cx="4177506" cy="1220702"/>
          </a:xfrm>
        </p:grpSpPr>
        <p:sp>
          <p:nvSpPr>
            <p:cNvPr id="51" name="Shape">
              <a:extLst>
                <a:ext uri="{FF2B5EF4-FFF2-40B4-BE49-F238E27FC236}">
                  <a16:creationId xmlns:a16="http://schemas.microsoft.com/office/drawing/2014/main" id="{2F91D398-0976-49D6-9F64-67E31F98084C}"/>
                </a:ext>
              </a:extLst>
            </p:cNvPr>
            <p:cNvSpPr/>
            <p:nvPr/>
          </p:nvSpPr>
          <p:spPr>
            <a:xfrm>
              <a:off x="5715949" y="1287678"/>
              <a:ext cx="572345" cy="536460"/>
            </a:xfrm>
            <a:custGeom>
              <a:avLst/>
              <a:gdLst/>
              <a:ahLst/>
              <a:cxnLst>
                <a:cxn ang="0">
                  <a:pos x="wd2" y="hd2"/>
                </a:cxn>
                <a:cxn ang="5400000">
                  <a:pos x="wd2" y="hd2"/>
                </a:cxn>
                <a:cxn ang="10800000">
                  <a:pos x="wd2" y="hd2"/>
                </a:cxn>
                <a:cxn ang="16200000">
                  <a:pos x="wd2" y="hd2"/>
                </a:cxn>
              </a:cxnLst>
              <a:rect l="0" t="0" r="r" b="b"/>
              <a:pathLst>
                <a:path w="21594" h="21600" extrusionOk="0">
                  <a:moveTo>
                    <a:pt x="229" y="0"/>
                  </a:moveTo>
                  <a:lnTo>
                    <a:pt x="14917" y="88"/>
                  </a:lnTo>
                  <a:lnTo>
                    <a:pt x="21193" y="9664"/>
                  </a:lnTo>
                  <a:cubicBezTo>
                    <a:pt x="21450" y="10183"/>
                    <a:pt x="21587" y="10759"/>
                    <a:pt x="21593" y="11345"/>
                  </a:cubicBezTo>
                  <a:cubicBezTo>
                    <a:pt x="21600" y="11938"/>
                    <a:pt x="21473" y="12524"/>
                    <a:pt x="21222" y="13053"/>
                  </a:cubicBezTo>
                  <a:lnTo>
                    <a:pt x="15438" y="21600"/>
                  </a:lnTo>
                  <a:lnTo>
                    <a:pt x="0" y="21536"/>
                  </a:lnTo>
                  <a:lnTo>
                    <a:pt x="229" y="0"/>
                  </a:lnTo>
                  <a:close/>
                </a:path>
              </a:pathLst>
            </a:custGeom>
            <a:gradFill>
              <a:gsLst>
                <a:gs pos="0">
                  <a:srgbClr val="16FFFF"/>
                </a:gs>
                <a:gs pos="100000">
                  <a:srgbClr val="3C89E6"/>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52" name="Shape">
              <a:extLst>
                <a:ext uri="{FF2B5EF4-FFF2-40B4-BE49-F238E27FC236}">
                  <a16:creationId xmlns:a16="http://schemas.microsoft.com/office/drawing/2014/main" id="{AF84E11A-450F-4F52-81A7-B6EC40AA2860}"/>
                </a:ext>
              </a:extLst>
            </p:cNvPr>
            <p:cNvSpPr/>
            <p:nvPr/>
          </p:nvSpPr>
          <p:spPr>
            <a:xfrm>
              <a:off x="5656835" y="1227726"/>
              <a:ext cx="690572" cy="656363"/>
            </a:xfrm>
            <a:custGeom>
              <a:avLst/>
              <a:gdLst/>
              <a:ahLst/>
              <a:cxnLst>
                <a:cxn ang="0">
                  <a:pos x="wd2" y="hd2"/>
                </a:cxn>
                <a:cxn ang="5400000">
                  <a:pos x="wd2" y="hd2"/>
                </a:cxn>
                <a:cxn ang="10800000">
                  <a:pos x="wd2" y="hd2"/>
                </a:cxn>
                <a:cxn ang="16200000">
                  <a:pos x="wd2" y="hd2"/>
                </a:cxn>
              </a:cxnLst>
              <a:rect l="0" t="0" r="r" b="b"/>
              <a:pathLst>
                <a:path w="21594" h="21600" extrusionOk="0">
                  <a:moveTo>
                    <a:pt x="229" y="0"/>
                  </a:moveTo>
                  <a:lnTo>
                    <a:pt x="14917" y="88"/>
                  </a:lnTo>
                  <a:lnTo>
                    <a:pt x="21193" y="9664"/>
                  </a:lnTo>
                  <a:cubicBezTo>
                    <a:pt x="21450" y="10183"/>
                    <a:pt x="21587" y="10759"/>
                    <a:pt x="21593" y="11345"/>
                  </a:cubicBezTo>
                  <a:cubicBezTo>
                    <a:pt x="21600" y="11938"/>
                    <a:pt x="21473" y="12524"/>
                    <a:pt x="21222" y="13053"/>
                  </a:cubicBezTo>
                  <a:lnTo>
                    <a:pt x="15438" y="21600"/>
                  </a:lnTo>
                  <a:lnTo>
                    <a:pt x="0" y="21536"/>
                  </a:lnTo>
                  <a:lnTo>
                    <a:pt x="229" y="0"/>
                  </a:lnTo>
                  <a:close/>
                </a:path>
              </a:pathLst>
            </a:custGeom>
            <a:ln w="25400">
              <a:solidFill>
                <a:srgbClr val="D1CDCC"/>
              </a:solidFill>
              <a:miter/>
            </a:ln>
          </p:spPr>
          <p:txBody>
            <a:bodyPr lIns="45719" rIns="45719"/>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53" name="Rounded Rectangle">
              <a:extLst>
                <a:ext uri="{FF2B5EF4-FFF2-40B4-BE49-F238E27FC236}">
                  <a16:creationId xmlns:a16="http://schemas.microsoft.com/office/drawing/2014/main" id="{99794A9C-305B-43D9-8435-EB3A92F548A7}"/>
                </a:ext>
              </a:extLst>
            </p:cNvPr>
            <p:cNvSpPr/>
            <p:nvPr/>
          </p:nvSpPr>
          <p:spPr>
            <a:xfrm>
              <a:off x="2169901" y="1065037"/>
              <a:ext cx="3154275" cy="981696"/>
            </a:xfrm>
            <a:prstGeom prst="roundRect">
              <a:avLst>
                <a:gd name="adj" fmla="val 29421"/>
              </a:avLst>
            </a:prstGeom>
            <a:solidFill>
              <a:srgbClr val="D1CDCC"/>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54" name="Circle">
              <a:extLst>
                <a:ext uri="{FF2B5EF4-FFF2-40B4-BE49-F238E27FC236}">
                  <a16:creationId xmlns:a16="http://schemas.microsoft.com/office/drawing/2014/main" id="{899634E4-EE5F-41EE-A037-5F0EF141EB22}"/>
                </a:ext>
              </a:extLst>
            </p:cNvPr>
            <p:cNvSpPr/>
            <p:nvPr/>
          </p:nvSpPr>
          <p:spPr>
            <a:xfrm>
              <a:off x="4594946" y="945534"/>
              <a:ext cx="1220702" cy="1220702"/>
            </a:xfrm>
            <a:prstGeom prst="ellipse">
              <a:avLst/>
            </a:prstGeom>
            <a:gradFill>
              <a:gsLst>
                <a:gs pos="0">
                  <a:srgbClr val="16FFFF"/>
                </a:gs>
                <a:gs pos="100000">
                  <a:srgbClr val="3C89E6"/>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56" name="Shape">
              <a:extLst>
                <a:ext uri="{FF2B5EF4-FFF2-40B4-BE49-F238E27FC236}">
                  <a16:creationId xmlns:a16="http://schemas.microsoft.com/office/drawing/2014/main" id="{2DFA7321-63A9-43AA-975F-94B3AD1FFAE2}"/>
                </a:ext>
              </a:extLst>
            </p:cNvPr>
            <p:cNvSpPr/>
            <p:nvPr/>
          </p:nvSpPr>
          <p:spPr>
            <a:xfrm>
              <a:off x="2247399" y="1182193"/>
              <a:ext cx="3331668" cy="747323"/>
            </a:xfrm>
            <a:custGeom>
              <a:avLst/>
              <a:gdLst/>
              <a:ahLst/>
              <a:cxnLst>
                <a:cxn ang="0">
                  <a:pos x="wd2" y="hd2"/>
                </a:cxn>
                <a:cxn ang="5400000">
                  <a:pos x="wd2" y="hd2"/>
                </a:cxn>
                <a:cxn ang="10800000">
                  <a:pos x="wd2" y="hd2"/>
                </a:cxn>
                <a:cxn ang="16200000">
                  <a:pos x="wd2" y="hd2"/>
                </a:cxn>
              </a:cxnLst>
              <a:rect l="0" t="0" r="r" b="b"/>
              <a:pathLst>
                <a:path w="21271" h="21424" extrusionOk="0">
                  <a:moveTo>
                    <a:pt x="2679" y="0"/>
                  </a:moveTo>
                  <a:cubicBezTo>
                    <a:pt x="2296" y="0"/>
                    <a:pt x="2007" y="7"/>
                    <a:pt x="1763" y="57"/>
                  </a:cubicBezTo>
                  <a:cubicBezTo>
                    <a:pt x="1516" y="108"/>
                    <a:pt x="1312" y="205"/>
                    <a:pt x="1105" y="410"/>
                  </a:cubicBezTo>
                  <a:cubicBezTo>
                    <a:pt x="878" y="667"/>
                    <a:pt x="675" y="1074"/>
                    <a:pt x="508" y="1593"/>
                  </a:cubicBezTo>
                  <a:cubicBezTo>
                    <a:pt x="342" y="2112"/>
                    <a:pt x="214" y="2741"/>
                    <a:pt x="132" y="3448"/>
                  </a:cubicBezTo>
                  <a:cubicBezTo>
                    <a:pt x="66" y="4093"/>
                    <a:pt x="31" y="4720"/>
                    <a:pt x="14" y="5484"/>
                  </a:cubicBezTo>
                  <a:cubicBezTo>
                    <a:pt x="-2" y="6249"/>
                    <a:pt x="0" y="7155"/>
                    <a:pt x="0" y="8352"/>
                  </a:cubicBezTo>
                  <a:lnTo>
                    <a:pt x="0" y="13039"/>
                  </a:lnTo>
                  <a:cubicBezTo>
                    <a:pt x="0" y="14254"/>
                    <a:pt x="-2" y="15171"/>
                    <a:pt x="14" y="15941"/>
                  </a:cubicBezTo>
                  <a:cubicBezTo>
                    <a:pt x="31" y="16710"/>
                    <a:pt x="66" y="17332"/>
                    <a:pt x="132" y="17977"/>
                  </a:cubicBezTo>
                  <a:cubicBezTo>
                    <a:pt x="214" y="18683"/>
                    <a:pt x="342" y="19313"/>
                    <a:pt x="508" y="19832"/>
                  </a:cubicBezTo>
                  <a:cubicBezTo>
                    <a:pt x="675" y="20351"/>
                    <a:pt x="878" y="20758"/>
                    <a:pt x="1105" y="21015"/>
                  </a:cubicBezTo>
                  <a:cubicBezTo>
                    <a:pt x="1312" y="21220"/>
                    <a:pt x="1514" y="21328"/>
                    <a:pt x="1759" y="21379"/>
                  </a:cubicBezTo>
                  <a:cubicBezTo>
                    <a:pt x="2004" y="21430"/>
                    <a:pt x="2295" y="21425"/>
                    <a:pt x="2679" y="21425"/>
                  </a:cubicBezTo>
                  <a:lnTo>
                    <a:pt x="16884" y="21425"/>
                  </a:lnTo>
                  <a:cubicBezTo>
                    <a:pt x="17259" y="21425"/>
                    <a:pt x="17539" y="21425"/>
                    <a:pt x="17780" y="21379"/>
                  </a:cubicBezTo>
                  <a:cubicBezTo>
                    <a:pt x="18684" y="21505"/>
                    <a:pt x="19601" y="20495"/>
                    <a:pt x="20292" y="18284"/>
                  </a:cubicBezTo>
                  <a:cubicBezTo>
                    <a:pt x="21598" y="14101"/>
                    <a:pt x="21598" y="7324"/>
                    <a:pt x="20292" y="3141"/>
                  </a:cubicBezTo>
                  <a:cubicBezTo>
                    <a:pt x="19594" y="906"/>
                    <a:pt x="18665" y="-95"/>
                    <a:pt x="17751" y="57"/>
                  </a:cubicBezTo>
                  <a:cubicBezTo>
                    <a:pt x="17517" y="16"/>
                    <a:pt x="17256" y="0"/>
                    <a:pt x="16898" y="0"/>
                  </a:cubicBezTo>
                  <a:lnTo>
                    <a:pt x="2690" y="0"/>
                  </a:lnTo>
                  <a:lnTo>
                    <a:pt x="2679" y="0"/>
                  </a:lnTo>
                  <a:close/>
                </a:path>
              </a:pathLst>
            </a:custGeom>
            <a:solidFill>
              <a:srgbClr val="FFFFFF"/>
            </a:solidFill>
            <a:ln w="12700">
              <a:miter lim="400000"/>
            </a:ln>
            <a:effectLst>
              <a:outerShdw blurRad="63500" dist="66113" dir="3114892" rotWithShape="0">
                <a:srgbClr val="000000">
                  <a:alpha val="24579"/>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2" name="Rectángulo 1">
              <a:extLst>
                <a:ext uri="{FF2B5EF4-FFF2-40B4-BE49-F238E27FC236}">
                  <a16:creationId xmlns:a16="http://schemas.microsoft.com/office/drawing/2014/main" id="{29C6A594-C1A7-4434-ADD8-5171407F57CF}"/>
                </a:ext>
              </a:extLst>
            </p:cNvPr>
            <p:cNvSpPr/>
            <p:nvPr/>
          </p:nvSpPr>
          <p:spPr>
            <a:xfrm>
              <a:off x="3334532" y="1327539"/>
              <a:ext cx="827471" cy="253916"/>
            </a:xfrm>
            <a:prstGeom prst="rect">
              <a:avLst/>
            </a:prstGeom>
          </p:spPr>
          <p:txBody>
            <a:bodyPr wrap="none">
              <a:spAutoFit/>
            </a:bodyPr>
            <a:lstStyle/>
            <a:p>
              <a:r>
                <a:rPr lang="es-CO" sz="1050" dirty="0">
                  <a:latin typeface="Arial" panose="020B0604020202020204" pitchFamily="34" charset="0"/>
                  <a:cs typeface="Arial" panose="020B0604020202020204" pitchFamily="34" charset="0"/>
                </a:rPr>
                <a:t>REVISIÓN</a:t>
              </a:r>
            </a:p>
          </p:txBody>
        </p:sp>
        <p:sp>
          <p:nvSpPr>
            <p:cNvPr id="3" name="Rectángulo 2">
              <a:extLst>
                <a:ext uri="{FF2B5EF4-FFF2-40B4-BE49-F238E27FC236}">
                  <a16:creationId xmlns:a16="http://schemas.microsoft.com/office/drawing/2014/main" id="{CBC4AACD-0D1C-4BBC-AEE9-DB8DC6A972BA}"/>
                </a:ext>
              </a:extLst>
            </p:cNvPr>
            <p:cNvSpPr/>
            <p:nvPr/>
          </p:nvSpPr>
          <p:spPr>
            <a:xfrm>
              <a:off x="2998674" y="1447042"/>
              <a:ext cx="1499578" cy="369332"/>
            </a:xfrm>
            <a:prstGeom prst="rect">
              <a:avLst/>
            </a:prstGeom>
          </p:spPr>
          <p:txBody>
            <a:bodyPr wrap="none">
              <a:spAutoFit/>
            </a:bodyPr>
            <a:lstStyle/>
            <a:p>
              <a:r>
                <a:rPr lang="es-CO" b="1" dirty="0">
                  <a:solidFill>
                    <a:srgbClr val="00B0F0"/>
                  </a:solidFill>
                </a:rPr>
                <a:t>DE CANASTAS</a:t>
              </a:r>
            </a:p>
          </p:txBody>
        </p:sp>
        <p:sp>
          <p:nvSpPr>
            <p:cNvPr id="145" name="Circle">
              <a:extLst>
                <a:ext uri="{FF2B5EF4-FFF2-40B4-BE49-F238E27FC236}">
                  <a16:creationId xmlns:a16="http://schemas.microsoft.com/office/drawing/2014/main" id="{C2A38954-4402-4C04-A0CE-BC3465A39700}"/>
                </a:ext>
              </a:extLst>
            </p:cNvPr>
            <p:cNvSpPr/>
            <p:nvPr/>
          </p:nvSpPr>
          <p:spPr>
            <a:xfrm>
              <a:off x="4904461" y="1236022"/>
              <a:ext cx="596642" cy="596642"/>
            </a:xfrm>
            <a:prstGeom prst="ellipse">
              <a:avLst/>
            </a:prstGeom>
            <a:gradFill>
              <a:gsLst>
                <a:gs pos="0">
                  <a:srgbClr val="16FFFF"/>
                </a:gs>
                <a:gs pos="100000">
                  <a:srgbClr val="3C89E6"/>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pic>
          <p:nvPicPr>
            <p:cNvPr id="6" name="Imagen 5">
              <a:extLst>
                <a:ext uri="{FF2B5EF4-FFF2-40B4-BE49-F238E27FC236}">
                  <a16:creationId xmlns:a16="http://schemas.microsoft.com/office/drawing/2014/main" id="{AE20CAB7-7FE2-4810-B6F6-B3491484B408}"/>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backgroundRemoval t="9375" b="93555" l="6250" r="98438">
                          <a14:foregroundMark x1="6445" y1="9570" x2="18359" y2="12891"/>
                          <a14:foregroundMark x1="18359" y1="12891" x2="20508" y2="23633"/>
                          <a14:foregroundMark x1="44531" y1="84570" x2="44531" y2="84570"/>
                          <a14:foregroundMark x1="82617" y1="86719" x2="82617" y2="86719"/>
                          <a14:foregroundMark x1="45508" y1="89258" x2="44727" y2="93555"/>
                          <a14:foregroundMark x1="95313" y1="70508" x2="95313" y2="70508"/>
                          <a14:foregroundMark x1="94531" y1="26563" x2="98438" y2="25195"/>
                        </a14:backgroundRemoval>
                      </a14:imgEffect>
                    </a14:imgLayer>
                  </a14:imgProps>
                </a:ext>
              </a:extLst>
            </a:blip>
            <a:stretch>
              <a:fillRect/>
            </a:stretch>
          </p:blipFill>
          <p:spPr>
            <a:xfrm>
              <a:off x="4845348" y="1225965"/>
              <a:ext cx="578746" cy="578746"/>
            </a:xfrm>
            <a:prstGeom prst="rect">
              <a:avLst/>
            </a:prstGeom>
          </p:spPr>
        </p:pic>
      </p:grpSp>
      <p:grpSp>
        <p:nvGrpSpPr>
          <p:cNvPr id="5" name="Grupo 4">
            <a:extLst>
              <a:ext uri="{FF2B5EF4-FFF2-40B4-BE49-F238E27FC236}">
                <a16:creationId xmlns:a16="http://schemas.microsoft.com/office/drawing/2014/main" id="{92C31CB2-4DAE-4EA1-A032-12178D6E6B18}"/>
              </a:ext>
            </a:extLst>
          </p:cNvPr>
          <p:cNvGrpSpPr/>
          <p:nvPr/>
        </p:nvGrpSpPr>
        <p:grpSpPr>
          <a:xfrm>
            <a:off x="6045393" y="1892037"/>
            <a:ext cx="4932292" cy="1220702"/>
            <a:chOff x="5831672" y="1892037"/>
            <a:chExt cx="4932292" cy="1220702"/>
          </a:xfrm>
        </p:grpSpPr>
        <p:sp>
          <p:nvSpPr>
            <p:cNvPr id="69" name="Shape">
              <a:extLst>
                <a:ext uri="{FF2B5EF4-FFF2-40B4-BE49-F238E27FC236}">
                  <a16:creationId xmlns:a16="http://schemas.microsoft.com/office/drawing/2014/main" id="{4C08E2FE-C11D-4E82-8BDE-F1A994724C07}"/>
                </a:ext>
              </a:extLst>
            </p:cNvPr>
            <p:cNvSpPr/>
            <p:nvPr/>
          </p:nvSpPr>
          <p:spPr>
            <a:xfrm flipH="1">
              <a:off x="5890786" y="2280133"/>
              <a:ext cx="572345" cy="536460"/>
            </a:xfrm>
            <a:custGeom>
              <a:avLst/>
              <a:gdLst/>
              <a:ahLst/>
              <a:cxnLst>
                <a:cxn ang="0">
                  <a:pos x="wd2" y="hd2"/>
                </a:cxn>
                <a:cxn ang="5400000">
                  <a:pos x="wd2" y="hd2"/>
                </a:cxn>
                <a:cxn ang="10800000">
                  <a:pos x="wd2" y="hd2"/>
                </a:cxn>
                <a:cxn ang="16200000">
                  <a:pos x="wd2" y="hd2"/>
                </a:cxn>
              </a:cxnLst>
              <a:rect l="0" t="0" r="r" b="b"/>
              <a:pathLst>
                <a:path w="21594" h="21600" extrusionOk="0">
                  <a:moveTo>
                    <a:pt x="229" y="0"/>
                  </a:moveTo>
                  <a:lnTo>
                    <a:pt x="14917" y="88"/>
                  </a:lnTo>
                  <a:lnTo>
                    <a:pt x="21193" y="9664"/>
                  </a:lnTo>
                  <a:cubicBezTo>
                    <a:pt x="21450" y="10183"/>
                    <a:pt x="21587" y="10759"/>
                    <a:pt x="21593" y="11345"/>
                  </a:cubicBezTo>
                  <a:cubicBezTo>
                    <a:pt x="21600" y="11938"/>
                    <a:pt x="21473" y="12524"/>
                    <a:pt x="21222" y="13053"/>
                  </a:cubicBezTo>
                  <a:lnTo>
                    <a:pt x="15438" y="21600"/>
                  </a:lnTo>
                  <a:lnTo>
                    <a:pt x="0" y="21536"/>
                  </a:lnTo>
                  <a:lnTo>
                    <a:pt x="229" y="0"/>
                  </a:lnTo>
                  <a:close/>
                </a:path>
              </a:pathLst>
            </a:custGeom>
            <a:gradFill>
              <a:gsLst>
                <a:gs pos="0">
                  <a:srgbClr val="FFFF16"/>
                </a:gs>
                <a:gs pos="100000">
                  <a:srgbClr val="FFBB2D"/>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70" name="Shape">
              <a:extLst>
                <a:ext uri="{FF2B5EF4-FFF2-40B4-BE49-F238E27FC236}">
                  <a16:creationId xmlns:a16="http://schemas.microsoft.com/office/drawing/2014/main" id="{10D64B03-44F9-4170-850C-79251DB12524}"/>
                </a:ext>
              </a:extLst>
            </p:cNvPr>
            <p:cNvSpPr/>
            <p:nvPr/>
          </p:nvSpPr>
          <p:spPr>
            <a:xfrm flipH="1">
              <a:off x="5831672" y="2220181"/>
              <a:ext cx="690572" cy="656364"/>
            </a:xfrm>
            <a:custGeom>
              <a:avLst/>
              <a:gdLst/>
              <a:ahLst/>
              <a:cxnLst>
                <a:cxn ang="0">
                  <a:pos x="wd2" y="hd2"/>
                </a:cxn>
                <a:cxn ang="5400000">
                  <a:pos x="wd2" y="hd2"/>
                </a:cxn>
                <a:cxn ang="10800000">
                  <a:pos x="wd2" y="hd2"/>
                </a:cxn>
                <a:cxn ang="16200000">
                  <a:pos x="wd2" y="hd2"/>
                </a:cxn>
              </a:cxnLst>
              <a:rect l="0" t="0" r="r" b="b"/>
              <a:pathLst>
                <a:path w="21594" h="21600" extrusionOk="0">
                  <a:moveTo>
                    <a:pt x="229" y="0"/>
                  </a:moveTo>
                  <a:lnTo>
                    <a:pt x="14917" y="88"/>
                  </a:lnTo>
                  <a:lnTo>
                    <a:pt x="21193" y="9664"/>
                  </a:lnTo>
                  <a:cubicBezTo>
                    <a:pt x="21450" y="10183"/>
                    <a:pt x="21587" y="10759"/>
                    <a:pt x="21593" y="11345"/>
                  </a:cubicBezTo>
                  <a:cubicBezTo>
                    <a:pt x="21600" y="11938"/>
                    <a:pt x="21473" y="12524"/>
                    <a:pt x="21222" y="13053"/>
                  </a:cubicBezTo>
                  <a:lnTo>
                    <a:pt x="15438" y="21600"/>
                  </a:lnTo>
                  <a:lnTo>
                    <a:pt x="0" y="21536"/>
                  </a:lnTo>
                  <a:lnTo>
                    <a:pt x="229" y="0"/>
                  </a:lnTo>
                  <a:close/>
                </a:path>
              </a:pathLst>
            </a:custGeom>
            <a:ln w="25400">
              <a:solidFill>
                <a:srgbClr val="D1CDCC"/>
              </a:solidFill>
              <a:miter/>
            </a:ln>
          </p:spPr>
          <p:txBody>
            <a:bodyPr lIns="45719" rIns="45719"/>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71" name="Rounded Rectangle">
              <a:extLst>
                <a:ext uri="{FF2B5EF4-FFF2-40B4-BE49-F238E27FC236}">
                  <a16:creationId xmlns:a16="http://schemas.microsoft.com/office/drawing/2014/main" id="{425EC4C8-8F62-4F0D-BE55-05A8A201A7D4}"/>
                </a:ext>
              </a:extLst>
            </p:cNvPr>
            <p:cNvSpPr/>
            <p:nvPr/>
          </p:nvSpPr>
          <p:spPr>
            <a:xfrm flipH="1">
              <a:off x="6838156" y="2017789"/>
              <a:ext cx="3925808" cy="981696"/>
            </a:xfrm>
            <a:prstGeom prst="roundRect">
              <a:avLst>
                <a:gd name="adj" fmla="val 29421"/>
              </a:avLst>
            </a:prstGeom>
            <a:solidFill>
              <a:srgbClr val="D1CDCC"/>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72" name="Circle">
              <a:extLst>
                <a:ext uri="{FF2B5EF4-FFF2-40B4-BE49-F238E27FC236}">
                  <a16:creationId xmlns:a16="http://schemas.microsoft.com/office/drawing/2014/main" id="{0C86C210-CBED-4D3C-8CB2-1433DCE81674}"/>
                </a:ext>
              </a:extLst>
            </p:cNvPr>
            <p:cNvSpPr/>
            <p:nvPr/>
          </p:nvSpPr>
          <p:spPr>
            <a:xfrm>
              <a:off x="6353896" y="1892037"/>
              <a:ext cx="1220702" cy="1220702"/>
            </a:xfrm>
            <a:prstGeom prst="ellipse">
              <a:avLst/>
            </a:prstGeom>
            <a:gradFill>
              <a:gsLst>
                <a:gs pos="0">
                  <a:srgbClr val="FFFF16"/>
                </a:gs>
                <a:gs pos="100000">
                  <a:srgbClr val="FFBB2D"/>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73" name="Circle">
              <a:extLst>
                <a:ext uri="{FF2B5EF4-FFF2-40B4-BE49-F238E27FC236}">
                  <a16:creationId xmlns:a16="http://schemas.microsoft.com/office/drawing/2014/main" id="{2B9BD184-315C-45C1-B2CA-B7EA367F0E33}"/>
                </a:ext>
              </a:extLst>
            </p:cNvPr>
            <p:cNvSpPr/>
            <p:nvPr/>
          </p:nvSpPr>
          <p:spPr>
            <a:xfrm>
              <a:off x="6471307" y="2009447"/>
              <a:ext cx="985881" cy="985881"/>
            </a:xfrm>
            <a:prstGeom prst="ellipse">
              <a:avLst/>
            </a:prstGeom>
            <a:solidFill>
              <a:srgbClr val="D1CDCC"/>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74" name="Shape">
              <a:extLst>
                <a:ext uri="{FF2B5EF4-FFF2-40B4-BE49-F238E27FC236}">
                  <a16:creationId xmlns:a16="http://schemas.microsoft.com/office/drawing/2014/main" id="{68031953-5D49-4EBF-A880-A98EAF1C998A}"/>
                </a:ext>
              </a:extLst>
            </p:cNvPr>
            <p:cNvSpPr/>
            <p:nvPr/>
          </p:nvSpPr>
          <p:spPr>
            <a:xfrm flipH="1">
              <a:off x="6587820" y="2128726"/>
              <a:ext cx="4059631" cy="747323"/>
            </a:xfrm>
            <a:custGeom>
              <a:avLst/>
              <a:gdLst/>
              <a:ahLst/>
              <a:cxnLst>
                <a:cxn ang="0">
                  <a:pos x="wd2" y="hd2"/>
                </a:cxn>
                <a:cxn ang="5400000">
                  <a:pos x="wd2" y="hd2"/>
                </a:cxn>
                <a:cxn ang="10800000">
                  <a:pos x="wd2" y="hd2"/>
                </a:cxn>
                <a:cxn ang="16200000">
                  <a:pos x="wd2" y="hd2"/>
                </a:cxn>
              </a:cxnLst>
              <a:rect l="0" t="0" r="r" b="b"/>
              <a:pathLst>
                <a:path w="21271" h="21424" extrusionOk="0">
                  <a:moveTo>
                    <a:pt x="2679" y="0"/>
                  </a:moveTo>
                  <a:cubicBezTo>
                    <a:pt x="2296" y="0"/>
                    <a:pt x="2007" y="7"/>
                    <a:pt x="1763" y="57"/>
                  </a:cubicBezTo>
                  <a:cubicBezTo>
                    <a:pt x="1516" y="108"/>
                    <a:pt x="1312" y="205"/>
                    <a:pt x="1105" y="410"/>
                  </a:cubicBezTo>
                  <a:cubicBezTo>
                    <a:pt x="878" y="667"/>
                    <a:pt x="675" y="1074"/>
                    <a:pt x="508" y="1593"/>
                  </a:cubicBezTo>
                  <a:cubicBezTo>
                    <a:pt x="342" y="2112"/>
                    <a:pt x="214" y="2741"/>
                    <a:pt x="132" y="3448"/>
                  </a:cubicBezTo>
                  <a:cubicBezTo>
                    <a:pt x="66" y="4093"/>
                    <a:pt x="31" y="4720"/>
                    <a:pt x="14" y="5484"/>
                  </a:cubicBezTo>
                  <a:cubicBezTo>
                    <a:pt x="-2" y="6249"/>
                    <a:pt x="0" y="7155"/>
                    <a:pt x="0" y="8352"/>
                  </a:cubicBezTo>
                  <a:lnTo>
                    <a:pt x="0" y="13039"/>
                  </a:lnTo>
                  <a:cubicBezTo>
                    <a:pt x="0" y="14254"/>
                    <a:pt x="-2" y="15171"/>
                    <a:pt x="14" y="15941"/>
                  </a:cubicBezTo>
                  <a:cubicBezTo>
                    <a:pt x="31" y="16710"/>
                    <a:pt x="66" y="17332"/>
                    <a:pt x="132" y="17977"/>
                  </a:cubicBezTo>
                  <a:cubicBezTo>
                    <a:pt x="214" y="18683"/>
                    <a:pt x="342" y="19313"/>
                    <a:pt x="508" y="19832"/>
                  </a:cubicBezTo>
                  <a:cubicBezTo>
                    <a:pt x="675" y="20351"/>
                    <a:pt x="878" y="20758"/>
                    <a:pt x="1105" y="21015"/>
                  </a:cubicBezTo>
                  <a:cubicBezTo>
                    <a:pt x="1312" y="21220"/>
                    <a:pt x="1514" y="21328"/>
                    <a:pt x="1759" y="21379"/>
                  </a:cubicBezTo>
                  <a:cubicBezTo>
                    <a:pt x="2004" y="21430"/>
                    <a:pt x="2295" y="21425"/>
                    <a:pt x="2679" y="21425"/>
                  </a:cubicBezTo>
                  <a:lnTo>
                    <a:pt x="16884" y="21425"/>
                  </a:lnTo>
                  <a:cubicBezTo>
                    <a:pt x="17259" y="21425"/>
                    <a:pt x="17539" y="21425"/>
                    <a:pt x="17780" y="21379"/>
                  </a:cubicBezTo>
                  <a:cubicBezTo>
                    <a:pt x="18684" y="21505"/>
                    <a:pt x="19601" y="20495"/>
                    <a:pt x="20292" y="18284"/>
                  </a:cubicBezTo>
                  <a:cubicBezTo>
                    <a:pt x="21598" y="14101"/>
                    <a:pt x="21598" y="7324"/>
                    <a:pt x="20292" y="3141"/>
                  </a:cubicBezTo>
                  <a:cubicBezTo>
                    <a:pt x="19594" y="906"/>
                    <a:pt x="18665" y="-95"/>
                    <a:pt x="17751" y="57"/>
                  </a:cubicBezTo>
                  <a:cubicBezTo>
                    <a:pt x="17517" y="16"/>
                    <a:pt x="17256" y="0"/>
                    <a:pt x="16898" y="0"/>
                  </a:cubicBezTo>
                  <a:lnTo>
                    <a:pt x="2690" y="0"/>
                  </a:lnTo>
                  <a:lnTo>
                    <a:pt x="2679" y="0"/>
                  </a:lnTo>
                  <a:close/>
                </a:path>
              </a:pathLst>
            </a:custGeom>
            <a:solidFill>
              <a:srgbClr val="FFFFFF"/>
            </a:solidFill>
            <a:ln w="12700">
              <a:miter lim="400000"/>
            </a:ln>
            <a:effectLst>
              <a:outerShdw blurRad="63500" dist="66113" dir="3114892" rotWithShape="0">
                <a:srgbClr val="000000">
                  <a:alpha val="24579"/>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75" name="Circle">
              <a:extLst>
                <a:ext uri="{FF2B5EF4-FFF2-40B4-BE49-F238E27FC236}">
                  <a16:creationId xmlns:a16="http://schemas.microsoft.com/office/drawing/2014/main" id="{87871014-1401-43D0-A660-B9F2E6A400B7}"/>
                </a:ext>
              </a:extLst>
            </p:cNvPr>
            <p:cNvSpPr/>
            <p:nvPr/>
          </p:nvSpPr>
          <p:spPr>
            <a:xfrm>
              <a:off x="6665926" y="2204067"/>
              <a:ext cx="596642" cy="596642"/>
            </a:xfrm>
            <a:prstGeom prst="ellipse">
              <a:avLst/>
            </a:prstGeom>
            <a:gradFill>
              <a:gsLst>
                <a:gs pos="0">
                  <a:srgbClr val="FFFF16"/>
                </a:gs>
                <a:gs pos="100000">
                  <a:srgbClr val="FFBB2D"/>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46" name="Rectángulo 145">
              <a:extLst>
                <a:ext uri="{FF2B5EF4-FFF2-40B4-BE49-F238E27FC236}">
                  <a16:creationId xmlns:a16="http://schemas.microsoft.com/office/drawing/2014/main" id="{9DEF75E8-6E86-464F-9C67-DDCBAE303FF6}"/>
                </a:ext>
              </a:extLst>
            </p:cNvPr>
            <p:cNvSpPr/>
            <p:nvPr/>
          </p:nvSpPr>
          <p:spPr>
            <a:xfrm>
              <a:off x="7436954" y="2388646"/>
              <a:ext cx="3142527" cy="369332"/>
            </a:xfrm>
            <a:prstGeom prst="rect">
              <a:avLst/>
            </a:prstGeom>
          </p:spPr>
          <p:txBody>
            <a:bodyPr wrap="none">
              <a:spAutoFit/>
            </a:bodyPr>
            <a:lstStyle/>
            <a:p>
              <a:r>
                <a:rPr lang="es-CO" b="1" dirty="0">
                  <a:solidFill>
                    <a:schemeClr val="accent4">
                      <a:lumMod val="50000"/>
                    </a:schemeClr>
                  </a:solidFill>
                </a:rPr>
                <a:t>DE SUPERVISIÓN (CONVENIOS)</a:t>
              </a:r>
            </a:p>
          </p:txBody>
        </p:sp>
        <p:sp>
          <p:nvSpPr>
            <p:cNvPr id="147" name="Rectángulo 146">
              <a:extLst>
                <a:ext uri="{FF2B5EF4-FFF2-40B4-BE49-F238E27FC236}">
                  <a16:creationId xmlns:a16="http://schemas.microsoft.com/office/drawing/2014/main" id="{ABDA7392-D935-41C6-9AF9-58A926B75B99}"/>
                </a:ext>
              </a:extLst>
            </p:cNvPr>
            <p:cNvSpPr/>
            <p:nvPr/>
          </p:nvSpPr>
          <p:spPr>
            <a:xfrm>
              <a:off x="8090087" y="2252593"/>
              <a:ext cx="1919115" cy="253916"/>
            </a:xfrm>
            <a:prstGeom prst="rect">
              <a:avLst/>
            </a:prstGeom>
          </p:spPr>
          <p:txBody>
            <a:bodyPr wrap="none">
              <a:spAutoFit/>
            </a:bodyPr>
            <a:lstStyle/>
            <a:p>
              <a:r>
                <a:rPr lang="es-CO" sz="1050" dirty="0">
                  <a:latin typeface="Arial" panose="020B0604020202020204" pitchFamily="34" charset="0"/>
                  <a:cs typeface="Arial" panose="020B0604020202020204" pitchFamily="34" charset="0"/>
                </a:rPr>
                <a:t>REVISIÓN DEL EJERCICIO </a:t>
              </a:r>
            </a:p>
          </p:txBody>
        </p:sp>
        <p:pic>
          <p:nvPicPr>
            <p:cNvPr id="148" name="Gráfico 147" descr="Lupa">
              <a:extLst>
                <a:ext uri="{FF2B5EF4-FFF2-40B4-BE49-F238E27FC236}">
                  <a16:creationId xmlns:a16="http://schemas.microsoft.com/office/drawing/2014/main" id="{2512EC71-7C54-4E17-9F02-B596E7268F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6738203" y="2276886"/>
              <a:ext cx="494302" cy="494302"/>
            </a:xfrm>
            <a:prstGeom prst="rect">
              <a:avLst/>
            </a:prstGeom>
          </p:spPr>
        </p:pic>
      </p:grpSp>
      <p:grpSp>
        <p:nvGrpSpPr>
          <p:cNvPr id="9" name="Grupo 8">
            <a:extLst>
              <a:ext uri="{FF2B5EF4-FFF2-40B4-BE49-F238E27FC236}">
                <a16:creationId xmlns:a16="http://schemas.microsoft.com/office/drawing/2014/main" id="{1179335E-6301-41AD-B135-FDF08AA8C4C2}"/>
              </a:ext>
            </a:extLst>
          </p:cNvPr>
          <p:cNvGrpSpPr/>
          <p:nvPr/>
        </p:nvGrpSpPr>
        <p:grpSpPr>
          <a:xfrm>
            <a:off x="5867788" y="3870595"/>
            <a:ext cx="4502164" cy="1220702"/>
            <a:chOff x="5867788" y="3870595"/>
            <a:chExt cx="4502164" cy="1220702"/>
          </a:xfrm>
        </p:grpSpPr>
        <p:sp>
          <p:nvSpPr>
            <p:cNvPr id="105" name="Shape">
              <a:extLst>
                <a:ext uri="{FF2B5EF4-FFF2-40B4-BE49-F238E27FC236}">
                  <a16:creationId xmlns:a16="http://schemas.microsoft.com/office/drawing/2014/main" id="{4CA06271-52E7-4F7F-8633-98A36445F4A5}"/>
                </a:ext>
              </a:extLst>
            </p:cNvPr>
            <p:cNvSpPr/>
            <p:nvPr/>
          </p:nvSpPr>
          <p:spPr>
            <a:xfrm flipH="1">
              <a:off x="5926901" y="4258691"/>
              <a:ext cx="572345" cy="536460"/>
            </a:xfrm>
            <a:custGeom>
              <a:avLst/>
              <a:gdLst/>
              <a:ahLst/>
              <a:cxnLst>
                <a:cxn ang="0">
                  <a:pos x="wd2" y="hd2"/>
                </a:cxn>
                <a:cxn ang="5400000">
                  <a:pos x="wd2" y="hd2"/>
                </a:cxn>
                <a:cxn ang="10800000">
                  <a:pos x="wd2" y="hd2"/>
                </a:cxn>
                <a:cxn ang="16200000">
                  <a:pos x="wd2" y="hd2"/>
                </a:cxn>
              </a:cxnLst>
              <a:rect l="0" t="0" r="r" b="b"/>
              <a:pathLst>
                <a:path w="21594" h="21600" extrusionOk="0">
                  <a:moveTo>
                    <a:pt x="229" y="0"/>
                  </a:moveTo>
                  <a:lnTo>
                    <a:pt x="14917" y="88"/>
                  </a:lnTo>
                  <a:lnTo>
                    <a:pt x="21193" y="9664"/>
                  </a:lnTo>
                  <a:cubicBezTo>
                    <a:pt x="21450" y="10183"/>
                    <a:pt x="21587" y="10759"/>
                    <a:pt x="21593" y="11345"/>
                  </a:cubicBezTo>
                  <a:cubicBezTo>
                    <a:pt x="21600" y="11938"/>
                    <a:pt x="21473" y="12524"/>
                    <a:pt x="21222" y="13053"/>
                  </a:cubicBezTo>
                  <a:lnTo>
                    <a:pt x="15438" y="21600"/>
                  </a:lnTo>
                  <a:lnTo>
                    <a:pt x="0" y="21536"/>
                  </a:lnTo>
                  <a:lnTo>
                    <a:pt x="229" y="0"/>
                  </a:lnTo>
                  <a:close/>
                </a:path>
              </a:pathLst>
            </a:custGeom>
            <a:gradFill>
              <a:gsLst>
                <a:gs pos="0">
                  <a:srgbClr val="B5FD17"/>
                </a:gs>
                <a:gs pos="100000">
                  <a:srgbClr val="53B55F"/>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06" name="Shape">
              <a:extLst>
                <a:ext uri="{FF2B5EF4-FFF2-40B4-BE49-F238E27FC236}">
                  <a16:creationId xmlns:a16="http://schemas.microsoft.com/office/drawing/2014/main" id="{41F7D17D-2EB6-4FEB-9B77-A5E2417E1EF9}"/>
                </a:ext>
              </a:extLst>
            </p:cNvPr>
            <p:cNvSpPr/>
            <p:nvPr/>
          </p:nvSpPr>
          <p:spPr>
            <a:xfrm flipH="1">
              <a:off x="5867788" y="4198740"/>
              <a:ext cx="690571" cy="656363"/>
            </a:xfrm>
            <a:custGeom>
              <a:avLst/>
              <a:gdLst/>
              <a:ahLst/>
              <a:cxnLst>
                <a:cxn ang="0">
                  <a:pos x="wd2" y="hd2"/>
                </a:cxn>
                <a:cxn ang="5400000">
                  <a:pos x="wd2" y="hd2"/>
                </a:cxn>
                <a:cxn ang="10800000">
                  <a:pos x="wd2" y="hd2"/>
                </a:cxn>
                <a:cxn ang="16200000">
                  <a:pos x="wd2" y="hd2"/>
                </a:cxn>
              </a:cxnLst>
              <a:rect l="0" t="0" r="r" b="b"/>
              <a:pathLst>
                <a:path w="21594" h="21600" extrusionOk="0">
                  <a:moveTo>
                    <a:pt x="229" y="0"/>
                  </a:moveTo>
                  <a:lnTo>
                    <a:pt x="14917" y="88"/>
                  </a:lnTo>
                  <a:lnTo>
                    <a:pt x="21193" y="9664"/>
                  </a:lnTo>
                  <a:cubicBezTo>
                    <a:pt x="21450" y="10183"/>
                    <a:pt x="21587" y="10759"/>
                    <a:pt x="21593" y="11345"/>
                  </a:cubicBezTo>
                  <a:cubicBezTo>
                    <a:pt x="21600" y="11938"/>
                    <a:pt x="21473" y="12524"/>
                    <a:pt x="21222" y="13053"/>
                  </a:cubicBezTo>
                  <a:lnTo>
                    <a:pt x="15438" y="21600"/>
                  </a:lnTo>
                  <a:lnTo>
                    <a:pt x="0" y="21536"/>
                  </a:lnTo>
                  <a:lnTo>
                    <a:pt x="229" y="0"/>
                  </a:lnTo>
                  <a:close/>
                </a:path>
              </a:pathLst>
            </a:custGeom>
            <a:ln w="25400">
              <a:solidFill>
                <a:srgbClr val="D1CDCC"/>
              </a:solidFill>
              <a:miter/>
            </a:ln>
          </p:spPr>
          <p:txBody>
            <a:bodyPr lIns="45719" rIns="45719"/>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07" name="Rounded Rectangle">
              <a:extLst>
                <a:ext uri="{FF2B5EF4-FFF2-40B4-BE49-F238E27FC236}">
                  <a16:creationId xmlns:a16="http://schemas.microsoft.com/office/drawing/2014/main" id="{E72211C1-D47B-4449-A8D8-A7D06B306C08}"/>
                </a:ext>
              </a:extLst>
            </p:cNvPr>
            <p:cNvSpPr/>
            <p:nvPr/>
          </p:nvSpPr>
          <p:spPr>
            <a:xfrm flipH="1">
              <a:off x="6867824" y="3995834"/>
              <a:ext cx="3485762" cy="981696"/>
            </a:xfrm>
            <a:prstGeom prst="roundRect">
              <a:avLst>
                <a:gd name="adj" fmla="val 29421"/>
              </a:avLst>
            </a:prstGeom>
            <a:solidFill>
              <a:srgbClr val="D1CDCC"/>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08" name="Circle">
              <a:extLst>
                <a:ext uri="{FF2B5EF4-FFF2-40B4-BE49-F238E27FC236}">
                  <a16:creationId xmlns:a16="http://schemas.microsoft.com/office/drawing/2014/main" id="{FC795084-6498-41F1-A7BC-147D57E8361E}"/>
                </a:ext>
              </a:extLst>
            </p:cNvPr>
            <p:cNvSpPr/>
            <p:nvPr/>
          </p:nvSpPr>
          <p:spPr>
            <a:xfrm>
              <a:off x="6390011" y="3870595"/>
              <a:ext cx="1220702" cy="1220702"/>
            </a:xfrm>
            <a:prstGeom prst="ellipse">
              <a:avLst/>
            </a:prstGeom>
            <a:gradFill>
              <a:gsLst>
                <a:gs pos="0">
                  <a:srgbClr val="B5FD17"/>
                </a:gs>
                <a:gs pos="100000">
                  <a:srgbClr val="53B55F"/>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09" name="Circle">
              <a:extLst>
                <a:ext uri="{FF2B5EF4-FFF2-40B4-BE49-F238E27FC236}">
                  <a16:creationId xmlns:a16="http://schemas.microsoft.com/office/drawing/2014/main" id="{28315804-55BC-4C87-806A-FB8921BFA814}"/>
                </a:ext>
              </a:extLst>
            </p:cNvPr>
            <p:cNvSpPr/>
            <p:nvPr/>
          </p:nvSpPr>
          <p:spPr>
            <a:xfrm>
              <a:off x="6507421" y="3988005"/>
              <a:ext cx="985881" cy="985882"/>
            </a:xfrm>
            <a:prstGeom prst="ellipse">
              <a:avLst/>
            </a:prstGeom>
            <a:solidFill>
              <a:srgbClr val="D1CDCC"/>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10" name="Shape">
              <a:extLst>
                <a:ext uri="{FF2B5EF4-FFF2-40B4-BE49-F238E27FC236}">
                  <a16:creationId xmlns:a16="http://schemas.microsoft.com/office/drawing/2014/main" id="{3A027847-5409-4961-8BD5-A1A4AB7D7190}"/>
                </a:ext>
              </a:extLst>
            </p:cNvPr>
            <p:cNvSpPr/>
            <p:nvPr/>
          </p:nvSpPr>
          <p:spPr>
            <a:xfrm flipH="1">
              <a:off x="6623935" y="4107285"/>
              <a:ext cx="3688464" cy="747323"/>
            </a:xfrm>
            <a:custGeom>
              <a:avLst/>
              <a:gdLst/>
              <a:ahLst/>
              <a:cxnLst>
                <a:cxn ang="0">
                  <a:pos x="wd2" y="hd2"/>
                </a:cxn>
                <a:cxn ang="5400000">
                  <a:pos x="wd2" y="hd2"/>
                </a:cxn>
                <a:cxn ang="10800000">
                  <a:pos x="wd2" y="hd2"/>
                </a:cxn>
                <a:cxn ang="16200000">
                  <a:pos x="wd2" y="hd2"/>
                </a:cxn>
              </a:cxnLst>
              <a:rect l="0" t="0" r="r" b="b"/>
              <a:pathLst>
                <a:path w="21271" h="21424" extrusionOk="0">
                  <a:moveTo>
                    <a:pt x="2679" y="0"/>
                  </a:moveTo>
                  <a:cubicBezTo>
                    <a:pt x="2296" y="0"/>
                    <a:pt x="2007" y="7"/>
                    <a:pt x="1763" y="57"/>
                  </a:cubicBezTo>
                  <a:cubicBezTo>
                    <a:pt x="1516" y="108"/>
                    <a:pt x="1312" y="205"/>
                    <a:pt x="1105" y="410"/>
                  </a:cubicBezTo>
                  <a:cubicBezTo>
                    <a:pt x="878" y="667"/>
                    <a:pt x="675" y="1074"/>
                    <a:pt x="508" y="1593"/>
                  </a:cubicBezTo>
                  <a:cubicBezTo>
                    <a:pt x="342" y="2112"/>
                    <a:pt x="214" y="2741"/>
                    <a:pt x="132" y="3448"/>
                  </a:cubicBezTo>
                  <a:cubicBezTo>
                    <a:pt x="66" y="4093"/>
                    <a:pt x="31" y="4720"/>
                    <a:pt x="14" y="5484"/>
                  </a:cubicBezTo>
                  <a:cubicBezTo>
                    <a:pt x="-2" y="6249"/>
                    <a:pt x="0" y="7155"/>
                    <a:pt x="0" y="8352"/>
                  </a:cubicBezTo>
                  <a:lnTo>
                    <a:pt x="0" y="13039"/>
                  </a:lnTo>
                  <a:cubicBezTo>
                    <a:pt x="0" y="14254"/>
                    <a:pt x="-2" y="15171"/>
                    <a:pt x="14" y="15941"/>
                  </a:cubicBezTo>
                  <a:cubicBezTo>
                    <a:pt x="31" y="16710"/>
                    <a:pt x="66" y="17332"/>
                    <a:pt x="132" y="17977"/>
                  </a:cubicBezTo>
                  <a:cubicBezTo>
                    <a:pt x="214" y="18683"/>
                    <a:pt x="342" y="19313"/>
                    <a:pt x="508" y="19832"/>
                  </a:cubicBezTo>
                  <a:cubicBezTo>
                    <a:pt x="675" y="20351"/>
                    <a:pt x="878" y="20758"/>
                    <a:pt x="1105" y="21015"/>
                  </a:cubicBezTo>
                  <a:cubicBezTo>
                    <a:pt x="1312" y="21220"/>
                    <a:pt x="1514" y="21328"/>
                    <a:pt x="1759" y="21379"/>
                  </a:cubicBezTo>
                  <a:cubicBezTo>
                    <a:pt x="2004" y="21430"/>
                    <a:pt x="2295" y="21425"/>
                    <a:pt x="2679" y="21425"/>
                  </a:cubicBezTo>
                  <a:lnTo>
                    <a:pt x="16884" y="21425"/>
                  </a:lnTo>
                  <a:cubicBezTo>
                    <a:pt x="17259" y="21425"/>
                    <a:pt x="17539" y="21425"/>
                    <a:pt x="17780" y="21379"/>
                  </a:cubicBezTo>
                  <a:cubicBezTo>
                    <a:pt x="18684" y="21505"/>
                    <a:pt x="19601" y="20495"/>
                    <a:pt x="20292" y="18284"/>
                  </a:cubicBezTo>
                  <a:cubicBezTo>
                    <a:pt x="21598" y="14101"/>
                    <a:pt x="21598" y="7324"/>
                    <a:pt x="20292" y="3141"/>
                  </a:cubicBezTo>
                  <a:cubicBezTo>
                    <a:pt x="19594" y="906"/>
                    <a:pt x="18665" y="-95"/>
                    <a:pt x="17751" y="57"/>
                  </a:cubicBezTo>
                  <a:cubicBezTo>
                    <a:pt x="17517" y="16"/>
                    <a:pt x="17256" y="0"/>
                    <a:pt x="16898" y="0"/>
                  </a:cubicBezTo>
                  <a:lnTo>
                    <a:pt x="2690" y="0"/>
                  </a:lnTo>
                  <a:lnTo>
                    <a:pt x="2679" y="0"/>
                  </a:lnTo>
                  <a:close/>
                </a:path>
              </a:pathLst>
            </a:custGeom>
            <a:solidFill>
              <a:srgbClr val="FFFFFF"/>
            </a:solidFill>
            <a:ln w="12700">
              <a:miter lim="400000"/>
            </a:ln>
            <a:effectLst>
              <a:outerShdw blurRad="63500" dist="66113" dir="3114892" rotWithShape="0">
                <a:srgbClr val="000000">
                  <a:alpha val="24579"/>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11" name="Circle">
              <a:extLst>
                <a:ext uri="{FF2B5EF4-FFF2-40B4-BE49-F238E27FC236}">
                  <a16:creationId xmlns:a16="http://schemas.microsoft.com/office/drawing/2014/main" id="{025B4050-34F6-4F26-AF25-962A2DDADDFE}"/>
                </a:ext>
              </a:extLst>
            </p:cNvPr>
            <p:cNvSpPr/>
            <p:nvPr/>
          </p:nvSpPr>
          <p:spPr>
            <a:xfrm>
              <a:off x="6702041" y="4182625"/>
              <a:ext cx="596642" cy="596642"/>
            </a:xfrm>
            <a:prstGeom prst="ellipse">
              <a:avLst/>
            </a:prstGeom>
            <a:gradFill>
              <a:gsLst>
                <a:gs pos="0">
                  <a:srgbClr val="B5FD17"/>
                </a:gs>
                <a:gs pos="100000">
                  <a:srgbClr val="53B55F"/>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49" name="Rectángulo 148">
              <a:extLst>
                <a:ext uri="{FF2B5EF4-FFF2-40B4-BE49-F238E27FC236}">
                  <a16:creationId xmlns:a16="http://schemas.microsoft.com/office/drawing/2014/main" id="{D7C934B3-A254-419B-849F-1A0C62EA1E72}"/>
                </a:ext>
              </a:extLst>
            </p:cNvPr>
            <p:cNvSpPr/>
            <p:nvPr/>
          </p:nvSpPr>
          <p:spPr>
            <a:xfrm>
              <a:off x="7900082" y="4232852"/>
              <a:ext cx="2469870" cy="253916"/>
            </a:xfrm>
            <a:prstGeom prst="rect">
              <a:avLst/>
            </a:prstGeom>
          </p:spPr>
          <p:txBody>
            <a:bodyPr wrap="square">
              <a:spAutoFit/>
            </a:bodyPr>
            <a:lstStyle/>
            <a:p>
              <a:r>
                <a:rPr lang="es-CO" sz="1050" dirty="0">
                  <a:latin typeface="Arial" panose="020B0604020202020204" pitchFamily="34" charset="0"/>
                  <a:cs typeface="Arial" panose="020B0604020202020204" pitchFamily="34" charset="0"/>
                </a:rPr>
                <a:t>REVISIÓN Y AJUSTE DEL</a:t>
              </a:r>
            </a:p>
          </p:txBody>
        </p:sp>
        <p:sp>
          <p:nvSpPr>
            <p:cNvPr id="150" name="Rectángulo 149">
              <a:extLst>
                <a:ext uri="{FF2B5EF4-FFF2-40B4-BE49-F238E27FC236}">
                  <a16:creationId xmlns:a16="http://schemas.microsoft.com/office/drawing/2014/main" id="{2FA004C9-4A2C-42FC-970B-FBB214DD157E}"/>
                </a:ext>
              </a:extLst>
            </p:cNvPr>
            <p:cNvSpPr/>
            <p:nvPr/>
          </p:nvSpPr>
          <p:spPr>
            <a:xfrm>
              <a:off x="7311958" y="4362071"/>
              <a:ext cx="2992871" cy="369332"/>
            </a:xfrm>
            <a:prstGeom prst="rect">
              <a:avLst/>
            </a:prstGeom>
          </p:spPr>
          <p:txBody>
            <a:bodyPr wrap="none">
              <a:spAutoFit/>
            </a:bodyPr>
            <a:lstStyle/>
            <a:p>
              <a:r>
                <a:rPr lang="es-CO" b="1" dirty="0">
                  <a:solidFill>
                    <a:schemeClr val="accent6">
                      <a:lumMod val="50000"/>
                    </a:schemeClr>
                  </a:solidFill>
                </a:rPr>
                <a:t>MANUAL DE CONTRATACIÓN </a:t>
              </a:r>
            </a:p>
          </p:txBody>
        </p:sp>
        <p:pic>
          <p:nvPicPr>
            <p:cNvPr id="151" name="Gráfico 150" descr="Contrato">
              <a:extLst>
                <a:ext uri="{FF2B5EF4-FFF2-40B4-BE49-F238E27FC236}">
                  <a16:creationId xmlns:a16="http://schemas.microsoft.com/office/drawing/2014/main" id="{CD1872C6-9D3B-4773-8861-88801F9232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55419" y="4137186"/>
              <a:ext cx="690572" cy="690572"/>
            </a:xfrm>
            <a:prstGeom prst="rect">
              <a:avLst/>
            </a:prstGeom>
          </p:spPr>
        </p:pic>
      </p:grpSp>
      <p:grpSp>
        <p:nvGrpSpPr>
          <p:cNvPr id="10" name="Grupo 9">
            <a:extLst>
              <a:ext uri="{FF2B5EF4-FFF2-40B4-BE49-F238E27FC236}">
                <a16:creationId xmlns:a16="http://schemas.microsoft.com/office/drawing/2014/main" id="{7C361D8B-C1A2-4C91-92A5-6129B46E1359}"/>
              </a:ext>
            </a:extLst>
          </p:cNvPr>
          <p:cNvGrpSpPr/>
          <p:nvPr/>
        </p:nvGrpSpPr>
        <p:grpSpPr>
          <a:xfrm>
            <a:off x="881777" y="4907461"/>
            <a:ext cx="5495298" cy="1220702"/>
            <a:chOff x="881777" y="4907461"/>
            <a:chExt cx="5495298" cy="1220702"/>
          </a:xfrm>
        </p:grpSpPr>
        <p:sp>
          <p:nvSpPr>
            <p:cNvPr id="123" name="Shape">
              <a:extLst>
                <a:ext uri="{FF2B5EF4-FFF2-40B4-BE49-F238E27FC236}">
                  <a16:creationId xmlns:a16="http://schemas.microsoft.com/office/drawing/2014/main" id="{0170868E-AAE8-4A55-A63E-CA55C7A2C061}"/>
                </a:ext>
              </a:extLst>
            </p:cNvPr>
            <p:cNvSpPr/>
            <p:nvPr/>
          </p:nvSpPr>
          <p:spPr>
            <a:xfrm>
              <a:off x="5745616" y="5249605"/>
              <a:ext cx="572345" cy="536460"/>
            </a:xfrm>
            <a:custGeom>
              <a:avLst/>
              <a:gdLst/>
              <a:ahLst/>
              <a:cxnLst>
                <a:cxn ang="0">
                  <a:pos x="wd2" y="hd2"/>
                </a:cxn>
                <a:cxn ang="5400000">
                  <a:pos x="wd2" y="hd2"/>
                </a:cxn>
                <a:cxn ang="10800000">
                  <a:pos x="wd2" y="hd2"/>
                </a:cxn>
                <a:cxn ang="16200000">
                  <a:pos x="wd2" y="hd2"/>
                </a:cxn>
              </a:cxnLst>
              <a:rect l="0" t="0" r="r" b="b"/>
              <a:pathLst>
                <a:path w="21594" h="21600" extrusionOk="0">
                  <a:moveTo>
                    <a:pt x="229" y="0"/>
                  </a:moveTo>
                  <a:lnTo>
                    <a:pt x="14917" y="88"/>
                  </a:lnTo>
                  <a:lnTo>
                    <a:pt x="21193" y="9664"/>
                  </a:lnTo>
                  <a:cubicBezTo>
                    <a:pt x="21450" y="10183"/>
                    <a:pt x="21587" y="10759"/>
                    <a:pt x="21593" y="11345"/>
                  </a:cubicBezTo>
                  <a:cubicBezTo>
                    <a:pt x="21600" y="11938"/>
                    <a:pt x="21473" y="12524"/>
                    <a:pt x="21222" y="13053"/>
                  </a:cubicBezTo>
                  <a:lnTo>
                    <a:pt x="15438" y="21600"/>
                  </a:lnTo>
                  <a:lnTo>
                    <a:pt x="0" y="21536"/>
                  </a:lnTo>
                  <a:lnTo>
                    <a:pt x="229" y="0"/>
                  </a:lnTo>
                  <a:close/>
                </a:path>
              </a:pathLst>
            </a:custGeom>
            <a:gradFill>
              <a:gsLst>
                <a:gs pos="0">
                  <a:srgbClr val="FF0B0C"/>
                </a:gs>
                <a:gs pos="100000">
                  <a:srgbClr val="D3194A"/>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24" name="Shape">
              <a:extLst>
                <a:ext uri="{FF2B5EF4-FFF2-40B4-BE49-F238E27FC236}">
                  <a16:creationId xmlns:a16="http://schemas.microsoft.com/office/drawing/2014/main" id="{A7096DE5-1614-4FC1-866C-B9C4EBCF353D}"/>
                </a:ext>
              </a:extLst>
            </p:cNvPr>
            <p:cNvSpPr/>
            <p:nvPr/>
          </p:nvSpPr>
          <p:spPr>
            <a:xfrm>
              <a:off x="5686503" y="5189653"/>
              <a:ext cx="690572" cy="656364"/>
            </a:xfrm>
            <a:custGeom>
              <a:avLst/>
              <a:gdLst/>
              <a:ahLst/>
              <a:cxnLst>
                <a:cxn ang="0">
                  <a:pos x="wd2" y="hd2"/>
                </a:cxn>
                <a:cxn ang="5400000">
                  <a:pos x="wd2" y="hd2"/>
                </a:cxn>
                <a:cxn ang="10800000">
                  <a:pos x="wd2" y="hd2"/>
                </a:cxn>
                <a:cxn ang="16200000">
                  <a:pos x="wd2" y="hd2"/>
                </a:cxn>
              </a:cxnLst>
              <a:rect l="0" t="0" r="r" b="b"/>
              <a:pathLst>
                <a:path w="21594" h="21600" extrusionOk="0">
                  <a:moveTo>
                    <a:pt x="229" y="0"/>
                  </a:moveTo>
                  <a:lnTo>
                    <a:pt x="14917" y="88"/>
                  </a:lnTo>
                  <a:lnTo>
                    <a:pt x="21193" y="9664"/>
                  </a:lnTo>
                  <a:cubicBezTo>
                    <a:pt x="21450" y="10183"/>
                    <a:pt x="21587" y="10759"/>
                    <a:pt x="21593" y="11345"/>
                  </a:cubicBezTo>
                  <a:cubicBezTo>
                    <a:pt x="21600" y="11938"/>
                    <a:pt x="21473" y="12524"/>
                    <a:pt x="21222" y="13053"/>
                  </a:cubicBezTo>
                  <a:lnTo>
                    <a:pt x="15438" y="21600"/>
                  </a:lnTo>
                  <a:lnTo>
                    <a:pt x="0" y="21536"/>
                  </a:lnTo>
                  <a:lnTo>
                    <a:pt x="229" y="0"/>
                  </a:lnTo>
                  <a:close/>
                </a:path>
              </a:pathLst>
            </a:custGeom>
            <a:ln w="25400">
              <a:solidFill>
                <a:srgbClr val="D1CDCC"/>
              </a:solidFill>
              <a:miter/>
            </a:ln>
          </p:spPr>
          <p:txBody>
            <a:bodyPr lIns="45719" rIns="45719"/>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25" name="Rounded Rectangle">
              <a:extLst>
                <a:ext uri="{FF2B5EF4-FFF2-40B4-BE49-F238E27FC236}">
                  <a16:creationId xmlns:a16="http://schemas.microsoft.com/office/drawing/2014/main" id="{9F6DE359-62CE-4DA9-9B5D-E4F32D589F62}"/>
                </a:ext>
              </a:extLst>
            </p:cNvPr>
            <p:cNvSpPr/>
            <p:nvPr/>
          </p:nvSpPr>
          <p:spPr>
            <a:xfrm>
              <a:off x="881777" y="5026964"/>
              <a:ext cx="4472067" cy="981696"/>
            </a:xfrm>
            <a:prstGeom prst="roundRect">
              <a:avLst>
                <a:gd name="adj" fmla="val 29421"/>
              </a:avLst>
            </a:prstGeom>
            <a:solidFill>
              <a:srgbClr val="D1CDCC"/>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26" name="Circle">
              <a:extLst>
                <a:ext uri="{FF2B5EF4-FFF2-40B4-BE49-F238E27FC236}">
                  <a16:creationId xmlns:a16="http://schemas.microsoft.com/office/drawing/2014/main" id="{BD9F780C-6571-4084-B496-91EE41ED7828}"/>
                </a:ext>
              </a:extLst>
            </p:cNvPr>
            <p:cNvSpPr/>
            <p:nvPr/>
          </p:nvSpPr>
          <p:spPr>
            <a:xfrm>
              <a:off x="4624613" y="4907461"/>
              <a:ext cx="1220702" cy="1220702"/>
            </a:xfrm>
            <a:prstGeom prst="ellipse">
              <a:avLst/>
            </a:prstGeom>
            <a:gradFill>
              <a:gsLst>
                <a:gs pos="0">
                  <a:srgbClr val="FF0B0C"/>
                </a:gs>
                <a:gs pos="100000">
                  <a:srgbClr val="D3194A"/>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27" name="Circle">
              <a:extLst>
                <a:ext uri="{FF2B5EF4-FFF2-40B4-BE49-F238E27FC236}">
                  <a16:creationId xmlns:a16="http://schemas.microsoft.com/office/drawing/2014/main" id="{DC1B4A94-71D7-4B76-A82D-51796DB47B83}"/>
                </a:ext>
              </a:extLst>
            </p:cNvPr>
            <p:cNvSpPr/>
            <p:nvPr/>
          </p:nvSpPr>
          <p:spPr>
            <a:xfrm>
              <a:off x="4742024" y="5024871"/>
              <a:ext cx="985881" cy="985882"/>
            </a:xfrm>
            <a:prstGeom prst="ellipse">
              <a:avLst/>
            </a:prstGeom>
            <a:solidFill>
              <a:srgbClr val="D1CDCC"/>
            </a:solidFill>
            <a:ln w="12700">
              <a:miter lim="400000"/>
            </a:ln>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28" name="Shape">
              <a:extLst>
                <a:ext uri="{FF2B5EF4-FFF2-40B4-BE49-F238E27FC236}">
                  <a16:creationId xmlns:a16="http://schemas.microsoft.com/office/drawing/2014/main" id="{A526D5F9-789C-4475-987C-422E5E80C074}"/>
                </a:ext>
              </a:extLst>
            </p:cNvPr>
            <p:cNvSpPr/>
            <p:nvPr/>
          </p:nvSpPr>
          <p:spPr>
            <a:xfrm>
              <a:off x="998206" y="5128801"/>
              <a:ext cx="4626212" cy="783665"/>
            </a:xfrm>
            <a:custGeom>
              <a:avLst/>
              <a:gdLst/>
              <a:ahLst/>
              <a:cxnLst>
                <a:cxn ang="0">
                  <a:pos x="wd2" y="hd2"/>
                </a:cxn>
                <a:cxn ang="5400000">
                  <a:pos x="wd2" y="hd2"/>
                </a:cxn>
                <a:cxn ang="10800000">
                  <a:pos x="wd2" y="hd2"/>
                </a:cxn>
                <a:cxn ang="16200000">
                  <a:pos x="wd2" y="hd2"/>
                </a:cxn>
              </a:cxnLst>
              <a:rect l="0" t="0" r="r" b="b"/>
              <a:pathLst>
                <a:path w="21271" h="21424" extrusionOk="0">
                  <a:moveTo>
                    <a:pt x="2679" y="0"/>
                  </a:moveTo>
                  <a:cubicBezTo>
                    <a:pt x="2296" y="0"/>
                    <a:pt x="2007" y="7"/>
                    <a:pt x="1763" y="57"/>
                  </a:cubicBezTo>
                  <a:cubicBezTo>
                    <a:pt x="1516" y="108"/>
                    <a:pt x="1312" y="205"/>
                    <a:pt x="1105" y="410"/>
                  </a:cubicBezTo>
                  <a:cubicBezTo>
                    <a:pt x="878" y="667"/>
                    <a:pt x="675" y="1074"/>
                    <a:pt x="508" y="1593"/>
                  </a:cubicBezTo>
                  <a:cubicBezTo>
                    <a:pt x="342" y="2112"/>
                    <a:pt x="214" y="2741"/>
                    <a:pt x="132" y="3448"/>
                  </a:cubicBezTo>
                  <a:cubicBezTo>
                    <a:pt x="66" y="4093"/>
                    <a:pt x="31" y="4720"/>
                    <a:pt x="14" y="5484"/>
                  </a:cubicBezTo>
                  <a:cubicBezTo>
                    <a:pt x="-2" y="6249"/>
                    <a:pt x="0" y="7155"/>
                    <a:pt x="0" y="8352"/>
                  </a:cubicBezTo>
                  <a:lnTo>
                    <a:pt x="0" y="13039"/>
                  </a:lnTo>
                  <a:cubicBezTo>
                    <a:pt x="0" y="14254"/>
                    <a:pt x="-2" y="15171"/>
                    <a:pt x="14" y="15941"/>
                  </a:cubicBezTo>
                  <a:cubicBezTo>
                    <a:pt x="31" y="16710"/>
                    <a:pt x="66" y="17332"/>
                    <a:pt x="132" y="17977"/>
                  </a:cubicBezTo>
                  <a:cubicBezTo>
                    <a:pt x="214" y="18683"/>
                    <a:pt x="342" y="19313"/>
                    <a:pt x="508" y="19832"/>
                  </a:cubicBezTo>
                  <a:cubicBezTo>
                    <a:pt x="675" y="20351"/>
                    <a:pt x="878" y="20758"/>
                    <a:pt x="1105" y="21015"/>
                  </a:cubicBezTo>
                  <a:cubicBezTo>
                    <a:pt x="1312" y="21220"/>
                    <a:pt x="1514" y="21328"/>
                    <a:pt x="1759" y="21379"/>
                  </a:cubicBezTo>
                  <a:cubicBezTo>
                    <a:pt x="2004" y="21430"/>
                    <a:pt x="2295" y="21425"/>
                    <a:pt x="2679" y="21425"/>
                  </a:cubicBezTo>
                  <a:lnTo>
                    <a:pt x="16884" y="21425"/>
                  </a:lnTo>
                  <a:cubicBezTo>
                    <a:pt x="17259" y="21425"/>
                    <a:pt x="17539" y="21425"/>
                    <a:pt x="17780" y="21379"/>
                  </a:cubicBezTo>
                  <a:cubicBezTo>
                    <a:pt x="18684" y="21505"/>
                    <a:pt x="19601" y="20495"/>
                    <a:pt x="20292" y="18284"/>
                  </a:cubicBezTo>
                  <a:cubicBezTo>
                    <a:pt x="21598" y="14101"/>
                    <a:pt x="21598" y="7324"/>
                    <a:pt x="20292" y="3141"/>
                  </a:cubicBezTo>
                  <a:cubicBezTo>
                    <a:pt x="19594" y="906"/>
                    <a:pt x="18665" y="-95"/>
                    <a:pt x="17751" y="57"/>
                  </a:cubicBezTo>
                  <a:cubicBezTo>
                    <a:pt x="17517" y="16"/>
                    <a:pt x="17256" y="0"/>
                    <a:pt x="16898" y="0"/>
                  </a:cubicBezTo>
                  <a:lnTo>
                    <a:pt x="2690" y="0"/>
                  </a:lnTo>
                  <a:lnTo>
                    <a:pt x="2679" y="0"/>
                  </a:lnTo>
                  <a:close/>
                </a:path>
              </a:pathLst>
            </a:custGeom>
            <a:solidFill>
              <a:srgbClr val="FFFFFF"/>
            </a:solidFill>
            <a:ln w="12700">
              <a:miter lim="400000"/>
            </a:ln>
            <a:effectLst>
              <a:outerShdw blurRad="63500" dist="66113" dir="3114892" rotWithShape="0">
                <a:srgbClr val="000000">
                  <a:alpha val="24579"/>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29" name="Circle">
              <a:extLst>
                <a:ext uri="{FF2B5EF4-FFF2-40B4-BE49-F238E27FC236}">
                  <a16:creationId xmlns:a16="http://schemas.microsoft.com/office/drawing/2014/main" id="{22805052-2095-4543-A934-089086ED166E}"/>
                </a:ext>
              </a:extLst>
            </p:cNvPr>
            <p:cNvSpPr/>
            <p:nvPr/>
          </p:nvSpPr>
          <p:spPr>
            <a:xfrm>
              <a:off x="4936643" y="5219491"/>
              <a:ext cx="596643" cy="596642"/>
            </a:xfrm>
            <a:prstGeom prst="ellipse">
              <a:avLst/>
            </a:prstGeom>
            <a:gradFill>
              <a:gsLst>
                <a:gs pos="0">
                  <a:srgbClr val="FF0B0C"/>
                </a:gs>
                <a:gs pos="100000">
                  <a:srgbClr val="D3194A"/>
                </a:gs>
              </a:gsLst>
              <a:lin ang="13010418"/>
            </a:gradFill>
            <a:ln w="12700">
              <a:miter lim="400000"/>
            </a:ln>
            <a:effectLst>
              <a:outerShdw blurRad="38100" dist="38777" dir="3046470" rotWithShape="0">
                <a:srgbClr val="000000">
                  <a:alpha val="35290"/>
                </a:srgbClr>
              </a:outerShdw>
            </a:effectLst>
          </p:spPr>
          <p:txBody>
            <a:bodyPr lIns="45719" rIns="45719"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152" name="Rectángulo 151">
              <a:extLst>
                <a:ext uri="{FF2B5EF4-FFF2-40B4-BE49-F238E27FC236}">
                  <a16:creationId xmlns:a16="http://schemas.microsoft.com/office/drawing/2014/main" id="{2E0454CE-5EC1-490C-98ED-462EBF58152C}"/>
                </a:ext>
              </a:extLst>
            </p:cNvPr>
            <p:cNvSpPr/>
            <p:nvPr/>
          </p:nvSpPr>
          <p:spPr>
            <a:xfrm>
              <a:off x="1151948" y="5212805"/>
              <a:ext cx="3677213" cy="415498"/>
            </a:xfrm>
            <a:prstGeom prst="rect">
              <a:avLst/>
            </a:prstGeom>
          </p:spPr>
          <p:txBody>
            <a:bodyPr wrap="square">
              <a:spAutoFit/>
            </a:bodyPr>
            <a:lstStyle/>
            <a:p>
              <a:pPr algn="ctr"/>
              <a:r>
                <a:rPr lang="es-CO" sz="1050" dirty="0">
                  <a:latin typeface="Arial" panose="020B0604020202020204" pitchFamily="34" charset="0"/>
                  <a:cs typeface="Arial" panose="020B0604020202020204" pitchFamily="34" charset="0"/>
                </a:rPr>
                <a:t>PROTOCOLO DE ATENCIÓN DE POSIBLES PAROS EN LA PRESTACIÓN DEL SERVICIO DE ATENCIÓN</a:t>
              </a:r>
              <a:endParaRPr lang="es-CO" dirty="0"/>
            </a:p>
          </p:txBody>
        </p:sp>
        <p:sp>
          <p:nvSpPr>
            <p:cNvPr id="153" name="Rectángulo 152">
              <a:extLst>
                <a:ext uri="{FF2B5EF4-FFF2-40B4-BE49-F238E27FC236}">
                  <a16:creationId xmlns:a16="http://schemas.microsoft.com/office/drawing/2014/main" id="{BD00A1C6-A600-4AFF-9045-73F3AB5997C2}"/>
                </a:ext>
              </a:extLst>
            </p:cNvPr>
            <p:cNvSpPr/>
            <p:nvPr/>
          </p:nvSpPr>
          <p:spPr>
            <a:xfrm>
              <a:off x="1837337" y="5509524"/>
              <a:ext cx="2537618" cy="369332"/>
            </a:xfrm>
            <a:prstGeom prst="rect">
              <a:avLst/>
            </a:prstGeom>
          </p:spPr>
          <p:txBody>
            <a:bodyPr wrap="none">
              <a:spAutoFit/>
            </a:bodyPr>
            <a:lstStyle/>
            <a:p>
              <a:r>
                <a:rPr lang="es-CO" b="1" dirty="0">
                  <a:solidFill>
                    <a:srgbClr val="F0153B"/>
                  </a:solidFill>
                </a:rPr>
                <a:t>A LA PRIMERA INFANCIA</a:t>
              </a:r>
            </a:p>
          </p:txBody>
        </p:sp>
        <p:pic>
          <p:nvPicPr>
            <p:cNvPr id="2052" name="Picture 4" descr="Imagen relacionada">
              <a:extLst>
                <a:ext uri="{FF2B5EF4-FFF2-40B4-BE49-F238E27FC236}">
                  <a16:creationId xmlns:a16="http://schemas.microsoft.com/office/drawing/2014/main" id="{E151D781-4D91-48E0-82BF-C47132F89A9B}"/>
                </a:ext>
              </a:extLst>
            </p:cNvPr>
            <p:cNvPicPr>
              <a:picLocks noChangeAspect="1" noChangeArrowheads="1"/>
            </p:cNvPicPr>
            <p:nvPr/>
          </p:nvPicPr>
          <p:blipFill>
            <a:blip r:embed="rId9">
              <a:duotone>
                <a:prstClr val="black"/>
                <a:schemeClr val="accent2">
                  <a:tint val="45000"/>
                  <a:satMod val="400000"/>
                </a:schemeClr>
              </a:duotone>
              <a:extLst>
                <a:ext uri="{BEBA8EAE-BF5A-486C-A8C5-ECC9F3942E4B}">
                  <a14:imgProps xmlns:a14="http://schemas.microsoft.com/office/drawing/2010/main">
                    <a14:imgLayer r:embed="rId10">
                      <a14:imgEffect>
                        <a14:backgroundRemoval t="2667" b="96889" l="9778" r="89778">
                          <a14:foregroundMark x1="53333" y1="2667" x2="55111" y2="12889"/>
                          <a14:foregroundMark x1="70222" y1="3111" x2="70222" y2="3111"/>
                          <a14:foregroundMark x1="75556" y1="10222" x2="75556" y2="10222"/>
                          <a14:foregroundMark x1="77778" y1="16444" x2="77778" y2="16444"/>
                          <a14:foregroundMark x1="52889" y1="96889" x2="52889"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4961687" y="5228326"/>
              <a:ext cx="564637" cy="564637"/>
            </a:xfrm>
            <a:prstGeom prst="rect">
              <a:avLst/>
            </a:prstGeom>
            <a:noFill/>
            <a:extLst>
              <a:ext uri="{909E8E84-426E-40DD-AFC4-6F175D3DCCD1}">
                <a14:hiddenFill xmlns:a14="http://schemas.microsoft.com/office/drawing/2010/main">
                  <a:solidFill>
                    <a:srgbClr val="FFFFFF"/>
                  </a:solidFill>
                </a14:hiddenFill>
              </a:ext>
            </a:extLst>
          </p:spPr>
        </p:pic>
      </p:grpSp>
      <p:sp>
        <p:nvSpPr>
          <p:cNvPr id="154" name="Rectángulo 153">
            <a:extLst>
              <a:ext uri="{FF2B5EF4-FFF2-40B4-BE49-F238E27FC236}">
                <a16:creationId xmlns:a16="http://schemas.microsoft.com/office/drawing/2014/main" id="{7856B1E0-4D8F-4369-A7F2-17BB6F1CC4A3}"/>
              </a:ext>
            </a:extLst>
          </p:cNvPr>
          <p:cNvSpPr/>
          <p:nvPr/>
        </p:nvSpPr>
        <p:spPr>
          <a:xfrm>
            <a:off x="9522118" y="838966"/>
            <a:ext cx="1238673"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RETOS</a:t>
            </a:r>
          </a:p>
        </p:txBody>
      </p:sp>
    </p:spTree>
    <p:extLst>
      <p:ext uri="{BB962C8B-B14F-4D97-AF65-F5344CB8AC3E}">
        <p14:creationId xmlns:p14="http://schemas.microsoft.com/office/powerpoint/2010/main" val="99622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2" presetClass="entr" presetSubtype="2"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1+#ppt_w/2"/>
                                          </p:val>
                                        </p:tav>
                                        <p:tav tm="100000">
                                          <p:val>
                                            <p:strVal val="#ppt_x"/>
                                          </p:val>
                                        </p:tav>
                                      </p:tavLst>
                                    </p:anim>
                                    <p:anim calcmode="lin" valueType="num">
                                      <p:cBhvr additive="base">
                                        <p:cTn id="11"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wipe(up)">
                                      <p:cBhvr>
                                        <p:cTn id="16" dur="500"/>
                                        <p:tgtEl>
                                          <p:spTgt spid="68"/>
                                        </p:tgtEl>
                                      </p:cBhvr>
                                    </p:animEffec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par>
                          <p:cTn id="20" fill="hold">
                            <p:stCondLst>
                              <p:cond delay="500"/>
                            </p:stCondLst>
                            <p:childTnLst>
                              <p:par>
                                <p:cTn id="21" presetID="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wipe(up)">
                                      <p:cBhvr>
                                        <p:cTn id="29" dur="500"/>
                                        <p:tgtEl>
                                          <p:spTgt spid="86"/>
                                        </p:tgtEl>
                                      </p:cBhvr>
                                    </p:animEffect>
                                  </p:childTnLst>
                                </p:cTn>
                              </p:par>
                            </p:childTnLst>
                          </p:cTn>
                        </p:par>
                        <p:par>
                          <p:cTn id="30" fill="hold">
                            <p:stCondLst>
                              <p:cond delay="500"/>
                            </p:stCondLst>
                            <p:childTnLst>
                              <p:par>
                                <p:cTn id="31" presetID="1" presetClass="entr" presetSubtype="0"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par>
                          <p:cTn id="33" fill="hold">
                            <p:stCondLst>
                              <p:cond delay="500"/>
                            </p:stCondLst>
                            <p:childTnLst>
                              <p:par>
                                <p:cTn id="34" presetID="2" presetClass="entr" presetSubtype="2"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1+#ppt_w/2"/>
                                          </p:val>
                                        </p:tav>
                                        <p:tav tm="100000">
                                          <p:val>
                                            <p:strVal val="#ppt_x"/>
                                          </p:val>
                                        </p:tav>
                                      </p:tavLst>
                                    </p:anim>
                                    <p:anim calcmode="lin" valueType="num">
                                      <p:cBhvr additive="base">
                                        <p:cTn id="37"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04"/>
                                        </p:tgtEl>
                                        <p:attrNameLst>
                                          <p:attrName>style.visibility</p:attrName>
                                        </p:attrNameLst>
                                      </p:cBhvr>
                                      <p:to>
                                        <p:strVal val="visible"/>
                                      </p:to>
                                    </p:set>
                                    <p:animEffect transition="in" filter="wipe(up)">
                                      <p:cBhvr>
                                        <p:cTn id="42" dur="500"/>
                                        <p:tgtEl>
                                          <p:spTgt spid="104"/>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childTnLst>
                          </p:cTn>
                        </p:par>
                        <p:par>
                          <p:cTn id="46" fill="hold">
                            <p:stCondLst>
                              <p:cond delay="500"/>
                            </p:stCondLst>
                            <p:childTnLst>
                              <p:par>
                                <p:cTn id="47" presetID="2" presetClass="entr" presetSubtype="8" fill="hold" nodeType="after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0-#ppt_w/2"/>
                                          </p:val>
                                        </p:tav>
                                        <p:tav tm="100000">
                                          <p:val>
                                            <p:strVal val="#ppt_x"/>
                                          </p:val>
                                        </p:tav>
                                      </p:tavLst>
                                    </p:anim>
                                    <p:anim calcmode="lin" valueType="num">
                                      <p:cBhvr additive="base">
                                        <p:cTn id="5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22"/>
                                        </p:tgtEl>
                                        <p:attrNameLst>
                                          <p:attrName>style.visibility</p:attrName>
                                        </p:attrNameLst>
                                      </p:cBhvr>
                                      <p:to>
                                        <p:strVal val="visible"/>
                                      </p:to>
                                    </p:set>
                                    <p:animEffect transition="in" filter="wipe(up)">
                                      <p:cBhvr>
                                        <p:cTn id="55" dur="500"/>
                                        <p:tgtEl>
                                          <p:spTgt spid="122"/>
                                        </p:tgtEl>
                                      </p:cBhvr>
                                    </p:animEffec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par>
                          <p:cTn id="59" fill="hold">
                            <p:stCondLst>
                              <p:cond delay="500"/>
                            </p:stCondLst>
                            <p:childTnLst>
                              <p:par>
                                <p:cTn id="60" presetID="2" presetClass="entr" presetSubtype="2" fill="hold" nodeType="afterEffect">
                                  <p:stCondLst>
                                    <p:cond delay="0"/>
                                  </p:stCondLst>
                                  <p:childTnLst>
                                    <p:set>
                                      <p:cBhvr>
                                        <p:cTn id="61" dur="1" fill="hold">
                                          <p:stCondLst>
                                            <p:cond delay="0"/>
                                          </p:stCondLst>
                                        </p:cTn>
                                        <p:tgtEl>
                                          <p:spTgt spid="10"/>
                                        </p:tgtEl>
                                        <p:attrNameLst>
                                          <p:attrName>style.visibility</p:attrName>
                                        </p:attrNameLst>
                                      </p:cBhvr>
                                      <p:to>
                                        <p:strVal val="visible"/>
                                      </p:to>
                                    </p:set>
                                    <p:anim calcmode="lin" valueType="num">
                                      <p:cBhvr additive="base">
                                        <p:cTn id="62" dur="500" fill="hold"/>
                                        <p:tgtEl>
                                          <p:spTgt spid="10"/>
                                        </p:tgtEl>
                                        <p:attrNameLst>
                                          <p:attrName>ppt_x</p:attrName>
                                        </p:attrNameLst>
                                      </p:cBhvr>
                                      <p:tavLst>
                                        <p:tav tm="0">
                                          <p:val>
                                            <p:strVal val="1+#ppt_w/2"/>
                                          </p:val>
                                        </p:tav>
                                        <p:tav tm="100000">
                                          <p:val>
                                            <p:strVal val="#ppt_x"/>
                                          </p:val>
                                        </p:tav>
                                      </p:tavLst>
                                    </p:anim>
                                    <p:anim calcmode="lin" valueType="num">
                                      <p:cBhvr additive="base">
                                        <p:cTn id="6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86" grpId="0" animBg="1"/>
      <p:bldP spid="104" grpId="0" animBg="1"/>
      <p:bldP spid="1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ángulo 70">
            <a:extLst>
              <a:ext uri="{FF2B5EF4-FFF2-40B4-BE49-F238E27FC236}">
                <a16:creationId xmlns:a16="http://schemas.microsoft.com/office/drawing/2014/main" id="{4689E8F6-DAC6-4A7A-9E34-0D4BB11329E2}"/>
              </a:ext>
            </a:extLst>
          </p:cNvPr>
          <p:cNvSpPr/>
          <p:nvPr/>
        </p:nvSpPr>
        <p:spPr>
          <a:xfrm>
            <a:off x="1781425" y="2794131"/>
            <a:ext cx="8707784" cy="354526"/>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CO" sz="1200" dirty="0">
                <a:solidFill>
                  <a:schemeClr val="lt1"/>
                </a:solidFill>
                <a:latin typeface="Arial" panose="020B0604020202020204" pitchFamily="34" charset="0"/>
                <a:cs typeface="Arial" panose="020B0604020202020204" pitchFamily="34" charset="0"/>
              </a:rPr>
              <a:t>REVISIÓN Y ACTUALIZACIÓN DE LAS MINUTAS DE CONTRATO DE APORTE</a:t>
            </a:r>
          </a:p>
        </p:txBody>
      </p:sp>
      <p:sp>
        <p:nvSpPr>
          <p:cNvPr id="4" name="Rectángulo 3">
            <a:extLst>
              <a:ext uri="{FF2B5EF4-FFF2-40B4-BE49-F238E27FC236}">
                <a16:creationId xmlns:a16="http://schemas.microsoft.com/office/drawing/2014/main" id="{997D7389-CDF0-48CD-BECB-90977B789E3B}"/>
              </a:ext>
            </a:extLst>
          </p:cNvPr>
          <p:cNvSpPr/>
          <p:nvPr/>
        </p:nvSpPr>
        <p:spPr>
          <a:xfrm>
            <a:off x="1623672" y="2395900"/>
            <a:ext cx="9021827" cy="354526"/>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CO" sz="1200" dirty="0">
                <a:solidFill>
                  <a:schemeClr val="lt1"/>
                </a:solidFill>
                <a:latin typeface="Arial" panose="020B0604020202020204" pitchFamily="34" charset="0"/>
                <a:cs typeface="Arial" panose="020B0604020202020204" pitchFamily="34" charset="0"/>
              </a:rPr>
              <a:t>REVISIÓN Y PROPUESTAS DE AJUSTES DEL MANUAL DE CONTRATACIÓN DEL ICBF VIGENTE </a:t>
            </a:r>
          </a:p>
        </p:txBody>
      </p:sp>
      <p:sp>
        <p:nvSpPr>
          <p:cNvPr id="3" name="Rectángulo 2">
            <a:extLst>
              <a:ext uri="{FF2B5EF4-FFF2-40B4-BE49-F238E27FC236}">
                <a16:creationId xmlns:a16="http://schemas.microsoft.com/office/drawing/2014/main" id="{558F2300-0BB3-4391-9632-47BFC9F1858B}"/>
              </a:ext>
            </a:extLst>
          </p:cNvPr>
          <p:cNvSpPr/>
          <p:nvPr/>
        </p:nvSpPr>
        <p:spPr>
          <a:xfrm>
            <a:off x="1458688" y="1608241"/>
            <a:ext cx="9274623" cy="740751"/>
          </a:xfrm>
          <a:custGeom>
            <a:avLst/>
            <a:gdLst>
              <a:gd name="connsiteX0" fmla="*/ 0 w 9274623"/>
              <a:gd name="connsiteY0" fmla="*/ 0 h 740751"/>
              <a:gd name="connsiteX1" fmla="*/ 9274623 w 9274623"/>
              <a:gd name="connsiteY1" fmla="*/ 0 h 740751"/>
              <a:gd name="connsiteX2" fmla="*/ 9274623 w 9274623"/>
              <a:gd name="connsiteY2" fmla="*/ 740751 h 740751"/>
              <a:gd name="connsiteX3" fmla="*/ 0 w 9274623"/>
              <a:gd name="connsiteY3" fmla="*/ 740751 h 740751"/>
              <a:gd name="connsiteX4" fmla="*/ 0 w 9274623"/>
              <a:gd name="connsiteY4" fmla="*/ 0 h 740751"/>
              <a:gd name="connsiteX0" fmla="*/ 0 w 9274623"/>
              <a:gd name="connsiteY0" fmla="*/ 0 h 740751"/>
              <a:gd name="connsiteX1" fmla="*/ 9274623 w 9274623"/>
              <a:gd name="connsiteY1" fmla="*/ 0 h 740751"/>
              <a:gd name="connsiteX2" fmla="*/ 9192073 w 9274623"/>
              <a:gd name="connsiteY2" fmla="*/ 740751 h 740751"/>
              <a:gd name="connsiteX3" fmla="*/ 0 w 9274623"/>
              <a:gd name="connsiteY3" fmla="*/ 740751 h 740751"/>
              <a:gd name="connsiteX4" fmla="*/ 0 w 9274623"/>
              <a:gd name="connsiteY4" fmla="*/ 0 h 740751"/>
              <a:gd name="connsiteX0" fmla="*/ 0 w 9274623"/>
              <a:gd name="connsiteY0" fmla="*/ 0 h 740751"/>
              <a:gd name="connsiteX1" fmla="*/ 9274623 w 9274623"/>
              <a:gd name="connsiteY1" fmla="*/ 0 h 740751"/>
              <a:gd name="connsiteX2" fmla="*/ 9192073 w 9274623"/>
              <a:gd name="connsiteY2" fmla="*/ 740751 h 740751"/>
              <a:gd name="connsiteX3" fmla="*/ 165100 w 9274623"/>
              <a:gd name="connsiteY3" fmla="*/ 740751 h 740751"/>
              <a:gd name="connsiteX4" fmla="*/ 0 w 9274623"/>
              <a:gd name="connsiteY4" fmla="*/ 0 h 740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4623" h="740751">
                <a:moveTo>
                  <a:pt x="0" y="0"/>
                </a:moveTo>
                <a:lnTo>
                  <a:pt x="9274623" y="0"/>
                </a:lnTo>
                <a:lnTo>
                  <a:pt x="9192073" y="740751"/>
                </a:lnTo>
                <a:lnTo>
                  <a:pt x="165100" y="740751"/>
                </a:lnTo>
                <a:lnTo>
                  <a:pt x="0" y="0"/>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CO" sz="1200" dirty="0">
                <a:solidFill>
                  <a:schemeClr val="lt1"/>
                </a:solidFill>
                <a:latin typeface="Arial" panose="020B0604020202020204" pitchFamily="34" charset="0"/>
                <a:cs typeface="Arial" panose="020B0604020202020204" pitchFamily="34" charset="0"/>
              </a:rPr>
              <a:t>DEFINICIÓN DEL MECANISMO DE CONTRATACIÓN PARA LA PRESTACIÓN DEL SERVICIO PÚBLICO DE BIENESTAR FAMILIAR EN CUALQUIERA DE SUS MODALIDADES. EL BANCO NACIONAL DE OFERENTES DE PRIMERA INFANCIA TIENE </a:t>
            </a:r>
            <a:r>
              <a:rPr lang="es-CO" sz="1200" i="1" dirty="0">
                <a:solidFill>
                  <a:schemeClr val="lt1"/>
                </a:solidFill>
                <a:latin typeface="Arial" panose="020B0604020202020204" pitchFamily="34" charset="0"/>
                <a:cs typeface="Arial" panose="020B0604020202020204" pitchFamily="34" charset="0"/>
              </a:rPr>
              <a:t>VIGENCIA HASTA EL 21 DE FEBRERO DE 2019</a:t>
            </a:r>
            <a:r>
              <a:rPr lang="es-CO" sz="1200" dirty="0">
                <a:solidFill>
                  <a:schemeClr val="lt1"/>
                </a:solidFill>
                <a:latin typeface="Arial" panose="020B0604020202020204" pitchFamily="34" charset="0"/>
                <a:cs typeface="Arial" panose="020B0604020202020204" pitchFamily="34" charset="0"/>
              </a:rPr>
              <a:t> CONFORME A LA RESOLUCIÓN NO. 14894 DEL 31 DE DICIEMBRE DE 2018</a:t>
            </a:r>
          </a:p>
        </p:txBody>
      </p:sp>
      <p:sp>
        <p:nvSpPr>
          <p:cNvPr id="28" name="Rectángulo 27">
            <a:extLst>
              <a:ext uri="{FF2B5EF4-FFF2-40B4-BE49-F238E27FC236}">
                <a16:creationId xmlns:a16="http://schemas.microsoft.com/office/drawing/2014/main" id="{A342A135-6F2C-4E40-963C-A7D29B1B78EF}"/>
              </a:ext>
            </a:extLst>
          </p:cNvPr>
          <p:cNvSpPr/>
          <p:nvPr/>
        </p:nvSpPr>
        <p:spPr>
          <a:xfrm>
            <a:off x="4909886" y="149380"/>
            <a:ext cx="4428392" cy="830997"/>
          </a:xfrm>
          <a:prstGeom prst="rect">
            <a:avLst/>
          </a:prstGeom>
        </p:spPr>
        <p:txBody>
          <a:bodyPr wrap="none">
            <a:spAutoFit/>
          </a:bodyPr>
          <a:lstStyle/>
          <a:p>
            <a:pPr algn="ctr"/>
            <a:r>
              <a:rPr lang="es-CO" sz="4800" b="1" dirty="0">
                <a:solidFill>
                  <a:srgbClr val="346232"/>
                </a:solidFill>
              </a:rPr>
              <a:t>Equipo Primario </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7">
            <a:extLst>
              <a:ext uri="{FF2B5EF4-FFF2-40B4-BE49-F238E27FC236}">
                <a16:creationId xmlns:a16="http://schemas.microsoft.com/office/drawing/2014/main" id="{C1FEB42E-929C-437D-9199-25E003EB20C4}"/>
              </a:ext>
            </a:extLst>
          </p:cNvPr>
          <p:cNvSpPr/>
          <p:nvPr/>
        </p:nvSpPr>
        <p:spPr>
          <a:xfrm>
            <a:off x="9522118" y="838966"/>
            <a:ext cx="1238673"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RETOS</a:t>
            </a:r>
          </a:p>
        </p:txBody>
      </p:sp>
      <p:sp>
        <p:nvSpPr>
          <p:cNvPr id="2" name="Rectángulo 1">
            <a:extLst>
              <a:ext uri="{FF2B5EF4-FFF2-40B4-BE49-F238E27FC236}">
                <a16:creationId xmlns:a16="http://schemas.microsoft.com/office/drawing/2014/main" id="{B882117B-7CCF-40F8-AE01-18B6DB95215A}"/>
              </a:ext>
            </a:extLst>
          </p:cNvPr>
          <p:cNvSpPr/>
          <p:nvPr/>
        </p:nvSpPr>
        <p:spPr>
          <a:xfrm>
            <a:off x="9096904" y="504186"/>
            <a:ext cx="1751698" cy="369332"/>
          </a:xfrm>
          <a:prstGeom prst="rect">
            <a:avLst/>
          </a:prstGeom>
        </p:spPr>
        <p:txBody>
          <a:bodyPr wrap="none">
            <a:spAutoFit/>
          </a:bodyPr>
          <a:lstStyle/>
          <a:p>
            <a:r>
              <a:rPr lang="es-CO" b="1" dirty="0">
                <a:solidFill>
                  <a:srgbClr val="346232"/>
                </a:solidFill>
              </a:rPr>
              <a:t>Gestión Jurídica </a:t>
            </a:r>
            <a:endParaRPr lang="es-CO" dirty="0"/>
          </a:p>
        </p:txBody>
      </p:sp>
      <p:sp>
        <p:nvSpPr>
          <p:cNvPr id="74" name="Rectángulo 73">
            <a:extLst>
              <a:ext uri="{FF2B5EF4-FFF2-40B4-BE49-F238E27FC236}">
                <a16:creationId xmlns:a16="http://schemas.microsoft.com/office/drawing/2014/main" id="{F028E4EF-7111-4180-99F7-72E8A2BA4F92}"/>
              </a:ext>
            </a:extLst>
          </p:cNvPr>
          <p:cNvSpPr/>
          <p:nvPr/>
        </p:nvSpPr>
        <p:spPr>
          <a:xfrm>
            <a:off x="1909415" y="3209580"/>
            <a:ext cx="8469117" cy="600164"/>
          </a:xfrm>
          <a:custGeom>
            <a:avLst/>
            <a:gdLst>
              <a:gd name="connsiteX0" fmla="*/ 0 w 8469117"/>
              <a:gd name="connsiteY0" fmla="*/ 0 h 600164"/>
              <a:gd name="connsiteX1" fmla="*/ 8469117 w 8469117"/>
              <a:gd name="connsiteY1" fmla="*/ 0 h 600164"/>
              <a:gd name="connsiteX2" fmla="*/ 8469117 w 8469117"/>
              <a:gd name="connsiteY2" fmla="*/ 600164 h 600164"/>
              <a:gd name="connsiteX3" fmla="*/ 0 w 8469117"/>
              <a:gd name="connsiteY3" fmla="*/ 600164 h 600164"/>
              <a:gd name="connsiteX4" fmla="*/ 0 w 8469117"/>
              <a:gd name="connsiteY4" fmla="*/ 0 h 600164"/>
              <a:gd name="connsiteX0" fmla="*/ 0 w 8469117"/>
              <a:gd name="connsiteY0" fmla="*/ 0 h 600164"/>
              <a:gd name="connsiteX1" fmla="*/ 8469117 w 8469117"/>
              <a:gd name="connsiteY1" fmla="*/ 0 h 600164"/>
              <a:gd name="connsiteX2" fmla="*/ 8469117 w 8469117"/>
              <a:gd name="connsiteY2" fmla="*/ 600164 h 600164"/>
              <a:gd name="connsiteX3" fmla="*/ 177800 w 8469117"/>
              <a:gd name="connsiteY3" fmla="*/ 587464 h 600164"/>
              <a:gd name="connsiteX4" fmla="*/ 0 w 8469117"/>
              <a:gd name="connsiteY4" fmla="*/ 0 h 600164"/>
              <a:gd name="connsiteX0" fmla="*/ 0 w 8469117"/>
              <a:gd name="connsiteY0" fmla="*/ 0 h 600164"/>
              <a:gd name="connsiteX1" fmla="*/ 8469117 w 8469117"/>
              <a:gd name="connsiteY1" fmla="*/ 0 h 600164"/>
              <a:gd name="connsiteX2" fmla="*/ 8304017 w 8469117"/>
              <a:gd name="connsiteY2" fmla="*/ 600164 h 600164"/>
              <a:gd name="connsiteX3" fmla="*/ 177800 w 8469117"/>
              <a:gd name="connsiteY3" fmla="*/ 587464 h 600164"/>
              <a:gd name="connsiteX4" fmla="*/ 0 w 8469117"/>
              <a:gd name="connsiteY4" fmla="*/ 0 h 600164"/>
              <a:gd name="connsiteX0" fmla="*/ 0 w 8469117"/>
              <a:gd name="connsiteY0" fmla="*/ 0 h 600164"/>
              <a:gd name="connsiteX1" fmla="*/ 8469117 w 8469117"/>
              <a:gd name="connsiteY1" fmla="*/ 0 h 600164"/>
              <a:gd name="connsiteX2" fmla="*/ 8329417 w 8469117"/>
              <a:gd name="connsiteY2" fmla="*/ 600164 h 600164"/>
              <a:gd name="connsiteX3" fmla="*/ 177800 w 8469117"/>
              <a:gd name="connsiteY3" fmla="*/ 587464 h 600164"/>
              <a:gd name="connsiteX4" fmla="*/ 0 w 8469117"/>
              <a:gd name="connsiteY4" fmla="*/ 0 h 600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9117" h="600164">
                <a:moveTo>
                  <a:pt x="0" y="0"/>
                </a:moveTo>
                <a:lnTo>
                  <a:pt x="8469117" y="0"/>
                </a:lnTo>
                <a:lnTo>
                  <a:pt x="8329417" y="600164"/>
                </a:lnTo>
                <a:lnTo>
                  <a:pt x="177800" y="587464"/>
                </a:lnTo>
                <a:lnTo>
                  <a:pt x="0" y="0"/>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CO" sz="1200" dirty="0">
                <a:solidFill>
                  <a:schemeClr val="lt1"/>
                </a:solidFill>
                <a:latin typeface="Arial" panose="020B0604020202020204" pitchFamily="34" charset="0"/>
                <a:cs typeface="Arial" panose="020B0604020202020204" pitchFamily="34" charset="0"/>
              </a:rPr>
              <a:t>ACTUALIZACIÓN CONFORME A LA NORMATIVIDAD QUE RIGE LA MATERIA DE LOS LINEAMIENTOS Y DEMÁS DOCUMENTOS QUE REGLAMENTEN LOS PROGRAMAS PARA LA ATENCIÓN A  LA PRIMERA INFANCIA</a:t>
            </a:r>
          </a:p>
        </p:txBody>
      </p:sp>
      <p:sp>
        <p:nvSpPr>
          <p:cNvPr id="75" name="Rectángulo 74">
            <a:extLst>
              <a:ext uri="{FF2B5EF4-FFF2-40B4-BE49-F238E27FC236}">
                <a16:creationId xmlns:a16="http://schemas.microsoft.com/office/drawing/2014/main" id="{B7434924-75CA-409E-A2A0-B5836F4D8C88}"/>
              </a:ext>
            </a:extLst>
          </p:cNvPr>
          <p:cNvSpPr/>
          <p:nvPr/>
        </p:nvSpPr>
        <p:spPr>
          <a:xfrm>
            <a:off x="2081809" y="3859259"/>
            <a:ext cx="8153400" cy="76944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CO" sz="1200" dirty="0">
                <a:solidFill>
                  <a:schemeClr val="lt1"/>
                </a:solidFill>
                <a:latin typeface="Arial" panose="020B0604020202020204" pitchFamily="34" charset="0"/>
                <a:cs typeface="Arial" panose="020B0604020202020204" pitchFamily="34" charset="0"/>
              </a:rPr>
              <a:t>MODIFICACIÓN DEL DECRETO 1072 DE 2015 EN LO QUE RESPECTA A LA EXIGIBILIDAD DE LA CUOTA DE APRENDICES SENA “ARTÍCULO 2.2.6.3.11. REGULACIÓN DE LA CUOTA DE APRENDICES”, “PARÁGRAFO 4º”, “LOS HOGARES INFANTILES, (…) NO SERÁN OBJETO DE REGULACIÓN DE LA CUOTA DE APRENDICES”. </a:t>
            </a:r>
          </a:p>
        </p:txBody>
      </p:sp>
      <p:sp>
        <p:nvSpPr>
          <p:cNvPr id="76" name="Rectángulo 75">
            <a:extLst>
              <a:ext uri="{FF2B5EF4-FFF2-40B4-BE49-F238E27FC236}">
                <a16:creationId xmlns:a16="http://schemas.microsoft.com/office/drawing/2014/main" id="{8B21C2E5-01FE-47C9-B4DE-D91CF0F612D8}"/>
              </a:ext>
            </a:extLst>
          </p:cNvPr>
          <p:cNvSpPr/>
          <p:nvPr/>
        </p:nvSpPr>
        <p:spPr>
          <a:xfrm>
            <a:off x="2050058" y="4689069"/>
            <a:ext cx="8185151" cy="602009"/>
          </a:xfrm>
          <a:custGeom>
            <a:avLst/>
            <a:gdLst>
              <a:gd name="connsiteX0" fmla="*/ 0 w 7708901"/>
              <a:gd name="connsiteY0" fmla="*/ 0 h 600164"/>
              <a:gd name="connsiteX1" fmla="*/ 7708901 w 7708901"/>
              <a:gd name="connsiteY1" fmla="*/ 0 h 600164"/>
              <a:gd name="connsiteX2" fmla="*/ 7708901 w 7708901"/>
              <a:gd name="connsiteY2" fmla="*/ 600164 h 600164"/>
              <a:gd name="connsiteX3" fmla="*/ 0 w 7708901"/>
              <a:gd name="connsiteY3" fmla="*/ 600164 h 600164"/>
              <a:gd name="connsiteX4" fmla="*/ 0 w 7708901"/>
              <a:gd name="connsiteY4" fmla="*/ 0 h 600164"/>
              <a:gd name="connsiteX0" fmla="*/ 0 w 7962901"/>
              <a:gd name="connsiteY0" fmla="*/ 0 h 625564"/>
              <a:gd name="connsiteX1" fmla="*/ 7962901 w 7962901"/>
              <a:gd name="connsiteY1" fmla="*/ 25400 h 625564"/>
              <a:gd name="connsiteX2" fmla="*/ 7962901 w 7962901"/>
              <a:gd name="connsiteY2" fmla="*/ 625564 h 625564"/>
              <a:gd name="connsiteX3" fmla="*/ 254000 w 7962901"/>
              <a:gd name="connsiteY3" fmla="*/ 625564 h 625564"/>
              <a:gd name="connsiteX4" fmla="*/ 0 w 7962901"/>
              <a:gd name="connsiteY4" fmla="*/ 0 h 625564"/>
              <a:gd name="connsiteX0" fmla="*/ 0 w 8166101"/>
              <a:gd name="connsiteY0" fmla="*/ 0 h 625564"/>
              <a:gd name="connsiteX1" fmla="*/ 8166101 w 8166101"/>
              <a:gd name="connsiteY1" fmla="*/ 12700 h 625564"/>
              <a:gd name="connsiteX2" fmla="*/ 7962901 w 8166101"/>
              <a:gd name="connsiteY2" fmla="*/ 625564 h 625564"/>
              <a:gd name="connsiteX3" fmla="*/ 254000 w 8166101"/>
              <a:gd name="connsiteY3" fmla="*/ 625564 h 625564"/>
              <a:gd name="connsiteX4" fmla="*/ 0 w 8166101"/>
              <a:gd name="connsiteY4" fmla="*/ 0 h 625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6101" h="625564">
                <a:moveTo>
                  <a:pt x="0" y="0"/>
                </a:moveTo>
                <a:lnTo>
                  <a:pt x="8166101" y="12700"/>
                </a:lnTo>
                <a:lnTo>
                  <a:pt x="7962901" y="625564"/>
                </a:lnTo>
                <a:lnTo>
                  <a:pt x="254000" y="625564"/>
                </a:lnTo>
                <a:lnTo>
                  <a:pt x="0" y="0"/>
                </a:lnTo>
                <a:close/>
              </a:path>
            </a:pathLst>
          </a:cu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CO" sz="1200" dirty="0">
                <a:solidFill>
                  <a:schemeClr val="lt1"/>
                </a:solidFill>
                <a:latin typeface="Arial" panose="020B0604020202020204" pitchFamily="34" charset="0"/>
                <a:cs typeface="Arial" panose="020B0604020202020204" pitchFamily="34" charset="0"/>
              </a:rPr>
              <a:t>MODIFICACIÓN DE LA LEY 1943 DE 2019 "POR LA CUAL SE EXPIDEN NORMAS DE FINANCIAMIENTO </a:t>
            </a:r>
          </a:p>
          <a:p>
            <a:pPr algn="ctr"/>
            <a:r>
              <a:rPr lang="es-CO" sz="1200" dirty="0">
                <a:solidFill>
                  <a:schemeClr val="lt1"/>
                </a:solidFill>
                <a:latin typeface="Arial" panose="020B0604020202020204" pitchFamily="34" charset="0"/>
                <a:cs typeface="Arial" panose="020B0604020202020204" pitchFamily="34" charset="0"/>
              </a:rPr>
              <a:t>PARA EL RESTABLECIMIENTO DEL EQUILIBRIO DEL PRESUPUESTO GENERAL Y SE DICTAN OTRAS DISPOSICIONES", ESPECÍFICAMENTE LOS  ARTÍCULOS:</a:t>
            </a:r>
          </a:p>
        </p:txBody>
      </p:sp>
      <p:sp>
        <p:nvSpPr>
          <p:cNvPr id="77" name="Rectángulo 76">
            <a:extLst>
              <a:ext uri="{FF2B5EF4-FFF2-40B4-BE49-F238E27FC236}">
                <a16:creationId xmlns:a16="http://schemas.microsoft.com/office/drawing/2014/main" id="{ABFADEF5-7EEA-46F7-9001-8CBA6D8D806D}"/>
              </a:ext>
            </a:extLst>
          </p:cNvPr>
          <p:cNvSpPr/>
          <p:nvPr/>
        </p:nvSpPr>
        <p:spPr>
          <a:xfrm>
            <a:off x="2304058" y="5353294"/>
            <a:ext cx="4024662" cy="710220"/>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CO" sz="1100" b="1" dirty="0">
                <a:solidFill>
                  <a:schemeClr val="lt1"/>
                </a:solidFill>
                <a:latin typeface="Arial" panose="020B0604020202020204" pitchFamily="34" charset="0"/>
                <a:cs typeface="Arial" panose="020B0604020202020204" pitchFamily="34" charset="0"/>
              </a:rPr>
              <a:t>ARTÍCULO 73°. </a:t>
            </a:r>
            <a:r>
              <a:rPr lang="es-CO" sz="1100" dirty="0">
                <a:solidFill>
                  <a:schemeClr val="lt1"/>
                </a:solidFill>
                <a:latin typeface="Arial" panose="020B0604020202020204" pitchFamily="34" charset="0"/>
                <a:cs typeface="Arial" panose="020B0604020202020204" pitchFamily="34" charset="0"/>
              </a:rPr>
              <a:t>MODIFÍQUESE EL ARTÍCULO 22 DEL ESTATUTO TRIBUTARIO QUE QUEDARÁ ASÍ: ARTÍCULO 22. ENTIDADES QUE NO SON CONTRIBUYENTES</a:t>
            </a:r>
          </a:p>
        </p:txBody>
      </p:sp>
      <p:sp>
        <p:nvSpPr>
          <p:cNvPr id="78" name="Rectángulo 77">
            <a:extLst>
              <a:ext uri="{FF2B5EF4-FFF2-40B4-BE49-F238E27FC236}">
                <a16:creationId xmlns:a16="http://schemas.microsoft.com/office/drawing/2014/main" id="{2EB5D5D3-7C50-4539-9528-6874D107D0AC}"/>
              </a:ext>
            </a:extLst>
          </p:cNvPr>
          <p:cNvSpPr/>
          <p:nvPr/>
        </p:nvSpPr>
        <p:spPr>
          <a:xfrm>
            <a:off x="6356718" y="5353294"/>
            <a:ext cx="3641360" cy="710220"/>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CO" sz="1100" b="1" dirty="0">
                <a:solidFill>
                  <a:schemeClr val="lt1"/>
                </a:solidFill>
                <a:latin typeface="Arial" panose="020B0604020202020204" pitchFamily="34" charset="0"/>
                <a:cs typeface="Arial" panose="020B0604020202020204" pitchFamily="34" charset="0"/>
              </a:rPr>
              <a:t>ARTÍCULO 476. </a:t>
            </a:r>
          </a:p>
          <a:p>
            <a:pPr algn="ctr"/>
            <a:r>
              <a:rPr lang="es-CO" sz="1100" dirty="0">
                <a:solidFill>
                  <a:schemeClr val="lt1"/>
                </a:solidFill>
                <a:latin typeface="Arial" panose="020B0604020202020204" pitchFamily="34" charset="0"/>
                <a:cs typeface="Arial" panose="020B0604020202020204" pitchFamily="34" charset="0"/>
              </a:rPr>
              <a:t>SERVICIOS EXCLUIDOS DEL IMPUESTO </a:t>
            </a:r>
          </a:p>
          <a:p>
            <a:pPr algn="ctr"/>
            <a:r>
              <a:rPr lang="es-CO" sz="1100" dirty="0">
                <a:solidFill>
                  <a:schemeClr val="lt1"/>
                </a:solidFill>
                <a:latin typeface="Arial" panose="020B0604020202020204" pitchFamily="34" charset="0"/>
                <a:cs typeface="Arial" panose="020B0604020202020204" pitchFamily="34" charset="0"/>
              </a:rPr>
              <a:t>A LAS VENTAS -IVA</a:t>
            </a:r>
          </a:p>
        </p:txBody>
      </p:sp>
    </p:spTree>
    <p:extLst>
      <p:ext uri="{BB962C8B-B14F-4D97-AF65-F5344CB8AC3E}">
        <p14:creationId xmlns:p14="http://schemas.microsoft.com/office/powerpoint/2010/main" val="374108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ipe(down)">
                                      <p:cBhvr>
                                        <p:cTn id="16" dur="500"/>
                                        <p:tgtEl>
                                          <p:spTgt spid="7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wipe(up)">
                                      <p:cBhvr>
                                        <p:cTn id="21" dur="500"/>
                                        <p:tgtEl>
                                          <p:spTgt spid="7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500"/>
                                        <p:tgtEl>
                                          <p:spTgt spid="7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up)">
                                      <p:cBhvr>
                                        <p:cTn id="31" dur="500"/>
                                        <p:tgtEl>
                                          <p:spTgt spid="76"/>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77"/>
                                        </p:tgtEl>
                                        <p:attrNameLst>
                                          <p:attrName>style.visibility</p:attrName>
                                        </p:attrNameLst>
                                      </p:cBhvr>
                                      <p:to>
                                        <p:strVal val="visible"/>
                                      </p:to>
                                    </p:set>
                                    <p:anim calcmode="lin" valueType="num">
                                      <p:cBhvr additive="base">
                                        <p:cTn id="36" dur="500" fill="hold"/>
                                        <p:tgtEl>
                                          <p:spTgt spid="77"/>
                                        </p:tgtEl>
                                        <p:attrNameLst>
                                          <p:attrName>ppt_x</p:attrName>
                                        </p:attrNameLst>
                                      </p:cBhvr>
                                      <p:tavLst>
                                        <p:tav tm="0">
                                          <p:val>
                                            <p:strVal val="0-#ppt_w/2"/>
                                          </p:val>
                                        </p:tav>
                                        <p:tav tm="100000">
                                          <p:val>
                                            <p:strVal val="#ppt_x"/>
                                          </p:val>
                                        </p:tav>
                                      </p:tavLst>
                                    </p:anim>
                                    <p:anim calcmode="lin" valueType="num">
                                      <p:cBhvr additive="base">
                                        <p:cTn id="37" dur="5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 calcmode="lin" valueType="num">
                                      <p:cBhvr additive="base">
                                        <p:cTn id="42" dur="500" fill="hold"/>
                                        <p:tgtEl>
                                          <p:spTgt spid="78"/>
                                        </p:tgtEl>
                                        <p:attrNameLst>
                                          <p:attrName>ppt_x</p:attrName>
                                        </p:attrNameLst>
                                      </p:cBhvr>
                                      <p:tavLst>
                                        <p:tav tm="0">
                                          <p:val>
                                            <p:strVal val="1+#ppt_w/2"/>
                                          </p:val>
                                        </p:tav>
                                        <p:tav tm="100000">
                                          <p:val>
                                            <p:strVal val="#ppt_x"/>
                                          </p:val>
                                        </p:tav>
                                      </p:tavLst>
                                    </p:anim>
                                    <p:anim calcmode="lin" valueType="num">
                                      <p:cBhvr additive="base">
                                        <p:cTn id="43"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3" grpId="0" animBg="1"/>
      <p:bldP spid="74" grpId="0" animBg="1"/>
      <p:bldP spid="75" grpId="0" animBg="1"/>
      <p:bldP spid="76" grpId="0" animBg="1"/>
      <p:bldP spid="77" grpId="0" animBg="1"/>
      <p:bldP spid="7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 name="Grupo 3">
            <a:extLst>
              <a:ext uri="{FF2B5EF4-FFF2-40B4-BE49-F238E27FC236}">
                <a16:creationId xmlns:a16="http://schemas.microsoft.com/office/drawing/2014/main" id="{61D63FAE-CD51-4255-910B-F7B437FFD7E4}"/>
              </a:ext>
            </a:extLst>
          </p:cNvPr>
          <p:cNvGrpSpPr/>
          <p:nvPr/>
        </p:nvGrpSpPr>
        <p:grpSpPr>
          <a:xfrm>
            <a:off x="-686981" y="1762187"/>
            <a:ext cx="3195538" cy="2889756"/>
            <a:chOff x="4961054" y="1067510"/>
            <a:chExt cx="2326904" cy="2008746"/>
          </a:xfrm>
        </p:grpSpPr>
        <p:sp>
          <p:nvSpPr>
            <p:cNvPr id="128" name="Hexagon 12">
              <a:extLst>
                <a:ext uri="{FF2B5EF4-FFF2-40B4-BE49-F238E27FC236}">
                  <a16:creationId xmlns:a16="http://schemas.microsoft.com/office/drawing/2014/main" id="{253F8790-60F5-40E9-A0E0-107FD767D0FA}"/>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Hexagon 13">
              <a:extLst>
                <a:ext uri="{FF2B5EF4-FFF2-40B4-BE49-F238E27FC236}">
                  <a16:creationId xmlns:a16="http://schemas.microsoft.com/office/drawing/2014/main" id="{265A2F80-3504-45E3-A9D1-A221F198CBE6}"/>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 name="TextBox 54">
            <a:extLst>
              <a:ext uri="{FF2B5EF4-FFF2-40B4-BE49-F238E27FC236}">
                <a16:creationId xmlns:a16="http://schemas.microsoft.com/office/drawing/2014/main" id="{1032FBAF-993B-444A-BB12-43FAB5B93CF9}"/>
              </a:ext>
            </a:extLst>
          </p:cNvPr>
          <p:cNvSpPr txBox="1"/>
          <p:nvPr/>
        </p:nvSpPr>
        <p:spPr>
          <a:xfrm>
            <a:off x="33802" y="3144074"/>
            <a:ext cx="2289635" cy="646331"/>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INFRAESTRUCTURA Y DOTACIONES</a:t>
            </a:r>
          </a:p>
        </p:txBody>
      </p:sp>
      <p:grpSp>
        <p:nvGrpSpPr>
          <p:cNvPr id="2" name="Grupo 1">
            <a:extLst>
              <a:ext uri="{FF2B5EF4-FFF2-40B4-BE49-F238E27FC236}">
                <a16:creationId xmlns:a16="http://schemas.microsoft.com/office/drawing/2014/main" id="{6939C27F-B5F2-4D79-93E1-941600B91E48}"/>
              </a:ext>
            </a:extLst>
          </p:cNvPr>
          <p:cNvGrpSpPr/>
          <p:nvPr/>
        </p:nvGrpSpPr>
        <p:grpSpPr>
          <a:xfrm>
            <a:off x="2511072" y="2632391"/>
            <a:ext cx="1505295" cy="1186129"/>
            <a:chOff x="1280685" y="2923266"/>
            <a:chExt cx="1505295" cy="1186129"/>
          </a:xfrm>
        </p:grpSpPr>
        <p:sp>
          <p:nvSpPr>
            <p:cNvPr id="138" name="Hexagon 29">
              <a:extLst>
                <a:ext uri="{FF2B5EF4-FFF2-40B4-BE49-F238E27FC236}">
                  <a16:creationId xmlns:a16="http://schemas.microsoft.com/office/drawing/2014/main" id="{D8D91D83-5FAA-4F20-857A-72CA47F195CD}"/>
                </a:ext>
              </a:extLst>
            </p:cNvPr>
            <p:cNvSpPr/>
            <p:nvPr/>
          </p:nvSpPr>
          <p:spPr>
            <a:xfrm>
              <a:off x="1347549" y="2923266"/>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9" name="Hexagon 30">
              <a:extLst>
                <a:ext uri="{FF2B5EF4-FFF2-40B4-BE49-F238E27FC236}">
                  <a16:creationId xmlns:a16="http://schemas.microsoft.com/office/drawing/2014/main" id="{31039DE3-1216-4F5C-8076-51F7016E065A}"/>
                </a:ext>
              </a:extLst>
            </p:cNvPr>
            <p:cNvSpPr/>
            <p:nvPr/>
          </p:nvSpPr>
          <p:spPr>
            <a:xfrm>
              <a:off x="1420532" y="2986270"/>
              <a:ext cx="1228029" cy="1060120"/>
            </a:xfrm>
            <a:prstGeom prst="hexagon">
              <a:avLst>
                <a:gd name="adj" fmla="val 26988"/>
                <a:gd name="vf" fmla="val 115470"/>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60">
              <a:extLst>
                <a:ext uri="{FF2B5EF4-FFF2-40B4-BE49-F238E27FC236}">
                  <a16:creationId xmlns:a16="http://schemas.microsoft.com/office/drawing/2014/main" id="{54C30B08-A2D2-431A-8D6C-EE68FD16DF8B}"/>
                </a:ext>
              </a:extLst>
            </p:cNvPr>
            <p:cNvSpPr>
              <a:spLocks noChangeAspect="1"/>
            </p:cNvSpPr>
            <p:nvPr/>
          </p:nvSpPr>
          <p:spPr>
            <a:xfrm>
              <a:off x="1307512" y="3234150"/>
              <a:ext cx="1478468" cy="369332"/>
            </a:xfrm>
            <a:prstGeom prst="rect">
              <a:avLst/>
            </a:prstGeom>
            <a:noFill/>
          </p:spPr>
          <p:txBody>
            <a:bodyPr wrap="square" lIns="91440" tIns="45720" rIns="91440" bIns="45720">
              <a:spAutoFit/>
            </a:bodyPr>
            <a:lstStyle/>
            <a:p>
              <a:pPr algn="ctr"/>
              <a:r>
                <a:rPr lang="en-US" b="1" dirty="0">
                  <a:ln w="0"/>
                  <a:solidFill>
                    <a:schemeClr val="bg1"/>
                  </a:solidFill>
                  <a:latin typeface="Century Gothic" panose="020B0502020202020204" pitchFamily="34" charset="0"/>
                  <a:cs typeface="Arial" panose="020B0604020202020204" pitchFamily="34" charset="0"/>
                </a:rPr>
                <a:t>MANUEL</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0" name="Rectangle 60">
              <a:extLst>
                <a:ext uri="{FF2B5EF4-FFF2-40B4-BE49-F238E27FC236}">
                  <a16:creationId xmlns:a16="http://schemas.microsoft.com/office/drawing/2014/main" id="{8132F7B6-FC92-422C-9D0D-470FB6A30173}"/>
                </a:ext>
              </a:extLst>
            </p:cNvPr>
            <p:cNvSpPr>
              <a:spLocks noChangeAspect="1"/>
            </p:cNvSpPr>
            <p:nvPr/>
          </p:nvSpPr>
          <p:spPr>
            <a:xfrm>
              <a:off x="1280685" y="3474676"/>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COLORADO</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grpSp>
        <p:nvGrpSpPr>
          <p:cNvPr id="8" name="Grupo 7">
            <a:extLst>
              <a:ext uri="{FF2B5EF4-FFF2-40B4-BE49-F238E27FC236}">
                <a16:creationId xmlns:a16="http://schemas.microsoft.com/office/drawing/2014/main" id="{9FEED617-F721-44FD-A79E-575214E1EFE8}"/>
              </a:ext>
            </a:extLst>
          </p:cNvPr>
          <p:cNvGrpSpPr/>
          <p:nvPr/>
        </p:nvGrpSpPr>
        <p:grpSpPr>
          <a:xfrm>
            <a:off x="2514614" y="3928918"/>
            <a:ext cx="1489247" cy="1186129"/>
            <a:chOff x="1257912" y="4169054"/>
            <a:chExt cx="1489247" cy="1186129"/>
          </a:xfrm>
        </p:grpSpPr>
        <p:sp>
          <p:nvSpPr>
            <p:cNvPr id="132" name="Hexagon 16">
              <a:extLst>
                <a:ext uri="{FF2B5EF4-FFF2-40B4-BE49-F238E27FC236}">
                  <a16:creationId xmlns:a16="http://schemas.microsoft.com/office/drawing/2014/main" id="{0897983B-540C-442B-B8D8-D5E45EE3BC8F}"/>
                </a:ext>
              </a:extLst>
            </p:cNvPr>
            <p:cNvSpPr/>
            <p:nvPr/>
          </p:nvSpPr>
          <p:spPr>
            <a:xfrm>
              <a:off x="1319479" y="416905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3" name="Hexagon 17">
              <a:extLst>
                <a:ext uri="{FF2B5EF4-FFF2-40B4-BE49-F238E27FC236}">
                  <a16:creationId xmlns:a16="http://schemas.microsoft.com/office/drawing/2014/main" id="{994408F7-7E4C-4D2E-9BC8-D137261710A6}"/>
                </a:ext>
              </a:extLst>
            </p:cNvPr>
            <p:cNvSpPr/>
            <p:nvPr/>
          </p:nvSpPr>
          <p:spPr>
            <a:xfrm>
              <a:off x="1392462" y="4206732"/>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60">
              <a:extLst>
                <a:ext uri="{FF2B5EF4-FFF2-40B4-BE49-F238E27FC236}">
                  <a16:creationId xmlns:a16="http://schemas.microsoft.com/office/drawing/2014/main" id="{D26D1956-FA7F-44A2-82B8-BC110AA17DE8}"/>
                </a:ext>
              </a:extLst>
            </p:cNvPr>
            <p:cNvSpPr>
              <a:spLocks noChangeAspect="1"/>
            </p:cNvSpPr>
            <p:nvPr/>
          </p:nvSpPr>
          <p:spPr>
            <a:xfrm>
              <a:off x="1257912" y="4492362"/>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DERLY</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2" name="Rectangle 60">
              <a:extLst>
                <a:ext uri="{FF2B5EF4-FFF2-40B4-BE49-F238E27FC236}">
                  <a16:creationId xmlns:a16="http://schemas.microsoft.com/office/drawing/2014/main" id="{F5A10E0F-9EB4-4CE9-B988-0134C2D85866}"/>
                </a:ext>
              </a:extLst>
            </p:cNvPr>
            <p:cNvSpPr>
              <a:spLocks noChangeAspect="1"/>
            </p:cNvSpPr>
            <p:nvPr/>
          </p:nvSpPr>
          <p:spPr>
            <a:xfrm>
              <a:off x="1268691" y="4671332"/>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FAJARDO</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grpSp>
        <p:nvGrpSpPr>
          <p:cNvPr id="9" name="Grupo 8">
            <a:extLst>
              <a:ext uri="{FF2B5EF4-FFF2-40B4-BE49-F238E27FC236}">
                <a16:creationId xmlns:a16="http://schemas.microsoft.com/office/drawing/2014/main" id="{C14CEC7D-BB73-4388-8173-D4FE3D3D0434}"/>
              </a:ext>
            </a:extLst>
          </p:cNvPr>
          <p:cNvGrpSpPr/>
          <p:nvPr/>
        </p:nvGrpSpPr>
        <p:grpSpPr>
          <a:xfrm>
            <a:off x="2535731" y="1383652"/>
            <a:ext cx="1479978" cy="1186129"/>
            <a:chOff x="133580" y="3550663"/>
            <a:chExt cx="1479978" cy="1186129"/>
          </a:xfrm>
        </p:grpSpPr>
        <p:sp>
          <p:nvSpPr>
            <p:cNvPr id="176" name="Hexagon 16">
              <a:extLst>
                <a:ext uri="{FF2B5EF4-FFF2-40B4-BE49-F238E27FC236}">
                  <a16:creationId xmlns:a16="http://schemas.microsoft.com/office/drawing/2014/main" id="{97FC9631-B32B-4C2E-AEB6-A6E04B6FFEFC}"/>
                </a:ext>
              </a:extLst>
            </p:cNvPr>
            <p:cNvSpPr/>
            <p:nvPr/>
          </p:nvSpPr>
          <p:spPr>
            <a:xfrm>
              <a:off x="210412" y="3550663"/>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Hexagon 17">
              <a:extLst>
                <a:ext uri="{FF2B5EF4-FFF2-40B4-BE49-F238E27FC236}">
                  <a16:creationId xmlns:a16="http://schemas.microsoft.com/office/drawing/2014/main" id="{C35A0868-DAA4-4F71-9265-AADA0D8A2524}"/>
                </a:ext>
              </a:extLst>
            </p:cNvPr>
            <p:cNvSpPr/>
            <p:nvPr/>
          </p:nvSpPr>
          <p:spPr>
            <a:xfrm>
              <a:off x="283395" y="3588341"/>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60">
              <a:extLst>
                <a:ext uri="{FF2B5EF4-FFF2-40B4-BE49-F238E27FC236}">
                  <a16:creationId xmlns:a16="http://schemas.microsoft.com/office/drawing/2014/main" id="{B054F825-D94F-4C23-B08F-9FE5756DCFF2}"/>
                </a:ext>
              </a:extLst>
            </p:cNvPr>
            <p:cNvSpPr>
              <a:spLocks noChangeAspect="1"/>
            </p:cNvSpPr>
            <p:nvPr/>
          </p:nvSpPr>
          <p:spPr>
            <a:xfrm>
              <a:off x="135090" y="3884720"/>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PAULA </a:t>
              </a:r>
            </a:p>
          </p:txBody>
        </p:sp>
        <p:sp>
          <p:nvSpPr>
            <p:cNvPr id="184" name="Rectangle 60">
              <a:extLst>
                <a:ext uri="{FF2B5EF4-FFF2-40B4-BE49-F238E27FC236}">
                  <a16:creationId xmlns:a16="http://schemas.microsoft.com/office/drawing/2014/main" id="{9AB43C1C-4573-4D44-8F0D-429F8C9F5A24}"/>
                </a:ext>
              </a:extLst>
            </p:cNvPr>
            <p:cNvSpPr>
              <a:spLocks noChangeAspect="1"/>
            </p:cNvSpPr>
            <p:nvPr/>
          </p:nvSpPr>
          <p:spPr>
            <a:xfrm>
              <a:off x="133580" y="4075910"/>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OSPINA</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grpSp>
        <p:nvGrpSpPr>
          <p:cNvPr id="3" name="Grupo 2">
            <a:extLst>
              <a:ext uri="{FF2B5EF4-FFF2-40B4-BE49-F238E27FC236}">
                <a16:creationId xmlns:a16="http://schemas.microsoft.com/office/drawing/2014/main" id="{790B4678-22D5-4A11-96F2-1967F2AF6958}"/>
              </a:ext>
            </a:extLst>
          </p:cNvPr>
          <p:cNvGrpSpPr/>
          <p:nvPr/>
        </p:nvGrpSpPr>
        <p:grpSpPr>
          <a:xfrm>
            <a:off x="3656192" y="3330492"/>
            <a:ext cx="1493042" cy="1186129"/>
            <a:chOff x="2387886" y="3569835"/>
            <a:chExt cx="1493042" cy="1186129"/>
          </a:xfrm>
        </p:grpSpPr>
        <p:sp>
          <p:nvSpPr>
            <p:cNvPr id="159" name="Hexagon 16">
              <a:extLst>
                <a:ext uri="{FF2B5EF4-FFF2-40B4-BE49-F238E27FC236}">
                  <a16:creationId xmlns:a16="http://schemas.microsoft.com/office/drawing/2014/main" id="{332B8930-BCCA-43E4-AC88-062F9CC49A28}"/>
                </a:ext>
              </a:extLst>
            </p:cNvPr>
            <p:cNvSpPr/>
            <p:nvPr/>
          </p:nvSpPr>
          <p:spPr>
            <a:xfrm>
              <a:off x="2437341" y="3569835"/>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Hexagon 17">
              <a:extLst>
                <a:ext uri="{FF2B5EF4-FFF2-40B4-BE49-F238E27FC236}">
                  <a16:creationId xmlns:a16="http://schemas.microsoft.com/office/drawing/2014/main" id="{38D21634-92C8-4611-B56B-EC5B3908A12B}"/>
                </a:ext>
              </a:extLst>
            </p:cNvPr>
            <p:cNvSpPr/>
            <p:nvPr/>
          </p:nvSpPr>
          <p:spPr>
            <a:xfrm>
              <a:off x="2510324" y="3607513"/>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60">
              <a:extLst>
                <a:ext uri="{FF2B5EF4-FFF2-40B4-BE49-F238E27FC236}">
                  <a16:creationId xmlns:a16="http://schemas.microsoft.com/office/drawing/2014/main" id="{E52A1FE1-D19D-4640-87F0-FA1A221D9906}"/>
                </a:ext>
              </a:extLst>
            </p:cNvPr>
            <p:cNvSpPr>
              <a:spLocks noChangeAspect="1"/>
            </p:cNvSpPr>
            <p:nvPr/>
          </p:nvSpPr>
          <p:spPr>
            <a:xfrm>
              <a:off x="2402460" y="3871057"/>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JAIME </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6" name="Rectangle 60">
              <a:extLst>
                <a:ext uri="{FF2B5EF4-FFF2-40B4-BE49-F238E27FC236}">
                  <a16:creationId xmlns:a16="http://schemas.microsoft.com/office/drawing/2014/main" id="{A611FFCF-5C21-410A-84B4-B05FEA36DFBE}"/>
                </a:ext>
              </a:extLst>
            </p:cNvPr>
            <p:cNvSpPr>
              <a:spLocks noChangeAspect="1"/>
            </p:cNvSpPr>
            <p:nvPr/>
          </p:nvSpPr>
          <p:spPr>
            <a:xfrm>
              <a:off x="2387886" y="4048859"/>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SILVA</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sp>
        <p:nvSpPr>
          <p:cNvPr id="94" name="Rectángulo 93">
            <a:extLst>
              <a:ext uri="{FF2B5EF4-FFF2-40B4-BE49-F238E27FC236}">
                <a16:creationId xmlns:a16="http://schemas.microsoft.com/office/drawing/2014/main" id="{4C9E0043-E9E1-4F29-8E8F-9D671F96A69C}"/>
              </a:ext>
            </a:extLst>
          </p:cNvPr>
          <p:cNvSpPr/>
          <p:nvPr/>
        </p:nvSpPr>
        <p:spPr>
          <a:xfrm>
            <a:off x="6945669" y="120132"/>
            <a:ext cx="4004173" cy="830997"/>
          </a:xfrm>
          <a:prstGeom prst="rect">
            <a:avLst/>
          </a:prstGeom>
        </p:spPr>
        <p:txBody>
          <a:bodyPr wrap="none">
            <a:spAutoFit/>
          </a:bodyPr>
          <a:lstStyle/>
          <a:p>
            <a:pPr algn="ctr"/>
            <a:r>
              <a:rPr lang="es-CO" sz="4800" b="1" dirty="0">
                <a:solidFill>
                  <a:srgbClr val="346232"/>
                </a:solidFill>
              </a:rPr>
              <a:t>Infraestructura</a:t>
            </a:r>
          </a:p>
        </p:txBody>
      </p:sp>
      <p:grpSp>
        <p:nvGrpSpPr>
          <p:cNvPr id="7" name="Grupo 6">
            <a:extLst>
              <a:ext uri="{FF2B5EF4-FFF2-40B4-BE49-F238E27FC236}">
                <a16:creationId xmlns:a16="http://schemas.microsoft.com/office/drawing/2014/main" id="{DFA906DD-8FDF-430F-8823-35F2517F82FA}"/>
              </a:ext>
            </a:extLst>
          </p:cNvPr>
          <p:cNvGrpSpPr/>
          <p:nvPr/>
        </p:nvGrpSpPr>
        <p:grpSpPr>
          <a:xfrm>
            <a:off x="4762280" y="4002525"/>
            <a:ext cx="1493042" cy="1186129"/>
            <a:chOff x="2341968" y="4835272"/>
            <a:chExt cx="1493042" cy="1186129"/>
          </a:xfrm>
        </p:grpSpPr>
        <p:sp>
          <p:nvSpPr>
            <p:cNvPr id="102" name="Hexagon 16">
              <a:extLst>
                <a:ext uri="{FF2B5EF4-FFF2-40B4-BE49-F238E27FC236}">
                  <a16:creationId xmlns:a16="http://schemas.microsoft.com/office/drawing/2014/main" id="{A85B6FAE-F3C0-4F8D-B7BC-BD86B9D4BC89}"/>
                </a:ext>
              </a:extLst>
            </p:cNvPr>
            <p:cNvSpPr/>
            <p:nvPr/>
          </p:nvSpPr>
          <p:spPr>
            <a:xfrm>
              <a:off x="2391423" y="483527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Hexagon 17">
              <a:extLst>
                <a:ext uri="{FF2B5EF4-FFF2-40B4-BE49-F238E27FC236}">
                  <a16:creationId xmlns:a16="http://schemas.microsoft.com/office/drawing/2014/main" id="{A15A51DF-7920-47BB-902D-3E9091BE357F}"/>
                </a:ext>
              </a:extLst>
            </p:cNvPr>
            <p:cNvSpPr/>
            <p:nvPr/>
          </p:nvSpPr>
          <p:spPr>
            <a:xfrm>
              <a:off x="2464406" y="487295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60">
              <a:extLst>
                <a:ext uri="{FF2B5EF4-FFF2-40B4-BE49-F238E27FC236}">
                  <a16:creationId xmlns:a16="http://schemas.microsoft.com/office/drawing/2014/main" id="{DE337597-D5CA-4860-B3DE-3B468ECC7C38}"/>
                </a:ext>
              </a:extLst>
            </p:cNvPr>
            <p:cNvSpPr>
              <a:spLocks noChangeAspect="1"/>
            </p:cNvSpPr>
            <p:nvPr/>
          </p:nvSpPr>
          <p:spPr>
            <a:xfrm>
              <a:off x="2356542" y="5136494"/>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FELIPE</a:t>
              </a:r>
            </a:p>
          </p:txBody>
        </p:sp>
        <p:sp>
          <p:nvSpPr>
            <p:cNvPr id="107" name="Rectangle 60">
              <a:extLst>
                <a:ext uri="{FF2B5EF4-FFF2-40B4-BE49-F238E27FC236}">
                  <a16:creationId xmlns:a16="http://schemas.microsoft.com/office/drawing/2014/main" id="{CE8CCFC4-EFC8-4ACD-A1D1-2F868A4F6AA8}"/>
                </a:ext>
              </a:extLst>
            </p:cNvPr>
            <p:cNvSpPr>
              <a:spLocks noChangeAspect="1"/>
            </p:cNvSpPr>
            <p:nvPr/>
          </p:nvSpPr>
          <p:spPr>
            <a:xfrm>
              <a:off x="2341968" y="5314296"/>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RODRIGUEZ</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grpSp>
        <p:nvGrpSpPr>
          <p:cNvPr id="6" name="Grupo 5">
            <a:extLst>
              <a:ext uri="{FF2B5EF4-FFF2-40B4-BE49-F238E27FC236}">
                <a16:creationId xmlns:a16="http://schemas.microsoft.com/office/drawing/2014/main" id="{D9DA2981-84F5-473A-8E4F-D77149947B46}"/>
              </a:ext>
            </a:extLst>
          </p:cNvPr>
          <p:cNvGrpSpPr/>
          <p:nvPr/>
        </p:nvGrpSpPr>
        <p:grpSpPr>
          <a:xfrm>
            <a:off x="3684024" y="2006297"/>
            <a:ext cx="1479978" cy="1186129"/>
            <a:chOff x="3522290" y="4170890"/>
            <a:chExt cx="1479978" cy="1186129"/>
          </a:xfrm>
        </p:grpSpPr>
        <p:sp>
          <p:nvSpPr>
            <p:cNvPr id="100" name="Hexagon 16">
              <a:extLst>
                <a:ext uri="{FF2B5EF4-FFF2-40B4-BE49-F238E27FC236}">
                  <a16:creationId xmlns:a16="http://schemas.microsoft.com/office/drawing/2014/main" id="{1531AE29-85CE-4B84-972C-7A645B14D7DE}"/>
                </a:ext>
              </a:extLst>
            </p:cNvPr>
            <p:cNvSpPr/>
            <p:nvPr/>
          </p:nvSpPr>
          <p:spPr>
            <a:xfrm>
              <a:off x="3611324" y="4170890"/>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Hexagon 17">
              <a:extLst>
                <a:ext uri="{FF2B5EF4-FFF2-40B4-BE49-F238E27FC236}">
                  <a16:creationId xmlns:a16="http://schemas.microsoft.com/office/drawing/2014/main" id="{160BED62-6285-431C-9EAC-4E4C781CADB5}"/>
                </a:ext>
              </a:extLst>
            </p:cNvPr>
            <p:cNvSpPr/>
            <p:nvPr/>
          </p:nvSpPr>
          <p:spPr>
            <a:xfrm>
              <a:off x="3672105" y="4233894"/>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60">
              <a:extLst>
                <a:ext uri="{FF2B5EF4-FFF2-40B4-BE49-F238E27FC236}">
                  <a16:creationId xmlns:a16="http://schemas.microsoft.com/office/drawing/2014/main" id="{9DFA0EB8-BD34-4827-A7DC-5E4A8F659F80}"/>
                </a:ext>
              </a:extLst>
            </p:cNvPr>
            <p:cNvSpPr>
              <a:spLocks noChangeAspect="1"/>
            </p:cNvSpPr>
            <p:nvPr/>
          </p:nvSpPr>
          <p:spPr>
            <a:xfrm>
              <a:off x="3523800" y="4530273"/>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CARLOS </a:t>
              </a:r>
            </a:p>
          </p:txBody>
        </p:sp>
        <p:sp>
          <p:nvSpPr>
            <p:cNvPr id="124" name="Rectangle 60">
              <a:extLst>
                <a:ext uri="{FF2B5EF4-FFF2-40B4-BE49-F238E27FC236}">
                  <a16:creationId xmlns:a16="http://schemas.microsoft.com/office/drawing/2014/main" id="{E9BCA313-236A-4FE9-88F8-0E1C4E0DE684}"/>
                </a:ext>
              </a:extLst>
            </p:cNvPr>
            <p:cNvSpPr>
              <a:spLocks noChangeAspect="1"/>
            </p:cNvSpPr>
            <p:nvPr/>
          </p:nvSpPr>
          <p:spPr>
            <a:xfrm>
              <a:off x="3522290" y="472146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MADRID</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grpSp>
        <p:nvGrpSpPr>
          <p:cNvPr id="10" name="Grupo 9">
            <a:extLst>
              <a:ext uri="{FF2B5EF4-FFF2-40B4-BE49-F238E27FC236}">
                <a16:creationId xmlns:a16="http://schemas.microsoft.com/office/drawing/2014/main" id="{3900D67B-60DA-4175-B3DA-94B6B8A24D3C}"/>
              </a:ext>
            </a:extLst>
          </p:cNvPr>
          <p:cNvGrpSpPr/>
          <p:nvPr/>
        </p:nvGrpSpPr>
        <p:grpSpPr>
          <a:xfrm>
            <a:off x="4760770" y="2755163"/>
            <a:ext cx="1479978" cy="1186129"/>
            <a:chOff x="164643" y="4825942"/>
            <a:chExt cx="1479978" cy="1186129"/>
          </a:xfrm>
        </p:grpSpPr>
        <p:sp>
          <p:nvSpPr>
            <p:cNvPr id="142" name="Hexagon 16">
              <a:extLst>
                <a:ext uri="{FF2B5EF4-FFF2-40B4-BE49-F238E27FC236}">
                  <a16:creationId xmlns:a16="http://schemas.microsoft.com/office/drawing/2014/main" id="{97CB9B76-01B7-4BD2-B14E-4F19FD2327A5}"/>
                </a:ext>
              </a:extLst>
            </p:cNvPr>
            <p:cNvSpPr/>
            <p:nvPr/>
          </p:nvSpPr>
          <p:spPr>
            <a:xfrm>
              <a:off x="241475" y="482594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3" name="Hexagon 17">
              <a:extLst>
                <a:ext uri="{FF2B5EF4-FFF2-40B4-BE49-F238E27FC236}">
                  <a16:creationId xmlns:a16="http://schemas.microsoft.com/office/drawing/2014/main" id="{CD2BEB77-2D21-4A0C-8631-E7685B6E6CB2}"/>
                </a:ext>
              </a:extLst>
            </p:cNvPr>
            <p:cNvSpPr/>
            <p:nvPr/>
          </p:nvSpPr>
          <p:spPr>
            <a:xfrm>
              <a:off x="314458" y="486362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60">
              <a:extLst>
                <a:ext uri="{FF2B5EF4-FFF2-40B4-BE49-F238E27FC236}">
                  <a16:creationId xmlns:a16="http://schemas.microsoft.com/office/drawing/2014/main" id="{EDE17936-0162-496B-88B0-2C8B9759C9C4}"/>
                </a:ext>
              </a:extLst>
            </p:cNvPr>
            <p:cNvSpPr>
              <a:spLocks noChangeAspect="1"/>
            </p:cNvSpPr>
            <p:nvPr/>
          </p:nvSpPr>
          <p:spPr>
            <a:xfrm>
              <a:off x="166153" y="5159999"/>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RAFAEL</a:t>
              </a:r>
            </a:p>
          </p:txBody>
        </p:sp>
        <p:sp>
          <p:nvSpPr>
            <p:cNvPr id="147" name="Rectangle 60">
              <a:extLst>
                <a:ext uri="{FF2B5EF4-FFF2-40B4-BE49-F238E27FC236}">
                  <a16:creationId xmlns:a16="http://schemas.microsoft.com/office/drawing/2014/main" id="{C6B92A70-94C2-47F6-BCE2-13520E8FEE90}"/>
                </a:ext>
              </a:extLst>
            </p:cNvPr>
            <p:cNvSpPr>
              <a:spLocks noChangeAspect="1"/>
            </p:cNvSpPr>
            <p:nvPr/>
          </p:nvSpPr>
          <p:spPr>
            <a:xfrm>
              <a:off x="164643" y="5351189"/>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GARZÓN</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sp>
        <p:nvSpPr>
          <p:cNvPr id="63" name="Rectángulo 62">
            <a:extLst>
              <a:ext uri="{FF2B5EF4-FFF2-40B4-BE49-F238E27FC236}">
                <a16:creationId xmlns:a16="http://schemas.microsoft.com/office/drawing/2014/main" id="{D14AE07F-4E99-47A0-99E7-BC900648F319}"/>
              </a:ext>
            </a:extLst>
          </p:cNvPr>
          <p:cNvSpPr/>
          <p:nvPr/>
        </p:nvSpPr>
        <p:spPr>
          <a:xfrm>
            <a:off x="7112359" y="1336981"/>
            <a:ext cx="4611023" cy="429989"/>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SEGUIMIENTO A AVANCE INFRAESTRUCTURAS EN CONSTRUCCIÓN DAPRE</a:t>
            </a:r>
          </a:p>
        </p:txBody>
      </p:sp>
      <p:sp>
        <p:nvSpPr>
          <p:cNvPr id="64" name="Rectángulo: esquinas redondeadas 63">
            <a:extLst>
              <a:ext uri="{FF2B5EF4-FFF2-40B4-BE49-F238E27FC236}">
                <a16:creationId xmlns:a16="http://schemas.microsoft.com/office/drawing/2014/main" id="{3C964772-6FFA-4F96-94ED-E6D46927A173}"/>
              </a:ext>
            </a:extLst>
          </p:cNvPr>
          <p:cNvSpPr/>
          <p:nvPr/>
        </p:nvSpPr>
        <p:spPr>
          <a:xfrm rot="16200000">
            <a:off x="4622927" y="3272770"/>
            <a:ext cx="4355758" cy="484182"/>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FUNCIONES</a:t>
            </a:r>
          </a:p>
        </p:txBody>
      </p:sp>
      <p:sp>
        <p:nvSpPr>
          <p:cNvPr id="65" name="Rectángulo 64">
            <a:extLst>
              <a:ext uri="{FF2B5EF4-FFF2-40B4-BE49-F238E27FC236}">
                <a16:creationId xmlns:a16="http://schemas.microsoft.com/office/drawing/2014/main" id="{34D32D2C-EB6C-4E4A-AB98-1E868CE2225D}"/>
              </a:ext>
            </a:extLst>
          </p:cNvPr>
          <p:cNvSpPr/>
          <p:nvPr/>
        </p:nvSpPr>
        <p:spPr>
          <a:xfrm>
            <a:off x="7112359" y="1817952"/>
            <a:ext cx="4611023" cy="50795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SEGUIMIENTO A AVANCE INFRAESTRUCTURAS EN CONSTRUCCIÓN FONDO DE ADAPTACIÓN-ICBF</a:t>
            </a:r>
          </a:p>
        </p:txBody>
      </p:sp>
      <p:sp>
        <p:nvSpPr>
          <p:cNvPr id="66" name="Rectángulo 65">
            <a:extLst>
              <a:ext uri="{FF2B5EF4-FFF2-40B4-BE49-F238E27FC236}">
                <a16:creationId xmlns:a16="http://schemas.microsoft.com/office/drawing/2014/main" id="{7C1C6EB7-247C-47C9-948E-190BE41D2673}"/>
              </a:ext>
            </a:extLst>
          </p:cNvPr>
          <p:cNvSpPr/>
          <p:nvPr/>
        </p:nvSpPr>
        <p:spPr>
          <a:xfrm>
            <a:off x="7129988" y="3708576"/>
            <a:ext cx="4565037" cy="232716"/>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SEGUIMIENTO MEJORAMIENTO DE VIVIENDA HCB</a:t>
            </a:r>
          </a:p>
        </p:txBody>
      </p:sp>
      <p:sp>
        <p:nvSpPr>
          <p:cNvPr id="67" name="Rectángulo 66">
            <a:extLst>
              <a:ext uri="{FF2B5EF4-FFF2-40B4-BE49-F238E27FC236}">
                <a16:creationId xmlns:a16="http://schemas.microsoft.com/office/drawing/2014/main" id="{B9196686-ED33-4AE5-8287-76182532C9FD}"/>
              </a:ext>
            </a:extLst>
          </p:cNvPr>
          <p:cNvSpPr/>
          <p:nvPr/>
        </p:nvSpPr>
        <p:spPr>
          <a:xfrm>
            <a:off x="7130068" y="2389581"/>
            <a:ext cx="4585814" cy="52322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SEGUIMIENTO A AVANCE INFRAESTRUCTURAS EN CONSTRUCCIÓN CON RECURSOS CONPES</a:t>
            </a:r>
          </a:p>
        </p:txBody>
      </p:sp>
      <p:sp>
        <p:nvSpPr>
          <p:cNvPr id="68" name="Rectángulo 67">
            <a:extLst>
              <a:ext uri="{FF2B5EF4-FFF2-40B4-BE49-F238E27FC236}">
                <a16:creationId xmlns:a16="http://schemas.microsoft.com/office/drawing/2014/main" id="{CCDE44E4-4223-4D51-B99E-449FD1FEA152}"/>
              </a:ext>
            </a:extLst>
          </p:cNvPr>
          <p:cNvSpPr/>
          <p:nvPr/>
        </p:nvSpPr>
        <p:spPr>
          <a:xfrm>
            <a:off x="7114801" y="2973276"/>
            <a:ext cx="4587876" cy="685226"/>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SEGUIMIENTO A AVANCE INFRAESTRUCTURAS EN CONSTRUCCIÓN GOBERNACIONES DE ATLÁNTICO Y BOLÍVAR</a:t>
            </a:r>
          </a:p>
        </p:txBody>
      </p:sp>
      <p:sp>
        <p:nvSpPr>
          <p:cNvPr id="69" name="Rectángulo 68">
            <a:extLst>
              <a:ext uri="{FF2B5EF4-FFF2-40B4-BE49-F238E27FC236}">
                <a16:creationId xmlns:a16="http://schemas.microsoft.com/office/drawing/2014/main" id="{D4FECE18-9BA5-47CD-ACD5-BFFBC8D65041}"/>
              </a:ext>
            </a:extLst>
          </p:cNvPr>
          <p:cNvSpPr/>
          <p:nvPr/>
        </p:nvSpPr>
        <p:spPr>
          <a:xfrm>
            <a:off x="7112359" y="4023726"/>
            <a:ext cx="4585814" cy="507955"/>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SEGUIMIENTO A AVANCE INFRAESTRUCTURAS EN CONSTRUCCIÓN DEL MINISTERIO DE VIVIENDA</a:t>
            </a:r>
          </a:p>
        </p:txBody>
      </p:sp>
      <p:sp>
        <p:nvSpPr>
          <p:cNvPr id="70" name="Rectángulo 69">
            <a:extLst>
              <a:ext uri="{FF2B5EF4-FFF2-40B4-BE49-F238E27FC236}">
                <a16:creationId xmlns:a16="http://schemas.microsoft.com/office/drawing/2014/main" id="{97E47469-8377-4E80-A34F-CD27836A7FEF}"/>
              </a:ext>
            </a:extLst>
          </p:cNvPr>
          <p:cNvSpPr/>
          <p:nvPr/>
        </p:nvSpPr>
        <p:spPr>
          <a:xfrm>
            <a:off x="7093963" y="4950070"/>
            <a:ext cx="4601062" cy="315783"/>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CONSTRUYENDO PAÍS</a:t>
            </a:r>
          </a:p>
        </p:txBody>
      </p:sp>
      <p:sp>
        <p:nvSpPr>
          <p:cNvPr id="11" name="Rectángulo 10">
            <a:extLst>
              <a:ext uri="{FF2B5EF4-FFF2-40B4-BE49-F238E27FC236}">
                <a16:creationId xmlns:a16="http://schemas.microsoft.com/office/drawing/2014/main" id="{26E8B9F6-DF04-427E-B1F3-080128E5EB2C}"/>
              </a:ext>
            </a:extLst>
          </p:cNvPr>
          <p:cNvSpPr/>
          <p:nvPr/>
        </p:nvSpPr>
        <p:spPr>
          <a:xfrm>
            <a:off x="1160024" y="2896125"/>
            <a:ext cx="1048685" cy="369332"/>
          </a:xfrm>
          <a:prstGeom prst="rect">
            <a:avLst/>
          </a:prstGeom>
        </p:spPr>
        <p:txBody>
          <a:bodyPr wrap="none">
            <a:spAutoFit/>
          </a:bodyPr>
          <a:lstStyle/>
          <a:p>
            <a:pPr algn="ctr" defTabSz="595265">
              <a:defRPr/>
            </a:pPr>
            <a:r>
              <a:rPr lang="en-US" dirty="0">
                <a:solidFill>
                  <a:srgbClr val="4C7379"/>
                </a:solidFill>
                <a:latin typeface="Century Gothic" panose="020B0502020202020204" pitchFamily="34" charset="0"/>
                <a:ea typeface="Microsoft JhengHei UI Light" panose="020B0304030504040204" pitchFamily="34" charset="-120"/>
              </a:rPr>
              <a:t>EQUIPO</a:t>
            </a:r>
            <a:endParaRPr lang="en-US" sz="2800" dirty="0">
              <a:solidFill>
                <a:srgbClr val="4C7379"/>
              </a:solidFill>
              <a:latin typeface="Century Gothic" panose="020B0502020202020204" pitchFamily="34" charset="0"/>
              <a:ea typeface="Microsoft JhengHei UI Light" panose="020B0304030504040204" pitchFamily="34" charset="-120"/>
            </a:endParaRPr>
          </a:p>
        </p:txBody>
      </p:sp>
      <p:sp>
        <p:nvSpPr>
          <p:cNvPr id="12" name="Rectángulo 11">
            <a:extLst>
              <a:ext uri="{FF2B5EF4-FFF2-40B4-BE49-F238E27FC236}">
                <a16:creationId xmlns:a16="http://schemas.microsoft.com/office/drawing/2014/main" id="{33677667-E0F2-4EB9-A0C5-0B2C5DC84ECA}"/>
              </a:ext>
            </a:extLst>
          </p:cNvPr>
          <p:cNvSpPr/>
          <p:nvPr/>
        </p:nvSpPr>
        <p:spPr>
          <a:xfrm>
            <a:off x="7112359" y="4583417"/>
            <a:ext cx="4585814" cy="307777"/>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solidFill>
                  <a:schemeClr val="lt1"/>
                </a:solidFill>
                <a:latin typeface="Arial" panose="020B0604020202020204" pitchFamily="34" charset="0"/>
                <a:cs typeface="Arial" panose="020B0604020202020204" pitchFamily="34" charset="0"/>
              </a:rPr>
              <a:t>SEMILLAS DE PAZ</a:t>
            </a:r>
          </a:p>
        </p:txBody>
      </p:sp>
      <p:sp>
        <p:nvSpPr>
          <p:cNvPr id="82" name="Rectángulo 81">
            <a:extLst>
              <a:ext uri="{FF2B5EF4-FFF2-40B4-BE49-F238E27FC236}">
                <a16:creationId xmlns:a16="http://schemas.microsoft.com/office/drawing/2014/main" id="{FF99461F-892B-418D-883B-BB29E35E67D5}"/>
              </a:ext>
            </a:extLst>
          </p:cNvPr>
          <p:cNvSpPr/>
          <p:nvPr/>
        </p:nvSpPr>
        <p:spPr>
          <a:xfrm>
            <a:off x="7093963" y="5331255"/>
            <a:ext cx="4607619" cy="315783"/>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P&amp;G- PROYECTO DE AGUA</a:t>
            </a:r>
          </a:p>
        </p:txBody>
      </p:sp>
      <p:pic>
        <p:nvPicPr>
          <p:cNvPr id="14" name="Gráfico 13" descr="Ciudad">
            <a:extLst>
              <a:ext uri="{FF2B5EF4-FFF2-40B4-BE49-F238E27FC236}">
                <a16:creationId xmlns:a16="http://schemas.microsoft.com/office/drawing/2014/main" id="{FC7C8222-1141-4156-BC1C-03D042D3EC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2341" y="2399156"/>
            <a:ext cx="914400" cy="914400"/>
          </a:xfrm>
          <a:prstGeom prst="rect">
            <a:avLst/>
          </a:prstGeom>
        </p:spPr>
      </p:pic>
    </p:spTree>
    <p:extLst>
      <p:ext uri="{BB962C8B-B14F-4D97-AF65-F5344CB8AC3E}">
        <p14:creationId xmlns:p14="http://schemas.microsoft.com/office/powerpoint/2010/main" val="3170256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par>
                          <p:cTn id="35" fill="hold">
                            <p:stCondLst>
                              <p:cond delay="1000"/>
                            </p:stCondLst>
                            <p:childTnLst>
                              <p:par>
                                <p:cTn id="36" presetID="2" presetClass="entr" presetSubtype="4" fill="hold" grpId="0" nodeType="afterEffect">
                                  <p:stCondLst>
                                    <p:cond delay="0"/>
                                  </p:stCondLst>
                                  <p:childTnLst>
                                    <p:set>
                                      <p:cBhvr>
                                        <p:cTn id="37" dur="1" fill="hold">
                                          <p:stCondLst>
                                            <p:cond delay="0"/>
                                          </p:stCondLst>
                                        </p:cTn>
                                        <p:tgtEl>
                                          <p:spTgt spid="64"/>
                                        </p:tgtEl>
                                        <p:attrNameLst>
                                          <p:attrName>style.visibility</p:attrName>
                                        </p:attrNameLst>
                                      </p:cBhvr>
                                      <p:to>
                                        <p:strVal val="visible"/>
                                      </p:to>
                                    </p:set>
                                    <p:anim calcmode="lin" valueType="num">
                                      <p:cBhvr additive="base">
                                        <p:cTn id="38" dur="500" fill="hold"/>
                                        <p:tgtEl>
                                          <p:spTgt spid="64"/>
                                        </p:tgtEl>
                                        <p:attrNameLst>
                                          <p:attrName>ppt_x</p:attrName>
                                        </p:attrNameLst>
                                      </p:cBhvr>
                                      <p:tavLst>
                                        <p:tav tm="0">
                                          <p:val>
                                            <p:strVal val="#ppt_x"/>
                                          </p:val>
                                        </p:tav>
                                        <p:tav tm="100000">
                                          <p:val>
                                            <p:strVal val="#ppt_x"/>
                                          </p:val>
                                        </p:tav>
                                      </p:tavLst>
                                    </p:anim>
                                    <p:anim calcmode="lin" valueType="num">
                                      <p:cBhvr additive="base">
                                        <p:cTn id="39" dur="500" fill="hold"/>
                                        <p:tgtEl>
                                          <p:spTgt spid="64"/>
                                        </p:tgtEl>
                                        <p:attrNameLst>
                                          <p:attrName>ppt_y</p:attrName>
                                        </p:attrNameLst>
                                      </p:cBhvr>
                                      <p:tavLst>
                                        <p:tav tm="0">
                                          <p:val>
                                            <p:strVal val="1+#ppt_h/2"/>
                                          </p:val>
                                        </p:tav>
                                        <p:tav tm="100000">
                                          <p:val>
                                            <p:strVal val="#ppt_y"/>
                                          </p:val>
                                        </p:tav>
                                      </p:tavLst>
                                    </p:anim>
                                  </p:childTnLst>
                                </p:cTn>
                              </p:par>
                            </p:childTnLst>
                          </p:cTn>
                        </p:par>
                        <p:par>
                          <p:cTn id="40" fill="hold">
                            <p:stCondLst>
                              <p:cond delay="1500"/>
                            </p:stCondLst>
                            <p:childTnLst>
                              <p:par>
                                <p:cTn id="41" presetID="22" presetClass="entr" presetSubtype="8" fill="hold" grpId="0"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5"/>
                                        </p:tgtEl>
                                        <p:attrNameLst>
                                          <p:attrName>style.visibility</p:attrName>
                                        </p:attrNameLst>
                                      </p:cBhvr>
                                      <p:to>
                                        <p:strVal val="visible"/>
                                      </p:to>
                                    </p:set>
                                    <p:animEffect transition="in" filter="wipe(left)">
                                      <p:cBhvr>
                                        <p:cTn id="48" dur="500"/>
                                        <p:tgtEl>
                                          <p:spTgt spid="6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wipe(left)">
                                      <p:cBhvr>
                                        <p:cTn id="53" dur="500"/>
                                        <p:tgtEl>
                                          <p:spTgt spid="6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wipe(left)">
                                      <p:cBhvr>
                                        <p:cTn id="58" dur="500"/>
                                        <p:tgtEl>
                                          <p:spTgt spid="6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wipe(left)">
                                      <p:cBhvr>
                                        <p:cTn id="63" dur="5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wipe(left)">
                                      <p:cBhvr>
                                        <p:cTn id="68" dur="500"/>
                                        <p:tgtEl>
                                          <p:spTgt spid="6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wipe(left)">
                                      <p:cBhvr>
                                        <p:cTn id="73" dur="500"/>
                                        <p:tgtEl>
                                          <p:spTgt spid="12"/>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70"/>
                                        </p:tgtEl>
                                        <p:attrNameLst>
                                          <p:attrName>style.visibility</p:attrName>
                                        </p:attrNameLst>
                                      </p:cBhvr>
                                      <p:to>
                                        <p:strVal val="visible"/>
                                      </p:to>
                                    </p:set>
                                    <p:animEffect transition="in" filter="wipe(left)">
                                      <p:cBhvr>
                                        <p:cTn id="78" dur="500"/>
                                        <p:tgtEl>
                                          <p:spTgt spid="70"/>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82"/>
                                        </p:tgtEl>
                                        <p:attrNameLst>
                                          <p:attrName>style.visibility</p:attrName>
                                        </p:attrNameLst>
                                      </p:cBhvr>
                                      <p:to>
                                        <p:strVal val="visible"/>
                                      </p:to>
                                    </p:set>
                                    <p:animEffect transition="in" filter="wipe(left)">
                                      <p:cBhvr>
                                        <p:cTn id="83"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P spid="63" grpId="0" animBg="1"/>
      <p:bldP spid="64" grpId="0" animBg="1"/>
      <p:bldP spid="65" grpId="0" animBg="1"/>
      <p:bldP spid="66" grpId="0" animBg="1"/>
      <p:bldP spid="67" grpId="0" animBg="1"/>
      <p:bldP spid="68" grpId="0" animBg="1"/>
      <p:bldP spid="69" grpId="0" animBg="1"/>
      <p:bldP spid="70" grpId="0" animBg="1"/>
      <p:bldP spid="11" grpId="0"/>
      <p:bldP spid="12" grpId="0" animBg="1"/>
      <p:bldP spid="8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 name="Grupo 3">
            <a:extLst>
              <a:ext uri="{FF2B5EF4-FFF2-40B4-BE49-F238E27FC236}">
                <a16:creationId xmlns:a16="http://schemas.microsoft.com/office/drawing/2014/main" id="{61D63FAE-CD51-4255-910B-F7B437FFD7E4}"/>
              </a:ext>
            </a:extLst>
          </p:cNvPr>
          <p:cNvGrpSpPr/>
          <p:nvPr/>
        </p:nvGrpSpPr>
        <p:grpSpPr>
          <a:xfrm>
            <a:off x="-686981" y="1851087"/>
            <a:ext cx="3195538" cy="2889756"/>
            <a:chOff x="4961054" y="1067510"/>
            <a:chExt cx="2326904" cy="2008746"/>
          </a:xfrm>
        </p:grpSpPr>
        <p:sp>
          <p:nvSpPr>
            <p:cNvPr id="128" name="Hexagon 12">
              <a:extLst>
                <a:ext uri="{FF2B5EF4-FFF2-40B4-BE49-F238E27FC236}">
                  <a16:creationId xmlns:a16="http://schemas.microsoft.com/office/drawing/2014/main" id="{253F8790-60F5-40E9-A0E0-107FD767D0FA}"/>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Hexagon 13">
              <a:extLst>
                <a:ext uri="{FF2B5EF4-FFF2-40B4-BE49-F238E27FC236}">
                  <a16:creationId xmlns:a16="http://schemas.microsoft.com/office/drawing/2014/main" id="{265A2F80-3504-45E3-A9D1-A221F198CBE6}"/>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 name="TextBox 54">
            <a:extLst>
              <a:ext uri="{FF2B5EF4-FFF2-40B4-BE49-F238E27FC236}">
                <a16:creationId xmlns:a16="http://schemas.microsoft.com/office/drawing/2014/main" id="{1032FBAF-993B-444A-BB12-43FAB5B93CF9}"/>
              </a:ext>
            </a:extLst>
          </p:cNvPr>
          <p:cNvSpPr txBox="1"/>
          <p:nvPr/>
        </p:nvSpPr>
        <p:spPr>
          <a:xfrm>
            <a:off x="33802" y="3232974"/>
            <a:ext cx="2289635" cy="646331"/>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INFRAESTRUCTURA Y DOTACIONES</a:t>
            </a:r>
          </a:p>
        </p:txBody>
      </p:sp>
      <p:grpSp>
        <p:nvGrpSpPr>
          <p:cNvPr id="2" name="Grupo 1">
            <a:extLst>
              <a:ext uri="{FF2B5EF4-FFF2-40B4-BE49-F238E27FC236}">
                <a16:creationId xmlns:a16="http://schemas.microsoft.com/office/drawing/2014/main" id="{6939C27F-B5F2-4D79-93E1-941600B91E48}"/>
              </a:ext>
            </a:extLst>
          </p:cNvPr>
          <p:cNvGrpSpPr/>
          <p:nvPr/>
        </p:nvGrpSpPr>
        <p:grpSpPr>
          <a:xfrm>
            <a:off x="2511072" y="2721291"/>
            <a:ext cx="1505295" cy="1186129"/>
            <a:chOff x="1280685" y="2923266"/>
            <a:chExt cx="1505295" cy="1186129"/>
          </a:xfrm>
        </p:grpSpPr>
        <p:sp>
          <p:nvSpPr>
            <p:cNvPr id="138" name="Hexagon 29">
              <a:extLst>
                <a:ext uri="{FF2B5EF4-FFF2-40B4-BE49-F238E27FC236}">
                  <a16:creationId xmlns:a16="http://schemas.microsoft.com/office/drawing/2014/main" id="{D8D91D83-5FAA-4F20-857A-72CA47F195CD}"/>
                </a:ext>
              </a:extLst>
            </p:cNvPr>
            <p:cNvSpPr/>
            <p:nvPr/>
          </p:nvSpPr>
          <p:spPr>
            <a:xfrm>
              <a:off x="1347549" y="2923266"/>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9" name="Hexagon 30">
              <a:extLst>
                <a:ext uri="{FF2B5EF4-FFF2-40B4-BE49-F238E27FC236}">
                  <a16:creationId xmlns:a16="http://schemas.microsoft.com/office/drawing/2014/main" id="{31039DE3-1216-4F5C-8076-51F7016E065A}"/>
                </a:ext>
              </a:extLst>
            </p:cNvPr>
            <p:cNvSpPr/>
            <p:nvPr/>
          </p:nvSpPr>
          <p:spPr>
            <a:xfrm>
              <a:off x="1420532" y="2986270"/>
              <a:ext cx="1228029" cy="1060120"/>
            </a:xfrm>
            <a:prstGeom prst="hexagon">
              <a:avLst>
                <a:gd name="adj" fmla="val 26988"/>
                <a:gd name="vf" fmla="val 115470"/>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60">
              <a:extLst>
                <a:ext uri="{FF2B5EF4-FFF2-40B4-BE49-F238E27FC236}">
                  <a16:creationId xmlns:a16="http://schemas.microsoft.com/office/drawing/2014/main" id="{54C30B08-A2D2-431A-8D6C-EE68FD16DF8B}"/>
                </a:ext>
              </a:extLst>
            </p:cNvPr>
            <p:cNvSpPr>
              <a:spLocks noChangeAspect="1"/>
            </p:cNvSpPr>
            <p:nvPr/>
          </p:nvSpPr>
          <p:spPr>
            <a:xfrm>
              <a:off x="1307512" y="3234150"/>
              <a:ext cx="1478468" cy="369332"/>
            </a:xfrm>
            <a:prstGeom prst="rect">
              <a:avLst/>
            </a:prstGeom>
            <a:noFill/>
          </p:spPr>
          <p:txBody>
            <a:bodyPr wrap="square" lIns="91440" tIns="45720" rIns="91440" bIns="45720">
              <a:spAutoFit/>
            </a:bodyPr>
            <a:lstStyle/>
            <a:p>
              <a:pPr algn="ctr"/>
              <a:r>
                <a:rPr lang="en-US" b="1" dirty="0">
                  <a:ln w="0"/>
                  <a:solidFill>
                    <a:schemeClr val="bg1"/>
                  </a:solidFill>
                  <a:latin typeface="Century Gothic" panose="020B0502020202020204" pitchFamily="34" charset="0"/>
                  <a:cs typeface="Arial" panose="020B0604020202020204" pitchFamily="34" charset="0"/>
                </a:rPr>
                <a:t>MANUEL</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0" name="Rectangle 60">
              <a:extLst>
                <a:ext uri="{FF2B5EF4-FFF2-40B4-BE49-F238E27FC236}">
                  <a16:creationId xmlns:a16="http://schemas.microsoft.com/office/drawing/2014/main" id="{8132F7B6-FC92-422C-9D0D-470FB6A30173}"/>
                </a:ext>
              </a:extLst>
            </p:cNvPr>
            <p:cNvSpPr>
              <a:spLocks noChangeAspect="1"/>
            </p:cNvSpPr>
            <p:nvPr/>
          </p:nvSpPr>
          <p:spPr>
            <a:xfrm>
              <a:off x="1280685" y="3474676"/>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COLORADO</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grpSp>
        <p:nvGrpSpPr>
          <p:cNvPr id="8" name="Grupo 7">
            <a:extLst>
              <a:ext uri="{FF2B5EF4-FFF2-40B4-BE49-F238E27FC236}">
                <a16:creationId xmlns:a16="http://schemas.microsoft.com/office/drawing/2014/main" id="{9FEED617-F721-44FD-A79E-575214E1EFE8}"/>
              </a:ext>
            </a:extLst>
          </p:cNvPr>
          <p:cNvGrpSpPr/>
          <p:nvPr/>
        </p:nvGrpSpPr>
        <p:grpSpPr>
          <a:xfrm>
            <a:off x="2514614" y="4017818"/>
            <a:ext cx="1489247" cy="1186129"/>
            <a:chOff x="1257912" y="4169054"/>
            <a:chExt cx="1489247" cy="1186129"/>
          </a:xfrm>
        </p:grpSpPr>
        <p:sp>
          <p:nvSpPr>
            <p:cNvPr id="132" name="Hexagon 16">
              <a:extLst>
                <a:ext uri="{FF2B5EF4-FFF2-40B4-BE49-F238E27FC236}">
                  <a16:creationId xmlns:a16="http://schemas.microsoft.com/office/drawing/2014/main" id="{0897983B-540C-442B-B8D8-D5E45EE3BC8F}"/>
                </a:ext>
              </a:extLst>
            </p:cNvPr>
            <p:cNvSpPr/>
            <p:nvPr/>
          </p:nvSpPr>
          <p:spPr>
            <a:xfrm>
              <a:off x="1319479" y="416905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3" name="Hexagon 17">
              <a:extLst>
                <a:ext uri="{FF2B5EF4-FFF2-40B4-BE49-F238E27FC236}">
                  <a16:creationId xmlns:a16="http://schemas.microsoft.com/office/drawing/2014/main" id="{994408F7-7E4C-4D2E-9BC8-D137261710A6}"/>
                </a:ext>
              </a:extLst>
            </p:cNvPr>
            <p:cNvSpPr/>
            <p:nvPr/>
          </p:nvSpPr>
          <p:spPr>
            <a:xfrm>
              <a:off x="1392462" y="4206732"/>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60">
              <a:extLst>
                <a:ext uri="{FF2B5EF4-FFF2-40B4-BE49-F238E27FC236}">
                  <a16:creationId xmlns:a16="http://schemas.microsoft.com/office/drawing/2014/main" id="{D26D1956-FA7F-44A2-82B8-BC110AA17DE8}"/>
                </a:ext>
              </a:extLst>
            </p:cNvPr>
            <p:cNvSpPr>
              <a:spLocks noChangeAspect="1"/>
            </p:cNvSpPr>
            <p:nvPr/>
          </p:nvSpPr>
          <p:spPr>
            <a:xfrm>
              <a:off x="1257912" y="4492362"/>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DERLY</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2" name="Rectangle 60">
              <a:extLst>
                <a:ext uri="{FF2B5EF4-FFF2-40B4-BE49-F238E27FC236}">
                  <a16:creationId xmlns:a16="http://schemas.microsoft.com/office/drawing/2014/main" id="{F5A10E0F-9EB4-4CE9-B988-0134C2D85866}"/>
                </a:ext>
              </a:extLst>
            </p:cNvPr>
            <p:cNvSpPr>
              <a:spLocks noChangeAspect="1"/>
            </p:cNvSpPr>
            <p:nvPr/>
          </p:nvSpPr>
          <p:spPr>
            <a:xfrm>
              <a:off x="1268691" y="4671332"/>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FAJARDO</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grpSp>
        <p:nvGrpSpPr>
          <p:cNvPr id="9" name="Grupo 8">
            <a:extLst>
              <a:ext uri="{FF2B5EF4-FFF2-40B4-BE49-F238E27FC236}">
                <a16:creationId xmlns:a16="http://schemas.microsoft.com/office/drawing/2014/main" id="{C14CEC7D-BB73-4388-8173-D4FE3D3D0434}"/>
              </a:ext>
            </a:extLst>
          </p:cNvPr>
          <p:cNvGrpSpPr/>
          <p:nvPr/>
        </p:nvGrpSpPr>
        <p:grpSpPr>
          <a:xfrm>
            <a:off x="2535731" y="1472552"/>
            <a:ext cx="1479978" cy="1186129"/>
            <a:chOff x="133580" y="3550663"/>
            <a:chExt cx="1479978" cy="1186129"/>
          </a:xfrm>
        </p:grpSpPr>
        <p:sp>
          <p:nvSpPr>
            <p:cNvPr id="176" name="Hexagon 16">
              <a:extLst>
                <a:ext uri="{FF2B5EF4-FFF2-40B4-BE49-F238E27FC236}">
                  <a16:creationId xmlns:a16="http://schemas.microsoft.com/office/drawing/2014/main" id="{97FC9631-B32B-4C2E-AEB6-A6E04B6FFEFC}"/>
                </a:ext>
              </a:extLst>
            </p:cNvPr>
            <p:cNvSpPr/>
            <p:nvPr/>
          </p:nvSpPr>
          <p:spPr>
            <a:xfrm>
              <a:off x="210412" y="3550663"/>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Hexagon 17">
              <a:extLst>
                <a:ext uri="{FF2B5EF4-FFF2-40B4-BE49-F238E27FC236}">
                  <a16:creationId xmlns:a16="http://schemas.microsoft.com/office/drawing/2014/main" id="{C35A0868-DAA4-4F71-9265-AADA0D8A2524}"/>
                </a:ext>
              </a:extLst>
            </p:cNvPr>
            <p:cNvSpPr/>
            <p:nvPr/>
          </p:nvSpPr>
          <p:spPr>
            <a:xfrm>
              <a:off x="283395" y="3588341"/>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60">
              <a:extLst>
                <a:ext uri="{FF2B5EF4-FFF2-40B4-BE49-F238E27FC236}">
                  <a16:creationId xmlns:a16="http://schemas.microsoft.com/office/drawing/2014/main" id="{B054F825-D94F-4C23-B08F-9FE5756DCFF2}"/>
                </a:ext>
              </a:extLst>
            </p:cNvPr>
            <p:cNvSpPr>
              <a:spLocks noChangeAspect="1"/>
            </p:cNvSpPr>
            <p:nvPr/>
          </p:nvSpPr>
          <p:spPr>
            <a:xfrm>
              <a:off x="135090" y="3884720"/>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PAULA </a:t>
              </a:r>
            </a:p>
          </p:txBody>
        </p:sp>
        <p:sp>
          <p:nvSpPr>
            <p:cNvPr id="184" name="Rectangle 60">
              <a:extLst>
                <a:ext uri="{FF2B5EF4-FFF2-40B4-BE49-F238E27FC236}">
                  <a16:creationId xmlns:a16="http://schemas.microsoft.com/office/drawing/2014/main" id="{9AB43C1C-4573-4D44-8F0D-429F8C9F5A24}"/>
                </a:ext>
              </a:extLst>
            </p:cNvPr>
            <p:cNvSpPr>
              <a:spLocks noChangeAspect="1"/>
            </p:cNvSpPr>
            <p:nvPr/>
          </p:nvSpPr>
          <p:spPr>
            <a:xfrm>
              <a:off x="133580" y="4075910"/>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OSPINA</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grpSp>
        <p:nvGrpSpPr>
          <p:cNvPr id="3" name="Grupo 2">
            <a:extLst>
              <a:ext uri="{FF2B5EF4-FFF2-40B4-BE49-F238E27FC236}">
                <a16:creationId xmlns:a16="http://schemas.microsoft.com/office/drawing/2014/main" id="{790B4678-22D5-4A11-96F2-1967F2AF6958}"/>
              </a:ext>
            </a:extLst>
          </p:cNvPr>
          <p:cNvGrpSpPr/>
          <p:nvPr/>
        </p:nvGrpSpPr>
        <p:grpSpPr>
          <a:xfrm>
            <a:off x="3656192" y="3419392"/>
            <a:ext cx="1493042" cy="1186129"/>
            <a:chOff x="2387886" y="3569835"/>
            <a:chExt cx="1493042" cy="1186129"/>
          </a:xfrm>
        </p:grpSpPr>
        <p:sp>
          <p:nvSpPr>
            <p:cNvPr id="159" name="Hexagon 16">
              <a:extLst>
                <a:ext uri="{FF2B5EF4-FFF2-40B4-BE49-F238E27FC236}">
                  <a16:creationId xmlns:a16="http://schemas.microsoft.com/office/drawing/2014/main" id="{332B8930-BCCA-43E4-AC88-062F9CC49A28}"/>
                </a:ext>
              </a:extLst>
            </p:cNvPr>
            <p:cNvSpPr/>
            <p:nvPr/>
          </p:nvSpPr>
          <p:spPr>
            <a:xfrm>
              <a:off x="2437341" y="3569835"/>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Hexagon 17">
              <a:extLst>
                <a:ext uri="{FF2B5EF4-FFF2-40B4-BE49-F238E27FC236}">
                  <a16:creationId xmlns:a16="http://schemas.microsoft.com/office/drawing/2014/main" id="{38D21634-92C8-4611-B56B-EC5B3908A12B}"/>
                </a:ext>
              </a:extLst>
            </p:cNvPr>
            <p:cNvSpPr/>
            <p:nvPr/>
          </p:nvSpPr>
          <p:spPr>
            <a:xfrm>
              <a:off x="2510324" y="3607513"/>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60">
              <a:extLst>
                <a:ext uri="{FF2B5EF4-FFF2-40B4-BE49-F238E27FC236}">
                  <a16:creationId xmlns:a16="http://schemas.microsoft.com/office/drawing/2014/main" id="{E52A1FE1-D19D-4640-87F0-FA1A221D9906}"/>
                </a:ext>
              </a:extLst>
            </p:cNvPr>
            <p:cNvSpPr>
              <a:spLocks noChangeAspect="1"/>
            </p:cNvSpPr>
            <p:nvPr/>
          </p:nvSpPr>
          <p:spPr>
            <a:xfrm>
              <a:off x="2402460" y="3871057"/>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JAIME </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6" name="Rectangle 60">
              <a:extLst>
                <a:ext uri="{FF2B5EF4-FFF2-40B4-BE49-F238E27FC236}">
                  <a16:creationId xmlns:a16="http://schemas.microsoft.com/office/drawing/2014/main" id="{A611FFCF-5C21-410A-84B4-B05FEA36DFBE}"/>
                </a:ext>
              </a:extLst>
            </p:cNvPr>
            <p:cNvSpPr>
              <a:spLocks noChangeAspect="1"/>
            </p:cNvSpPr>
            <p:nvPr/>
          </p:nvSpPr>
          <p:spPr>
            <a:xfrm>
              <a:off x="2387886" y="4048859"/>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SILVA</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sp>
        <p:nvSpPr>
          <p:cNvPr id="94" name="Rectángulo 93">
            <a:extLst>
              <a:ext uri="{FF2B5EF4-FFF2-40B4-BE49-F238E27FC236}">
                <a16:creationId xmlns:a16="http://schemas.microsoft.com/office/drawing/2014/main" id="{4C9E0043-E9E1-4F29-8E8F-9D671F96A69C}"/>
              </a:ext>
            </a:extLst>
          </p:cNvPr>
          <p:cNvSpPr/>
          <p:nvPr/>
        </p:nvSpPr>
        <p:spPr>
          <a:xfrm>
            <a:off x="7875003" y="103515"/>
            <a:ext cx="3038396" cy="830997"/>
          </a:xfrm>
          <a:prstGeom prst="rect">
            <a:avLst/>
          </a:prstGeom>
        </p:spPr>
        <p:txBody>
          <a:bodyPr wrap="none">
            <a:spAutoFit/>
          </a:bodyPr>
          <a:lstStyle/>
          <a:p>
            <a:pPr algn="ctr"/>
            <a:r>
              <a:rPr lang="es-CO" sz="4800" b="1" dirty="0">
                <a:solidFill>
                  <a:srgbClr val="346232"/>
                </a:solidFill>
              </a:rPr>
              <a:t>Dotaciones</a:t>
            </a:r>
          </a:p>
        </p:txBody>
      </p:sp>
      <p:grpSp>
        <p:nvGrpSpPr>
          <p:cNvPr id="7" name="Grupo 6">
            <a:extLst>
              <a:ext uri="{FF2B5EF4-FFF2-40B4-BE49-F238E27FC236}">
                <a16:creationId xmlns:a16="http://schemas.microsoft.com/office/drawing/2014/main" id="{DFA906DD-8FDF-430F-8823-35F2517F82FA}"/>
              </a:ext>
            </a:extLst>
          </p:cNvPr>
          <p:cNvGrpSpPr/>
          <p:nvPr/>
        </p:nvGrpSpPr>
        <p:grpSpPr>
          <a:xfrm>
            <a:off x="4762280" y="4091425"/>
            <a:ext cx="1493042" cy="1186129"/>
            <a:chOff x="2341968" y="4835272"/>
            <a:chExt cx="1493042" cy="1186129"/>
          </a:xfrm>
        </p:grpSpPr>
        <p:sp>
          <p:nvSpPr>
            <p:cNvPr id="102" name="Hexagon 16">
              <a:extLst>
                <a:ext uri="{FF2B5EF4-FFF2-40B4-BE49-F238E27FC236}">
                  <a16:creationId xmlns:a16="http://schemas.microsoft.com/office/drawing/2014/main" id="{A85B6FAE-F3C0-4F8D-B7BC-BD86B9D4BC89}"/>
                </a:ext>
              </a:extLst>
            </p:cNvPr>
            <p:cNvSpPr/>
            <p:nvPr/>
          </p:nvSpPr>
          <p:spPr>
            <a:xfrm>
              <a:off x="2391423" y="483527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Hexagon 17">
              <a:extLst>
                <a:ext uri="{FF2B5EF4-FFF2-40B4-BE49-F238E27FC236}">
                  <a16:creationId xmlns:a16="http://schemas.microsoft.com/office/drawing/2014/main" id="{A15A51DF-7920-47BB-902D-3E9091BE357F}"/>
                </a:ext>
              </a:extLst>
            </p:cNvPr>
            <p:cNvSpPr/>
            <p:nvPr/>
          </p:nvSpPr>
          <p:spPr>
            <a:xfrm>
              <a:off x="2464406" y="487295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60">
              <a:extLst>
                <a:ext uri="{FF2B5EF4-FFF2-40B4-BE49-F238E27FC236}">
                  <a16:creationId xmlns:a16="http://schemas.microsoft.com/office/drawing/2014/main" id="{DE337597-D5CA-4860-B3DE-3B468ECC7C38}"/>
                </a:ext>
              </a:extLst>
            </p:cNvPr>
            <p:cNvSpPr>
              <a:spLocks noChangeAspect="1"/>
            </p:cNvSpPr>
            <p:nvPr/>
          </p:nvSpPr>
          <p:spPr>
            <a:xfrm>
              <a:off x="2356542" y="5136494"/>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FELIPE</a:t>
              </a:r>
            </a:p>
          </p:txBody>
        </p:sp>
        <p:sp>
          <p:nvSpPr>
            <p:cNvPr id="107" name="Rectangle 60">
              <a:extLst>
                <a:ext uri="{FF2B5EF4-FFF2-40B4-BE49-F238E27FC236}">
                  <a16:creationId xmlns:a16="http://schemas.microsoft.com/office/drawing/2014/main" id="{CE8CCFC4-EFC8-4ACD-A1D1-2F868A4F6AA8}"/>
                </a:ext>
              </a:extLst>
            </p:cNvPr>
            <p:cNvSpPr>
              <a:spLocks noChangeAspect="1"/>
            </p:cNvSpPr>
            <p:nvPr/>
          </p:nvSpPr>
          <p:spPr>
            <a:xfrm>
              <a:off x="2341968" y="5314296"/>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RODRIGUEZ</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grpSp>
        <p:nvGrpSpPr>
          <p:cNvPr id="6" name="Grupo 5">
            <a:extLst>
              <a:ext uri="{FF2B5EF4-FFF2-40B4-BE49-F238E27FC236}">
                <a16:creationId xmlns:a16="http://schemas.microsoft.com/office/drawing/2014/main" id="{D9DA2981-84F5-473A-8E4F-D77149947B46}"/>
              </a:ext>
            </a:extLst>
          </p:cNvPr>
          <p:cNvGrpSpPr/>
          <p:nvPr/>
        </p:nvGrpSpPr>
        <p:grpSpPr>
          <a:xfrm>
            <a:off x="3684024" y="2095197"/>
            <a:ext cx="1479978" cy="1186129"/>
            <a:chOff x="3522290" y="4170890"/>
            <a:chExt cx="1479978" cy="1186129"/>
          </a:xfrm>
        </p:grpSpPr>
        <p:sp>
          <p:nvSpPr>
            <p:cNvPr id="100" name="Hexagon 16">
              <a:extLst>
                <a:ext uri="{FF2B5EF4-FFF2-40B4-BE49-F238E27FC236}">
                  <a16:creationId xmlns:a16="http://schemas.microsoft.com/office/drawing/2014/main" id="{1531AE29-85CE-4B84-972C-7A645B14D7DE}"/>
                </a:ext>
              </a:extLst>
            </p:cNvPr>
            <p:cNvSpPr/>
            <p:nvPr/>
          </p:nvSpPr>
          <p:spPr>
            <a:xfrm>
              <a:off x="3611324" y="4170890"/>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 name="Hexagon 17">
              <a:extLst>
                <a:ext uri="{FF2B5EF4-FFF2-40B4-BE49-F238E27FC236}">
                  <a16:creationId xmlns:a16="http://schemas.microsoft.com/office/drawing/2014/main" id="{160BED62-6285-431C-9EAC-4E4C781CADB5}"/>
                </a:ext>
              </a:extLst>
            </p:cNvPr>
            <p:cNvSpPr/>
            <p:nvPr/>
          </p:nvSpPr>
          <p:spPr>
            <a:xfrm>
              <a:off x="3672105" y="4233894"/>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60">
              <a:extLst>
                <a:ext uri="{FF2B5EF4-FFF2-40B4-BE49-F238E27FC236}">
                  <a16:creationId xmlns:a16="http://schemas.microsoft.com/office/drawing/2014/main" id="{9DFA0EB8-BD34-4827-A7DC-5E4A8F659F80}"/>
                </a:ext>
              </a:extLst>
            </p:cNvPr>
            <p:cNvSpPr>
              <a:spLocks noChangeAspect="1"/>
            </p:cNvSpPr>
            <p:nvPr/>
          </p:nvSpPr>
          <p:spPr>
            <a:xfrm>
              <a:off x="3523800" y="4530273"/>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CARLOS </a:t>
              </a:r>
            </a:p>
          </p:txBody>
        </p:sp>
        <p:sp>
          <p:nvSpPr>
            <p:cNvPr id="124" name="Rectangle 60">
              <a:extLst>
                <a:ext uri="{FF2B5EF4-FFF2-40B4-BE49-F238E27FC236}">
                  <a16:creationId xmlns:a16="http://schemas.microsoft.com/office/drawing/2014/main" id="{E9BCA313-236A-4FE9-88F8-0E1C4E0DE684}"/>
                </a:ext>
              </a:extLst>
            </p:cNvPr>
            <p:cNvSpPr>
              <a:spLocks noChangeAspect="1"/>
            </p:cNvSpPr>
            <p:nvPr/>
          </p:nvSpPr>
          <p:spPr>
            <a:xfrm>
              <a:off x="3522290" y="472146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MADRID</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grpSp>
        <p:nvGrpSpPr>
          <p:cNvPr id="10" name="Grupo 9">
            <a:extLst>
              <a:ext uri="{FF2B5EF4-FFF2-40B4-BE49-F238E27FC236}">
                <a16:creationId xmlns:a16="http://schemas.microsoft.com/office/drawing/2014/main" id="{3900D67B-60DA-4175-B3DA-94B6B8A24D3C}"/>
              </a:ext>
            </a:extLst>
          </p:cNvPr>
          <p:cNvGrpSpPr/>
          <p:nvPr/>
        </p:nvGrpSpPr>
        <p:grpSpPr>
          <a:xfrm>
            <a:off x="4760770" y="2844063"/>
            <a:ext cx="1479978" cy="1186129"/>
            <a:chOff x="164643" y="4825942"/>
            <a:chExt cx="1479978" cy="1186129"/>
          </a:xfrm>
        </p:grpSpPr>
        <p:sp>
          <p:nvSpPr>
            <p:cNvPr id="142" name="Hexagon 16">
              <a:extLst>
                <a:ext uri="{FF2B5EF4-FFF2-40B4-BE49-F238E27FC236}">
                  <a16:creationId xmlns:a16="http://schemas.microsoft.com/office/drawing/2014/main" id="{97CB9B76-01B7-4BD2-B14E-4F19FD2327A5}"/>
                </a:ext>
              </a:extLst>
            </p:cNvPr>
            <p:cNvSpPr/>
            <p:nvPr/>
          </p:nvSpPr>
          <p:spPr>
            <a:xfrm>
              <a:off x="241475" y="482594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3" name="Hexagon 17">
              <a:extLst>
                <a:ext uri="{FF2B5EF4-FFF2-40B4-BE49-F238E27FC236}">
                  <a16:creationId xmlns:a16="http://schemas.microsoft.com/office/drawing/2014/main" id="{CD2BEB77-2D21-4A0C-8631-E7685B6E6CB2}"/>
                </a:ext>
              </a:extLst>
            </p:cNvPr>
            <p:cNvSpPr/>
            <p:nvPr/>
          </p:nvSpPr>
          <p:spPr>
            <a:xfrm>
              <a:off x="314458" y="486362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60">
              <a:extLst>
                <a:ext uri="{FF2B5EF4-FFF2-40B4-BE49-F238E27FC236}">
                  <a16:creationId xmlns:a16="http://schemas.microsoft.com/office/drawing/2014/main" id="{EDE17936-0162-496B-88B0-2C8B9759C9C4}"/>
                </a:ext>
              </a:extLst>
            </p:cNvPr>
            <p:cNvSpPr>
              <a:spLocks noChangeAspect="1"/>
            </p:cNvSpPr>
            <p:nvPr/>
          </p:nvSpPr>
          <p:spPr>
            <a:xfrm>
              <a:off x="166153" y="5159999"/>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RAFAEL</a:t>
              </a:r>
            </a:p>
          </p:txBody>
        </p:sp>
        <p:sp>
          <p:nvSpPr>
            <p:cNvPr id="147" name="Rectangle 60">
              <a:extLst>
                <a:ext uri="{FF2B5EF4-FFF2-40B4-BE49-F238E27FC236}">
                  <a16:creationId xmlns:a16="http://schemas.microsoft.com/office/drawing/2014/main" id="{C6B92A70-94C2-47F6-BCE2-13520E8FEE90}"/>
                </a:ext>
              </a:extLst>
            </p:cNvPr>
            <p:cNvSpPr>
              <a:spLocks noChangeAspect="1"/>
            </p:cNvSpPr>
            <p:nvPr/>
          </p:nvSpPr>
          <p:spPr>
            <a:xfrm>
              <a:off x="164643" y="5351189"/>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GARZÓN</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sp>
        <p:nvSpPr>
          <p:cNvPr id="63" name="Rectángulo 62">
            <a:extLst>
              <a:ext uri="{FF2B5EF4-FFF2-40B4-BE49-F238E27FC236}">
                <a16:creationId xmlns:a16="http://schemas.microsoft.com/office/drawing/2014/main" id="{D14AE07F-4E99-47A0-99E7-BC900648F319}"/>
              </a:ext>
            </a:extLst>
          </p:cNvPr>
          <p:cNvSpPr/>
          <p:nvPr/>
        </p:nvSpPr>
        <p:spPr>
          <a:xfrm>
            <a:off x="7112359" y="1425881"/>
            <a:ext cx="4611023" cy="429989"/>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IDENTIFICACIÓN NECESIDADES DE DOTACIÓN DE NUEVAS INFRAESTRUCTURAS</a:t>
            </a:r>
          </a:p>
        </p:txBody>
      </p:sp>
      <p:sp>
        <p:nvSpPr>
          <p:cNvPr id="64" name="Rectángulo: esquinas redondeadas 63">
            <a:extLst>
              <a:ext uri="{FF2B5EF4-FFF2-40B4-BE49-F238E27FC236}">
                <a16:creationId xmlns:a16="http://schemas.microsoft.com/office/drawing/2014/main" id="{3C964772-6FFA-4F96-94ED-E6D46927A173}"/>
              </a:ext>
            </a:extLst>
          </p:cNvPr>
          <p:cNvSpPr/>
          <p:nvPr/>
        </p:nvSpPr>
        <p:spPr>
          <a:xfrm rot="16200000">
            <a:off x="4696331" y="3288266"/>
            <a:ext cx="4208949" cy="484182"/>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FUNCIONES</a:t>
            </a:r>
          </a:p>
        </p:txBody>
      </p:sp>
      <p:sp>
        <p:nvSpPr>
          <p:cNvPr id="65" name="Rectángulo 64">
            <a:extLst>
              <a:ext uri="{FF2B5EF4-FFF2-40B4-BE49-F238E27FC236}">
                <a16:creationId xmlns:a16="http://schemas.microsoft.com/office/drawing/2014/main" id="{34D32D2C-EB6C-4E4A-AB98-1E868CE2225D}"/>
              </a:ext>
            </a:extLst>
          </p:cNvPr>
          <p:cNvSpPr/>
          <p:nvPr/>
        </p:nvSpPr>
        <p:spPr>
          <a:xfrm>
            <a:off x="7112359" y="1906852"/>
            <a:ext cx="4611023" cy="685226"/>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APOYO EN LA GESTIÓN DE RECURSOS DE DOTACIÓN CON EL GRUPO FINANCIERO DE LA DIRECCIÓN DE PRIMERA INFANCIA</a:t>
            </a:r>
            <a:endParaRPr lang="es-CO" sz="1400" dirty="0">
              <a:latin typeface="Arial" panose="020B0604020202020204" pitchFamily="34" charset="0"/>
              <a:cs typeface="Arial" panose="020B0604020202020204" pitchFamily="34" charset="0"/>
            </a:endParaRPr>
          </a:p>
        </p:txBody>
      </p:sp>
      <p:sp>
        <p:nvSpPr>
          <p:cNvPr id="67" name="Rectángulo 66">
            <a:extLst>
              <a:ext uri="{FF2B5EF4-FFF2-40B4-BE49-F238E27FC236}">
                <a16:creationId xmlns:a16="http://schemas.microsoft.com/office/drawing/2014/main" id="{B9196686-ED33-4AE5-8287-76182532C9FD}"/>
              </a:ext>
            </a:extLst>
          </p:cNvPr>
          <p:cNvSpPr/>
          <p:nvPr/>
        </p:nvSpPr>
        <p:spPr>
          <a:xfrm>
            <a:off x="7129563" y="2657480"/>
            <a:ext cx="4585814" cy="52322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DISEÑO DE ESTRATEGIAS DE SOCIALIZACIÓN DE RUTAS OPERATIVAS DE DOTACIONES</a:t>
            </a:r>
          </a:p>
        </p:txBody>
      </p:sp>
      <p:sp>
        <p:nvSpPr>
          <p:cNvPr id="68" name="Rectángulo 67">
            <a:extLst>
              <a:ext uri="{FF2B5EF4-FFF2-40B4-BE49-F238E27FC236}">
                <a16:creationId xmlns:a16="http://schemas.microsoft.com/office/drawing/2014/main" id="{CCDE44E4-4223-4D51-B99E-449FD1FEA152}"/>
              </a:ext>
            </a:extLst>
          </p:cNvPr>
          <p:cNvSpPr/>
          <p:nvPr/>
        </p:nvSpPr>
        <p:spPr>
          <a:xfrm>
            <a:off x="7115857" y="3226876"/>
            <a:ext cx="4587876" cy="450211"/>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IDENTIFICACIÓN DE NECESIDADES DE DOTACIÓN DE UNIDADES DE SERVICIO EN OPERACIÓN.</a:t>
            </a:r>
          </a:p>
        </p:txBody>
      </p:sp>
      <p:sp>
        <p:nvSpPr>
          <p:cNvPr id="69" name="Rectángulo 68">
            <a:extLst>
              <a:ext uri="{FF2B5EF4-FFF2-40B4-BE49-F238E27FC236}">
                <a16:creationId xmlns:a16="http://schemas.microsoft.com/office/drawing/2014/main" id="{D4FECE18-9BA5-47CD-ACD5-BFFBC8D65041}"/>
              </a:ext>
            </a:extLst>
          </p:cNvPr>
          <p:cNvSpPr/>
          <p:nvPr/>
        </p:nvSpPr>
        <p:spPr>
          <a:xfrm>
            <a:off x="7106663" y="3735921"/>
            <a:ext cx="4585814" cy="507955"/>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CONCEPTOS TÉCNICOS DE ELEMENTOS DE DOTACIÓN-ASISTENCIA TÉCNICA A REGIONALES</a:t>
            </a:r>
          </a:p>
        </p:txBody>
      </p:sp>
      <p:sp>
        <p:nvSpPr>
          <p:cNvPr id="70" name="Rectángulo 69">
            <a:extLst>
              <a:ext uri="{FF2B5EF4-FFF2-40B4-BE49-F238E27FC236}">
                <a16:creationId xmlns:a16="http://schemas.microsoft.com/office/drawing/2014/main" id="{97E47469-8377-4E80-A34F-CD27836A7FEF}"/>
              </a:ext>
            </a:extLst>
          </p:cNvPr>
          <p:cNvSpPr/>
          <p:nvPr/>
        </p:nvSpPr>
        <p:spPr>
          <a:xfrm>
            <a:off x="7093963" y="5074449"/>
            <a:ext cx="4601062" cy="560382"/>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PROYECTO DE COMPRA CONTROLADA DE DOTACIONES DE PRIMERA INFANCIA</a:t>
            </a:r>
          </a:p>
        </p:txBody>
      </p:sp>
      <p:sp>
        <p:nvSpPr>
          <p:cNvPr id="11" name="Rectángulo 10">
            <a:extLst>
              <a:ext uri="{FF2B5EF4-FFF2-40B4-BE49-F238E27FC236}">
                <a16:creationId xmlns:a16="http://schemas.microsoft.com/office/drawing/2014/main" id="{26E8B9F6-DF04-427E-B1F3-080128E5EB2C}"/>
              </a:ext>
            </a:extLst>
          </p:cNvPr>
          <p:cNvSpPr/>
          <p:nvPr/>
        </p:nvSpPr>
        <p:spPr>
          <a:xfrm>
            <a:off x="1160024" y="2985025"/>
            <a:ext cx="1048685" cy="369332"/>
          </a:xfrm>
          <a:prstGeom prst="rect">
            <a:avLst/>
          </a:prstGeom>
        </p:spPr>
        <p:txBody>
          <a:bodyPr wrap="none">
            <a:spAutoFit/>
          </a:bodyPr>
          <a:lstStyle/>
          <a:p>
            <a:pPr algn="ctr" defTabSz="595265">
              <a:defRPr/>
            </a:pPr>
            <a:r>
              <a:rPr lang="en-US" dirty="0">
                <a:solidFill>
                  <a:srgbClr val="4C7379"/>
                </a:solidFill>
                <a:latin typeface="Century Gothic" panose="020B0502020202020204" pitchFamily="34" charset="0"/>
                <a:ea typeface="Microsoft JhengHei UI Light" panose="020B0304030504040204" pitchFamily="34" charset="-120"/>
              </a:rPr>
              <a:t>EQUIPO</a:t>
            </a:r>
            <a:endParaRPr lang="en-US" sz="2800" dirty="0">
              <a:solidFill>
                <a:srgbClr val="4C7379"/>
              </a:solidFill>
              <a:latin typeface="Century Gothic" panose="020B0502020202020204" pitchFamily="34" charset="0"/>
              <a:ea typeface="Microsoft JhengHei UI Light" panose="020B0304030504040204" pitchFamily="34" charset="-120"/>
            </a:endParaRPr>
          </a:p>
        </p:txBody>
      </p:sp>
      <p:sp>
        <p:nvSpPr>
          <p:cNvPr id="12" name="Rectángulo 11">
            <a:extLst>
              <a:ext uri="{FF2B5EF4-FFF2-40B4-BE49-F238E27FC236}">
                <a16:creationId xmlns:a16="http://schemas.microsoft.com/office/drawing/2014/main" id="{33677667-E0F2-4EB9-A0C5-0B2C5DC84ECA}"/>
              </a:ext>
            </a:extLst>
          </p:cNvPr>
          <p:cNvSpPr/>
          <p:nvPr/>
        </p:nvSpPr>
        <p:spPr>
          <a:xfrm>
            <a:off x="7101294" y="4296141"/>
            <a:ext cx="4585814" cy="726043"/>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SEGUIMIENTO Y CONTROL DE CONTRATACIÓN Y EJECUCIÓN DE RECURSOS DE DOTACIÓN ICBF VIGENCIAS 2017-2018 Y 2019</a:t>
            </a:r>
          </a:p>
        </p:txBody>
      </p:sp>
      <p:pic>
        <p:nvPicPr>
          <p:cNvPr id="14" name="Gráfico 13" descr="Ciudad">
            <a:extLst>
              <a:ext uri="{FF2B5EF4-FFF2-40B4-BE49-F238E27FC236}">
                <a16:creationId xmlns:a16="http://schemas.microsoft.com/office/drawing/2014/main" id="{FC7C8222-1141-4156-BC1C-03D042D3EC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2341" y="2488056"/>
            <a:ext cx="914400" cy="914400"/>
          </a:xfrm>
          <a:prstGeom prst="rect">
            <a:avLst/>
          </a:prstGeom>
        </p:spPr>
      </p:pic>
    </p:spTree>
    <p:extLst>
      <p:ext uri="{BB962C8B-B14F-4D97-AF65-F5344CB8AC3E}">
        <p14:creationId xmlns:p14="http://schemas.microsoft.com/office/powerpoint/2010/main" val="275151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par>
                          <p:cTn id="35" fill="hold">
                            <p:stCondLst>
                              <p:cond delay="1000"/>
                            </p:stCondLst>
                            <p:childTnLst>
                              <p:par>
                                <p:cTn id="36" presetID="2" presetClass="entr" presetSubtype="4" fill="hold" grpId="0" nodeType="afterEffect">
                                  <p:stCondLst>
                                    <p:cond delay="0"/>
                                  </p:stCondLst>
                                  <p:childTnLst>
                                    <p:set>
                                      <p:cBhvr>
                                        <p:cTn id="37" dur="1" fill="hold">
                                          <p:stCondLst>
                                            <p:cond delay="0"/>
                                          </p:stCondLst>
                                        </p:cTn>
                                        <p:tgtEl>
                                          <p:spTgt spid="64"/>
                                        </p:tgtEl>
                                        <p:attrNameLst>
                                          <p:attrName>style.visibility</p:attrName>
                                        </p:attrNameLst>
                                      </p:cBhvr>
                                      <p:to>
                                        <p:strVal val="visible"/>
                                      </p:to>
                                    </p:set>
                                    <p:anim calcmode="lin" valueType="num">
                                      <p:cBhvr additive="base">
                                        <p:cTn id="38" dur="500" fill="hold"/>
                                        <p:tgtEl>
                                          <p:spTgt spid="64"/>
                                        </p:tgtEl>
                                        <p:attrNameLst>
                                          <p:attrName>ppt_x</p:attrName>
                                        </p:attrNameLst>
                                      </p:cBhvr>
                                      <p:tavLst>
                                        <p:tav tm="0">
                                          <p:val>
                                            <p:strVal val="#ppt_x"/>
                                          </p:val>
                                        </p:tav>
                                        <p:tav tm="100000">
                                          <p:val>
                                            <p:strVal val="#ppt_x"/>
                                          </p:val>
                                        </p:tav>
                                      </p:tavLst>
                                    </p:anim>
                                    <p:anim calcmode="lin" valueType="num">
                                      <p:cBhvr additive="base">
                                        <p:cTn id="39" dur="500" fill="hold"/>
                                        <p:tgtEl>
                                          <p:spTgt spid="64"/>
                                        </p:tgtEl>
                                        <p:attrNameLst>
                                          <p:attrName>ppt_y</p:attrName>
                                        </p:attrNameLst>
                                      </p:cBhvr>
                                      <p:tavLst>
                                        <p:tav tm="0">
                                          <p:val>
                                            <p:strVal val="1+#ppt_h/2"/>
                                          </p:val>
                                        </p:tav>
                                        <p:tav tm="100000">
                                          <p:val>
                                            <p:strVal val="#ppt_y"/>
                                          </p:val>
                                        </p:tav>
                                      </p:tavLst>
                                    </p:anim>
                                  </p:childTnLst>
                                </p:cTn>
                              </p:par>
                            </p:childTnLst>
                          </p:cTn>
                        </p:par>
                        <p:par>
                          <p:cTn id="40" fill="hold">
                            <p:stCondLst>
                              <p:cond delay="1500"/>
                            </p:stCondLst>
                            <p:childTnLst>
                              <p:par>
                                <p:cTn id="41" presetID="22" presetClass="entr" presetSubtype="8" fill="hold" grpId="0"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500"/>
                                        <p:tgtEl>
                                          <p:spTgt spid="6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5"/>
                                        </p:tgtEl>
                                        <p:attrNameLst>
                                          <p:attrName>style.visibility</p:attrName>
                                        </p:attrNameLst>
                                      </p:cBhvr>
                                      <p:to>
                                        <p:strVal val="visible"/>
                                      </p:to>
                                    </p:set>
                                    <p:animEffect transition="in" filter="wipe(left)">
                                      <p:cBhvr>
                                        <p:cTn id="48" dur="500"/>
                                        <p:tgtEl>
                                          <p:spTgt spid="6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wipe(left)">
                                      <p:cBhvr>
                                        <p:cTn id="53" dur="500"/>
                                        <p:tgtEl>
                                          <p:spTgt spid="6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wipe(left)">
                                      <p:cBhvr>
                                        <p:cTn id="58" dur="500"/>
                                        <p:tgtEl>
                                          <p:spTgt spid="6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left)">
                                      <p:cBhvr>
                                        <p:cTn id="63" dur="500"/>
                                        <p:tgtEl>
                                          <p:spTgt spid="6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wipe(left)">
                                      <p:cBhvr>
                                        <p:cTn id="68" dur="5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70"/>
                                        </p:tgtEl>
                                        <p:attrNameLst>
                                          <p:attrName>style.visibility</p:attrName>
                                        </p:attrNameLst>
                                      </p:cBhvr>
                                      <p:to>
                                        <p:strVal val="visible"/>
                                      </p:to>
                                    </p:set>
                                    <p:animEffect transition="in" filter="wipe(left)">
                                      <p:cBhvr>
                                        <p:cTn id="7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P spid="63" grpId="0" animBg="1"/>
      <p:bldP spid="64" grpId="0" animBg="1"/>
      <p:bldP spid="65" grpId="0" animBg="1"/>
      <p:bldP spid="67" grpId="0" animBg="1"/>
      <p:bldP spid="68" grpId="0" animBg="1"/>
      <p:bldP spid="69" grpId="0" animBg="1"/>
      <p:bldP spid="70" grpId="0" animBg="1"/>
      <p:bldP spid="11" grpId="0"/>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ángulo 70">
            <a:extLst>
              <a:ext uri="{FF2B5EF4-FFF2-40B4-BE49-F238E27FC236}">
                <a16:creationId xmlns:a16="http://schemas.microsoft.com/office/drawing/2014/main" id="{4689E8F6-DAC6-4A7A-9E34-0D4BB11329E2}"/>
              </a:ext>
            </a:extLst>
          </p:cNvPr>
          <p:cNvSpPr/>
          <p:nvPr/>
        </p:nvSpPr>
        <p:spPr>
          <a:xfrm>
            <a:off x="1742107" y="2632053"/>
            <a:ext cx="8707784" cy="428723"/>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SEGUIMIENTO A AVANCE INFRAESTRUCTURAS EN CONSTRUCCIÓN FONDO DE ADAPTACIÓN-ICBF: Fondo de Adaptación- Grupo de Infraestructura inmobiliaria de la Dirección Administrativa IC</a:t>
            </a:r>
            <a:endParaRPr lang="es-CO" sz="1200" dirty="0">
              <a:solidFill>
                <a:schemeClr val="lt1"/>
              </a:solidFill>
              <a:latin typeface="Arial" panose="020B0604020202020204" pitchFamily="34" charset="0"/>
              <a:cs typeface="Arial" panose="020B0604020202020204" pitchFamily="34" charset="0"/>
            </a:endParaRPr>
          </a:p>
        </p:txBody>
      </p:sp>
      <p:sp>
        <p:nvSpPr>
          <p:cNvPr id="4" name="Rectángulo 3">
            <a:extLst>
              <a:ext uri="{FF2B5EF4-FFF2-40B4-BE49-F238E27FC236}">
                <a16:creationId xmlns:a16="http://schemas.microsoft.com/office/drawing/2014/main" id="{997D7389-CDF0-48CD-BECB-90977B789E3B}"/>
              </a:ext>
            </a:extLst>
          </p:cNvPr>
          <p:cNvSpPr/>
          <p:nvPr/>
        </p:nvSpPr>
        <p:spPr>
          <a:xfrm>
            <a:off x="1631719" y="2230967"/>
            <a:ext cx="9021827" cy="354526"/>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SEGUIMIENTO A AVANCE INFRAESTRUCTURAS EN CONSTRUCCIÓN DAPRE: DAPRE-                                                                    Grupo de Infraestructura inmobiliaria de la Dirección Administrativa ICBF</a:t>
            </a:r>
          </a:p>
        </p:txBody>
      </p:sp>
      <p:sp>
        <p:nvSpPr>
          <p:cNvPr id="3" name="Rectángulo 2">
            <a:extLst>
              <a:ext uri="{FF2B5EF4-FFF2-40B4-BE49-F238E27FC236}">
                <a16:creationId xmlns:a16="http://schemas.microsoft.com/office/drawing/2014/main" id="{558F2300-0BB3-4391-9632-47BFC9F1858B}"/>
              </a:ext>
            </a:extLst>
          </p:cNvPr>
          <p:cNvSpPr/>
          <p:nvPr/>
        </p:nvSpPr>
        <p:spPr>
          <a:xfrm>
            <a:off x="1458688" y="1826926"/>
            <a:ext cx="9274623" cy="354526"/>
          </a:xfrm>
          <a:custGeom>
            <a:avLst/>
            <a:gdLst>
              <a:gd name="connsiteX0" fmla="*/ 0 w 9274623"/>
              <a:gd name="connsiteY0" fmla="*/ 0 h 740751"/>
              <a:gd name="connsiteX1" fmla="*/ 9274623 w 9274623"/>
              <a:gd name="connsiteY1" fmla="*/ 0 h 740751"/>
              <a:gd name="connsiteX2" fmla="*/ 9274623 w 9274623"/>
              <a:gd name="connsiteY2" fmla="*/ 740751 h 740751"/>
              <a:gd name="connsiteX3" fmla="*/ 0 w 9274623"/>
              <a:gd name="connsiteY3" fmla="*/ 740751 h 740751"/>
              <a:gd name="connsiteX4" fmla="*/ 0 w 9274623"/>
              <a:gd name="connsiteY4" fmla="*/ 0 h 740751"/>
              <a:gd name="connsiteX0" fmla="*/ 0 w 9274623"/>
              <a:gd name="connsiteY0" fmla="*/ 0 h 740751"/>
              <a:gd name="connsiteX1" fmla="*/ 9274623 w 9274623"/>
              <a:gd name="connsiteY1" fmla="*/ 0 h 740751"/>
              <a:gd name="connsiteX2" fmla="*/ 9192073 w 9274623"/>
              <a:gd name="connsiteY2" fmla="*/ 740751 h 740751"/>
              <a:gd name="connsiteX3" fmla="*/ 0 w 9274623"/>
              <a:gd name="connsiteY3" fmla="*/ 740751 h 740751"/>
              <a:gd name="connsiteX4" fmla="*/ 0 w 9274623"/>
              <a:gd name="connsiteY4" fmla="*/ 0 h 740751"/>
              <a:gd name="connsiteX0" fmla="*/ 0 w 9274623"/>
              <a:gd name="connsiteY0" fmla="*/ 0 h 740751"/>
              <a:gd name="connsiteX1" fmla="*/ 9274623 w 9274623"/>
              <a:gd name="connsiteY1" fmla="*/ 0 h 740751"/>
              <a:gd name="connsiteX2" fmla="*/ 9192073 w 9274623"/>
              <a:gd name="connsiteY2" fmla="*/ 740751 h 740751"/>
              <a:gd name="connsiteX3" fmla="*/ 165100 w 9274623"/>
              <a:gd name="connsiteY3" fmla="*/ 740751 h 740751"/>
              <a:gd name="connsiteX4" fmla="*/ 0 w 9274623"/>
              <a:gd name="connsiteY4" fmla="*/ 0 h 740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4623" h="740751">
                <a:moveTo>
                  <a:pt x="0" y="0"/>
                </a:moveTo>
                <a:lnTo>
                  <a:pt x="9274623" y="0"/>
                </a:lnTo>
                <a:lnTo>
                  <a:pt x="9192073" y="740751"/>
                </a:lnTo>
                <a:lnTo>
                  <a:pt x="165100" y="740751"/>
                </a:lnTo>
                <a:lnTo>
                  <a:pt x="0" y="0"/>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GESTIÓN DE RECURSOS PARA INFRAESTRUCTURAS: Grupo Financiero de la DPI</a:t>
            </a:r>
            <a:endParaRPr lang="es-CO" sz="1200" dirty="0">
              <a:solidFill>
                <a:schemeClr val="lt1"/>
              </a:solidFill>
              <a:latin typeface="Arial" panose="020B0604020202020204" pitchFamily="34" charset="0"/>
              <a:cs typeface="Arial" panose="020B0604020202020204" pitchFamily="34" charset="0"/>
            </a:endParaRPr>
          </a:p>
        </p:txBody>
      </p:sp>
      <p:sp>
        <p:nvSpPr>
          <p:cNvPr id="28" name="Rectángulo 27">
            <a:extLst>
              <a:ext uri="{FF2B5EF4-FFF2-40B4-BE49-F238E27FC236}">
                <a16:creationId xmlns:a16="http://schemas.microsoft.com/office/drawing/2014/main" id="{A342A135-6F2C-4E40-963C-A7D29B1B78EF}"/>
              </a:ext>
            </a:extLst>
          </p:cNvPr>
          <p:cNvSpPr/>
          <p:nvPr/>
        </p:nvSpPr>
        <p:spPr>
          <a:xfrm>
            <a:off x="5281483" y="182355"/>
            <a:ext cx="5692136" cy="830997"/>
          </a:xfrm>
          <a:prstGeom prst="rect">
            <a:avLst/>
          </a:prstGeom>
        </p:spPr>
        <p:txBody>
          <a:bodyPr wrap="none">
            <a:spAutoFit/>
          </a:bodyPr>
          <a:lstStyle/>
          <a:p>
            <a:pPr algn="ctr"/>
            <a:r>
              <a:rPr lang="es-CO" sz="4800" b="1" dirty="0">
                <a:solidFill>
                  <a:srgbClr val="346232"/>
                </a:solidFill>
              </a:rPr>
              <a:t>EJES ARTICULADORES</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7">
            <a:extLst>
              <a:ext uri="{FF2B5EF4-FFF2-40B4-BE49-F238E27FC236}">
                <a16:creationId xmlns:a16="http://schemas.microsoft.com/office/drawing/2014/main" id="{C1FEB42E-929C-437D-9199-25E003EB20C4}"/>
              </a:ext>
            </a:extLst>
          </p:cNvPr>
          <p:cNvSpPr/>
          <p:nvPr/>
        </p:nvSpPr>
        <p:spPr>
          <a:xfrm>
            <a:off x="7419134" y="838966"/>
            <a:ext cx="3483646"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Equipo Infraestructura</a:t>
            </a:r>
          </a:p>
        </p:txBody>
      </p:sp>
      <p:sp>
        <p:nvSpPr>
          <p:cNvPr id="74" name="Rectángulo 73">
            <a:extLst>
              <a:ext uri="{FF2B5EF4-FFF2-40B4-BE49-F238E27FC236}">
                <a16:creationId xmlns:a16="http://schemas.microsoft.com/office/drawing/2014/main" id="{F028E4EF-7111-4180-99F7-72E8A2BA4F92}"/>
              </a:ext>
            </a:extLst>
          </p:cNvPr>
          <p:cNvSpPr/>
          <p:nvPr/>
        </p:nvSpPr>
        <p:spPr>
          <a:xfrm>
            <a:off x="1909415" y="3612788"/>
            <a:ext cx="8469117" cy="600164"/>
          </a:xfrm>
          <a:custGeom>
            <a:avLst/>
            <a:gdLst>
              <a:gd name="connsiteX0" fmla="*/ 0 w 8469117"/>
              <a:gd name="connsiteY0" fmla="*/ 0 h 600164"/>
              <a:gd name="connsiteX1" fmla="*/ 8469117 w 8469117"/>
              <a:gd name="connsiteY1" fmla="*/ 0 h 600164"/>
              <a:gd name="connsiteX2" fmla="*/ 8469117 w 8469117"/>
              <a:gd name="connsiteY2" fmla="*/ 600164 h 600164"/>
              <a:gd name="connsiteX3" fmla="*/ 0 w 8469117"/>
              <a:gd name="connsiteY3" fmla="*/ 600164 h 600164"/>
              <a:gd name="connsiteX4" fmla="*/ 0 w 8469117"/>
              <a:gd name="connsiteY4" fmla="*/ 0 h 600164"/>
              <a:gd name="connsiteX0" fmla="*/ 0 w 8469117"/>
              <a:gd name="connsiteY0" fmla="*/ 0 h 600164"/>
              <a:gd name="connsiteX1" fmla="*/ 8469117 w 8469117"/>
              <a:gd name="connsiteY1" fmla="*/ 0 h 600164"/>
              <a:gd name="connsiteX2" fmla="*/ 8469117 w 8469117"/>
              <a:gd name="connsiteY2" fmla="*/ 600164 h 600164"/>
              <a:gd name="connsiteX3" fmla="*/ 177800 w 8469117"/>
              <a:gd name="connsiteY3" fmla="*/ 587464 h 600164"/>
              <a:gd name="connsiteX4" fmla="*/ 0 w 8469117"/>
              <a:gd name="connsiteY4" fmla="*/ 0 h 600164"/>
              <a:gd name="connsiteX0" fmla="*/ 0 w 8469117"/>
              <a:gd name="connsiteY0" fmla="*/ 0 h 600164"/>
              <a:gd name="connsiteX1" fmla="*/ 8469117 w 8469117"/>
              <a:gd name="connsiteY1" fmla="*/ 0 h 600164"/>
              <a:gd name="connsiteX2" fmla="*/ 8304017 w 8469117"/>
              <a:gd name="connsiteY2" fmla="*/ 600164 h 600164"/>
              <a:gd name="connsiteX3" fmla="*/ 177800 w 8469117"/>
              <a:gd name="connsiteY3" fmla="*/ 587464 h 600164"/>
              <a:gd name="connsiteX4" fmla="*/ 0 w 8469117"/>
              <a:gd name="connsiteY4" fmla="*/ 0 h 600164"/>
              <a:gd name="connsiteX0" fmla="*/ 0 w 8469117"/>
              <a:gd name="connsiteY0" fmla="*/ 0 h 600164"/>
              <a:gd name="connsiteX1" fmla="*/ 8469117 w 8469117"/>
              <a:gd name="connsiteY1" fmla="*/ 0 h 600164"/>
              <a:gd name="connsiteX2" fmla="*/ 8329417 w 8469117"/>
              <a:gd name="connsiteY2" fmla="*/ 600164 h 600164"/>
              <a:gd name="connsiteX3" fmla="*/ 177800 w 8469117"/>
              <a:gd name="connsiteY3" fmla="*/ 587464 h 600164"/>
              <a:gd name="connsiteX4" fmla="*/ 0 w 8469117"/>
              <a:gd name="connsiteY4" fmla="*/ 0 h 600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9117" h="600164">
                <a:moveTo>
                  <a:pt x="0" y="0"/>
                </a:moveTo>
                <a:lnTo>
                  <a:pt x="8469117" y="0"/>
                </a:lnTo>
                <a:lnTo>
                  <a:pt x="8329417" y="600164"/>
                </a:lnTo>
                <a:lnTo>
                  <a:pt x="177800" y="587464"/>
                </a:lnTo>
                <a:lnTo>
                  <a:pt x="0" y="0"/>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SEGUIMIENTO A AVANCE INFRAESTRUCTURAS EN CONSTRUCCIÓN GOBERNACIONES DE ATLÁNTICO Y BOLÍVAR: Gobernaciones de Atlántico y Bolívar- Grupo de Infraestructura inmobiliaria de la Dirección Administrativa ICBF</a:t>
            </a:r>
            <a:endParaRPr lang="es-ES" sz="1200" dirty="0">
              <a:solidFill>
                <a:schemeClr val="lt1"/>
              </a:solidFill>
              <a:latin typeface="Arial" panose="020B0604020202020204" pitchFamily="34" charset="0"/>
              <a:cs typeface="Arial" panose="020B0604020202020204" pitchFamily="34" charset="0"/>
            </a:endParaRPr>
          </a:p>
        </p:txBody>
      </p:sp>
      <p:sp>
        <p:nvSpPr>
          <p:cNvPr id="75" name="Rectángulo 74">
            <a:extLst>
              <a:ext uri="{FF2B5EF4-FFF2-40B4-BE49-F238E27FC236}">
                <a16:creationId xmlns:a16="http://schemas.microsoft.com/office/drawing/2014/main" id="{B7434924-75CA-409E-A2A0-B5836F4D8C88}"/>
              </a:ext>
            </a:extLst>
          </p:cNvPr>
          <p:cNvSpPr/>
          <p:nvPr/>
        </p:nvSpPr>
        <p:spPr>
          <a:xfrm>
            <a:off x="2081809" y="4262467"/>
            <a:ext cx="8153400" cy="50954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SEGUIMIENTO A AVANCE INFRAESTRUCTURAS EN CONSTRUCCIÓN DEL MINISTERIO DE VIVIENDA: Ministerio de vivienda- Grupo de Infraestructura inmobiliaria de la Dirección Administrativa ICBF</a:t>
            </a:r>
            <a:r>
              <a:rPr lang="es-CO" sz="1200" dirty="0">
                <a:solidFill>
                  <a:schemeClr val="lt1"/>
                </a:solidFill>
                <a:latin typeface="Arial" panose="020B0604020202020204" pitchFamily="34" charset="0"/>
                <a:cs typeface="Arial" panose="020B0604020202020204" pitchFamily="34" charset="0"/>
              </a:rPr>
              <a:t> </a:t>
            </a:r>
          </a:p>
        </p:txBody>
      </p:sp>
      <p:sp>
        <p:nvSpPr>
          <p:cNvPr id="76" name="Rectángulo 75">
            <a:extLst>
              <a:ext uri="{FF2B5EF4-FFF2-40B4-BE49-F238E27FC236}">
                <a16:creationId xmlns:a16="http://schemas.microsoft.com/office/drawing/2014/main" id="{8B21C2E5-01FE-47C9-B4DE-D91CF0F612D8}"/>
              </a:ext>
            </a:extLst>
          </p:cNvPr>
          <p:cNvSpPr/>
          <p:nvPr/>
        </p:nvSpPr>
        <p:spPr>
          <a:xfrm>
            <a:off x="2065933" y="4821523"/>
            <a:ext cx="8185151" cy="602009"/>
          </a:xfrm>
          <a:custGeom>
            <a:avLst/>
            <a:gdLst>
              <a:gd name="connsiteX0" fmla="*/ 0 w 7708901"/>
              <a:gd name="connsiteY0" fmla="*/ 0 h 600164"/>
              <a:gd name="connsiteX1" fmla="*/ 7708901 w 7708901"/>
              <a:gd name="connsiteY1" fmla="*/ 0 h 600164"/>
              <a:gd name="connsiteX2" fmla="*/ 7708901 w 7708901"/>
              <a:gd name="connsiteY2" fmla="*/ 600164 h 600164"/>
              <a:gd name="connsiteX3" fmla="*/ 0 w 7708901"/>
              <a:gd name="connsiteY3" fmla="*/ 600164 h 600164"/>
              <a:gd name="connsiteX4" fmla="*/ 0 w 7708901"/>
              <a:gd name="connsiteY4" fmla="*/ 0 h 600164"/>
              <a:gd name="connsiteX0" fmla="*/ 0 w 7962901"/>
              <a:gd name="connsiteY0" fmla="*/ 0 h 625564"/>
              <a:gd name="connsiteX1" fmla="*/ 7962901 w 7962901"/>
              <a:gd name="connsiteY1" fmla="*/ 25400 h 625564"/>
              <a:gd name="connsiteX2" fmla="*/ 7962901 w 7962901"/>
              <a:gd name="connsiteY2" fmla="*/ 625564 h 625564"/>
              <a:gd name="connsiteX3" fmla="*/ 254000 w 7962901"/>
              <a:gd name="connsiteY3" fmla="*/ 625564 h 625564"/>
              <a:gd name="connsiteX4" fmla="*/ 0 w 7962901"/>
              <a:gd name="connsiteY4" fmla="*/ 0 h 625564"/>
              <a:gd name="connsiteX0" fmla="*/ 0 w 8166101"/>
              <a:gd name="connsiteY0" fmla="*/ 0 h 625564"/>
              <a:gd name="connsiteX1" fmla="*/ 8166101 w 8166101"/>
              <a:gd name="connsiteY1" fmla="*/ 12700 h 625564"/>
              <a:gd name="connsiteX2" fmla="*/ 7962901 w 8166101"/>
              <a:gd name="connsiteY2" fmla="*/ 625564 h 625564"/>
              <a:gd name="connsiteX3" fmla="*/ 254000 w 8166101"/>
              <a:gd name="connsiteY3" fmla="*/ 625564 h 625564"/>
              <a:gd name="connsiteX4" fmla="*/ 0 w 8166101"/>
              <a:gd name="connsiteY4" fmla="*/ 0 h 625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6101" h="625564">
                <a:moveTo>
                  <a:pt x="0" y="0"/>
                </a:moveTo>
                <a:lnTo>
                  <a:pt x="8166101" y="12700"/>
                </a:lnTo>
                <a:lnTo>
                  <a:pt x="7962901" y="625564"/>
                </a:lnTo>
                <a:lnTo>
                  <a:pt x="254000" y="625564"/>
                </a:lnTo>
                <a:lnTo>
                  <a:pt x="0" y="0"/>
                </a:lnTo>
                <a:close/>
              </a:path>
            </a:pathLst>
          </a:cu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SEGUIMIENTO MEJORAMIENTO DE VIVIENDA HCB: Equipo Modalidad comunitaria de la SOAPI</a:t>
            </a:r>
          </a:p>
          <a:p>
            <a:pPr algn="ctr"/>
            <a:r>
              <a:rPr lang="es-ES" sz="1200" dirty="0">
                <a:latin typeface="Arial" panose="020B0604020202020204" pitchFamily="34" charset="0"/>
                <a:cs typeface="Arial" panose="020B0604020202020204" pitchFamily="34" charset="0"/>
              </a:rPr>
              <a:t>DPS- Departamento Prosperidad Social</a:t>
            </a:r>
          </a:p>
        </p:txBody>
      </p:sp>
      <p:sp>
        <p:nvSpPr>
          <p:cNvPr id="16" name="Rectángulo 15">
            <a:extLst>
              <a:ext uri="{FF2B5EF4-FFF2-40B4-BE49-F238E27FC236}">
                <a16:creationId xmlns:a16="http://schemas.microsoft.com/office/drawing/2014/main" id="{3D015972-CB7E-4D29-91A9-DD9677BEB06B}"/>
              </a:ext>
            </a:extLst>
          </p:cNvPr>
          <p:cNvSpPr/>
          <p:nvPr/>
        </p:nvSpPr>
        <p:spPr>
          <a:xfrm>
            <a:off x="1747012" y="3118437"/>
            <a:ext cx="8707784" cy="428723"/>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SEGUIMIENTO A AVANCE INFRAESTRUCTURAS EN CONSTRUCCIÓN CON RECURSOS CONPES : Ministerio de Hacienda- SNBF- Grupo de Infraestructura inmobiliaria de la Dirección Administrativa ICBF</a:t>
            </a:r>
          </a:p>
        </p:txBody>
      </p:sp>
    </p:spTree>
    <p:extLst>
      <p:ext uri="{BB962C8B-B14F-4D97-AF65-F5344CB8AC3E}">
        <p14:creationId xmlns:p14="http://schemas.microsoft.com/office/powerpoint/2010/main" val="219958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up)">
                                      <p:cBhvr>
                                        <p:cTn id="17" dur="5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up)">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wipe(down)">
                                      <p:cBhvr>
                                        <p:cTn id="32" dur="500"/>
                                        <p:tgtEl>
                                          <p:spTgt spid="7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wipe(up)">
                                      <p:cBhvr>
                                        <p:cTn id="3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3" grpId="0" animBg="1"/>
      <p:bldP spid="74" grpId="0" animBg="1"/>
      <p:bldP spid="75" grpId="0" animBg="1"/>
      <p:bldP spid="76"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A079EB9-8DA9-4D8E-8248-F751D0162E5A}"/>
              </a:ext>
            </a:extLst>
          </p:cNvPr>
          <p:cNvPicPr>
            <a:picLocks noChangeAspect="1"/>
          </p:cNvPicPr>
          <p:nvPr/>
        </p:nvPicPr>
        <p:blipFill>
          <a:blip r:embed="rId2"/>
          <a:stretch>
            <a:fillRect/>
          </a:stretch>
        </p:blipFill>
        <p:spPr>
          <a:xfrm>
            <a:off x="1" y="-54703"/>
            <a:ext cx="12192000" cy="6912703"/>
          </a:xfrm>
          <a:prstGeom prst="rect">
            <a:avLst/>
          </a:prstGeom>
        </p:spPr>
      </p:pic>
      <p:pic>
        <p:nvPicPr>
          <p:cNvPr id="1026" name="Picture 2" descr="Imagen relacionada">
            <a:extLst>
              <a:ext uri="{FF2B5EF4-FFF2-40B4-BE49-F238E27FC236}">
                <a16:creationId xmlns:a16="http://schemas.microsoft.com/office/drawing/2014/main" id="{B7072C91-62E7-440C-BE8D-55C7A93864C1}"/>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backgroundRemoval t="1048" b="96646" l="2154" r="98308">
                        <a14:foregroundMark x1="2154" y1="24948" x2="11385" y2="36478"/>
                        <a14:foregroundMark x1="41846" y1="92662" x2="41846" y2="92662"/>
                        <a14:foregroundMark x1="61538" y1="96855" x2="61538" y2="96855"/>
                        <a14:foregroundMark x1="74308" y1="55765" x2="74308" y2="55765"/>
                        <a14:foregroundMark x1="86308" y1="43816" x2="86308" y2="43816"/>
                        <a14:foregroundMark x1="90308" y1="34801" x2="76615" y2="45912"/>
                        <a14:foregroundMark x1="76615" y1="45912" x2="73231" y2="57023"/>
                        <a14:foregroundMark x1="73231" y1="57023" x2="73231" y2="58491"/>
                        <a14:foregroundMark x1="82615" y1="50314" x2="91231" y2="49057"/>
                        <a14:foregroundMark x1="91231" y1="49057" x2="94769" y2="46331"/>
                        <a14:foregroundMark x1="98308" y1="37526" x2="98308" y2="37526"/>
                        <a14:foregroundMark x1="46462" y1="5241" x2="46462" y2="5241"/>
                        <a14:foregroundMark x1="27538" y1="3354" x2="27538" y2="3354"/>
                        <a14:foregroundMark x1="66000" y1="1048" x2="66000" y2="1048"/>
                        <a14:foregroundMark x1="66000" y1="1048" x2="66000" y2="1048"/>
                      </a14:backgroundRemoval>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071183" y="1004144"/>
            <a:ext cx="2410492" cy="1768930"/>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a:extLst>
              <a:ext uri="{FF2B5EF4-FFF2-40B4-BE49-F238E27FC236}">
                <a16:creationId xmlns:a16="http://schemas.microsoft.com/office/drawing/2014/main" id="{6D28F2D6-5540-3F4F-93F0-6E7CE28DFBF0}"/>
              </a:ext>
            </a:extLst>
          </p:cNvPr>
          <p:cNvSpPr/>
          <p:nvPr/>
        </p:nvSpPr>
        <p:spPr>
          <a:xfrm>
            <a:off x="6466380" y="1537673"/>
            <a:ext cx="5377277" cy="1107996"/>
          </a:xfrm>
          <a:prstGeom prst="rect">
            <a:avLst/>
          </a:prstGeom>
        </p:spPr>
        <p:txBody>
          <a:bodyPr wrap="square">
            <a:spAutoFit/>
          </a:bodyPr>
          <a:lstStyle/>
          <a:p>
            <a:pPr algn="ctr"/>
            <a:r>
              <a:rPr lang="es-CO" sz="6600" b="1" dirty="0">
                <a:solidFill>
                  <a:srgbClr val="346232"/>
                </a:solidFill>
                <a:effectLst>
                  <a:outerShdw blurRad="38100" dist="38100" dir="2700000" algn="tl">
                    <a:srgbClr val="000000">
                      <a:alpha val="43137"/>
                    </a:srgbClr>
                  </a:outerShdw>
                </a:effectLst>
              </a:rPr>
              <a:t>ESTRUCTURA</a:t>
            </a:r>
          </a:p>
        </p:txBody>
      </p:sp>
      <p:sp>
        <p:nvSpPr>
          <p:cNvPr id="9" name="Rectángulo 8">
            <a:extLst>
              <a:ext uri="{FF2B5EF4-FFF2-40B4-BE49-F238E27FC236}">
                <a16:creationId xmlns:a16="http://schemas.microsoft.com/office/drawing/2014/main" id="{E5AF0703-D165-4E04-81AB-E0ACB0620038}"/>
              </a:ext>
            </a:extLst>
          </p:cNvPr>
          <p:cNvSpPr/>
          <p:nvPr/>
        </p:nvSpPr>
        <p:spPr>
          <a:xfrm>
            <a:off x="6997488" y="2671366"/>
            <a:ext cx="4315057" cy="1015663"/>
          </a:xfrm>
          <a:prstGeom prst="rect">
            <a:avLst/>
          </a:prstGeom>
        </p:spPr>
        <p:txBody>
          <a:bodyPr wrap="square">
            <a:spAutoFit/>
          </a:bodyPr>
          <a:lstStyle/>
          <a:p>
            <a:pPr algn="ctr"/>
            <a:r>
              <a:rPr lang="es-CO" sz="6000" b="1" dirty="0">
                <a:solidFill>
                  <a:srgbClr val="346232"/>
                </a:solidFill>
                <a:effectLst>
                  <a:outerShdw blurRad="38100" dist="38100" dir="2700000" algn="tl">
                    <a:srgbClr val="000000">
                      <a:alpha val="43137"/>
                    </a:srgbClr>
                  </a:outerShdw>
                </a:effectLst>
              </a:rPr>
              <a:t>OPERACIÓN</a:t>
            </a:r>
          </a:p>
        </p:txBody>
      </p:sp>
      <p:sp>
        <p:nvSpPr>
          <p:cNvPr id="10" name="Rectángulo 9">
            <a:extLst>
              <a:ext uri="{FF2B5EF4-FFF2-40B4-BE49-F238E27FC236}">
                <a16:creationId xmlns:a16="http://schemas.microsoft.com/office/drawing/2014/main" id="{40C7640C-CA83-4594-8274-9CCBA947CC06}"/>
              </a:ext>
            </a:extLst>
          </p:cNvPr>
          <p:cNvSpPr/>
          <p:nvPr/>
        </p:nvSpPr>
        <p:spPr>
          <a:xfrm>
            <a:off x="7652266" y="2384059"/>
            <a:ext cx="3005503" cy="523220"/>
          </a:xfrm>
          <a:prstGeom prst="rect">
            <a:avLst/>
          </a:prstGeom>
        </p:spPr>
        <p:txBody>
          <a:bodyPr wrap="none">
            <a:spAutoFit/>
          </a:bodyPr>
          <a:lstStyle/>
          <a:p>
            <a:pPr algn="ctr"/>
            <a:r>
              <a:rPr lang="es-CO" sz="2800" b="1" dirty="0">
                <a:solidFill>
                  <a:srgbClr val="346232"/>
                </a:solidFill>
                <a:effectLst>
                  <a:outerShdw blurRad="38100" dist="38100" dir="2700000" algn="tl">
                    <a:srgbClr val="000000">
                      <a:alpha val="43137"/>
                    </a:srgbClr>
                  </a:outerShdw>
                </a:effectLst>
              </a:rPr>
              <a:t>SUBDIRECCIÓN DE </a:t>
            </a:r>
          </a:p>
        </p:txBody>
      </p:sp>
    </p:spTree>
    <p:extLst>
      <p:ext uri="{BB962C8B-B14F-4D97-AF65-F5344CB8AC3E}">
        <p14:creationId xmlns:p14="http://schemas.microsoft.com/office/powerpoint/2010/main" val="2946458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ángulo 70">
            <a:extLst>
              <a:ext uri="{FF2B5EF4-FFF2-40B4-BE49-F238E27FC236}">
                <a16:creationId xmlns:a16="http://schemas.microsoft.com/office/drawing/2014/main" id="{4689E8F6-DAC6-4A7A-9E34-0D4BB11329E2}"/>
              </a:ext>
            </a:extLst>
          </p:cNvPr>
          <p:cNvSpPr/>
          <p:nvPr/>
        </p:nvSpPr>
        <p:spPr>
          <a:xfrm>
            <a:off x="1866136" y="2442755"/>
            <a:ext cx="8707784" cy="49041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PLAN DE MEJORAMIENTO DE LA CONTRALORÍA GENERAL DE LA REPÚBLICA-PMCGR- HALLAZGOS DE DOTACIONES: Oficina de Control Interno y Grupo de Almacén e inventarios de la Dirección Administrativa</a:t>
            </a:r>
          </a:p>
        </p:txBody>
      </p:sp>
      <p:sp>
        <p:nvSpPr>
          <p:cNvPr id="4" name="Rectángulo 3">
            <a:extLst>
              <a:ext uri="{FF2B5EF4-FFF2-40B4-BE49-F238E27FC236}">
                <a16:creationId xmlns:a16="http://schemas.microsoft.com/office/drawing/2014/main" id="{997D7389-CDF0-48CD-BECB-90977B789E3B}"/>
              </a:ext>
            </a:extLst>
          </p:cNvPr>
          <p:cNvSpPr/>
          <p:nvPr/>
        </p:nvSpPr>
        <p:spPr>
          <a:xfrm>
            <a:off x="1730348" y="1964683"/>
            <a:ext cx="9021827" cy="427272"/>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GESTIÓN DE RECURSOS DE DOTACIÓN CON EL GRUPO FINANCIERO DE LA DIRECCIÓN DE PRIMERA INFANCIA:                  Grupo Financiero de la DPI</a:t>
            </a:r>
          </a:p>
        </p:txBody>
      </p:sp>
      <p:sp>
        <p:nvSpPr>
          <p:cNvPr id="3" name="Rectángulo 2">
            <a:extLst>
              <a:ext uri="{FF2B5EF4-FFF2-40B4-BE49-F238E27FC236}">
                <a16:creationId xmlns:a16="http://schemas.microsoft.com/office/drawing/2014/main" id="{558F2300-0BB3-4391-9632-47BFC9F1858B}"/>
              </a:ext>
            </a:extLst>
          </p:cNvPr>
          <p:cNvSpPr/>
          <p:nvPr/>
        </p:nvSpPr>
        <p:spPr>
          <a:xfrm>
            <a:off x="1557317" y="1424757"/>
            <a:ext cx="9274623" cy="490411"/>
          </a:xfrm>
          <a:custGeom>
            <a:avLst/>
            <a:gdLst>
              <a:gd name="connsiteX0" fmla="*/ 0 w 9274623"/>
              <a:gd name="connsiteY0" fmla="*/ 0 h 740751"/>
              <a:gd name="connsiteX1" fmla="*/ 9274623 w 9274623"/>
              <a:gd name="connsiteY1" fmla="*/ 0 h 740751"/>
              <a:gd name="connsiteX2" fmla="*/ 9274623 w 9274623"/>
              <a:gd name="connsiteY2" fmla="*/ 740751 h 740751"/>
              <a:gd name="connsiteX3" fmla="*/ 0 w 9274623"/>
              <a:gd name="connsiteY3" fmla="*/ 740751 h 740751"/>
              <a:gd name="connsiteX4" fmla="*/ 0 w 9274623"/>
              <a:gd name="connsiteY4" fmla="*/ 0 h 740751"/>
              <a:gd name="connsiteX0" fmla="*/ 0 w 9274623"/>
              <a:gd name="connsiteY0" fmla="*/ 0 h 740751"/>
              <a:gd name="connsiteX1" fmla="*/ 9274623 w 9274623"/>
              <a:gd name="connsiteY1" fmla="*/ 0 h 740751"/>
              <a:gd name="connsiteX2" fmla="*/ 9192073 w 9274623"/>
              <a:gd name="connsiteY2" fmla="*/ 740751 h 740751"/>
              <a:gd name="connsiteX3" fmla="*/ 0 w 9274623"/>
              <a:gd name="connsiteY3" fmla="*/ 740751 h 740751"/>
              <a:gd name="connsiteX4" fmla="*/ 0 w 9274623"/>
              <a:gd name="connsiteY4" fmla="*/ 0 h 740751"/>
              <a:gd name="connsiteX0" fmla="*/ 0 w 9274623"/>
              <a:gd name="connsiteY0" fmla="*/ 0 h 740751"/>
              <a:gd name="connsiteX1" fmla="*/ 9274623 w 9274623"/>
              <a:gd name="connsiteY1" fmla="*/ 0 h 740751"/>
              <a:gd name="connsiteX2" fmla="*/ 9192073 w 9274623"/>
              <a:gd name="connsiteY2" fmla="*/ 740751 h 740751"/>
              <a:gd name="connsiteX3" fmla="*/ 165100 w 9274623"/>
              <a:gd name="connsiteY3" fmla="*/ 740751 h 740751"/>
              <a:gd name="connsiteX4" fmla="*/ 0 w 9274623"/>
              <a:gd name="connsiteY4" fmla="*/ 0 h 740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4623" h="740751">
                <a:moveTo>
                  <a:pt x="0" y="0"/>
                </a:moveTo>
                <a:lnTo>
                  <a:pt x="9274623" y="0"/>
                </a:lnTo>
                <a:lnTo>
                  <a:pt x="9192073" y="740751"/>
                </a:lnTo>
                <a:lnTo>
                  <a:pt x="165100" y="740751"/>
                </a:lnTo>
                <a:lnTo>
                  <a:pt x="0" y="0"/>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NECESIDADES DE DOTACIÓN DE NUEVAS INFRAESTRUCTURAS:                                                                                                       Enlaces Territoriales de la SOAPI y Enlace Regional de Primera Infancia</a:t>
            </a:r>
            <a:endParaRPr lang="es-CO" sz="1200" dirty="0">
              <a:solidFill>
                <a:schemeClr val="lt1"/>
              </a:solidFill>
              <a:latin typeface="Arial" panose="020B0604020202020204" pitchFamily="34" charset="0"/>
              <a:cs typeface="Arial" panose="020B0604020202020204" pitchFamily="34" charset="0"/>
            </a:endParaRPr>
          </a:p>
        </p:txBody>
      </p:sp>
      <p:sp>
        <p:nvSpPr>
          <p:cNvPr id="28" name="Rectángulo 27">
            <a:extLst>
              <a:ext uri="{FF2B5EF4-FFF2-40B4-BE49-F238E27FC236}">
                <a16:creationId xmlns:a16="http://schemas.microsoft.com/office/drawing/2014/main" id="{A342A135-6F2C-4E40-963C-A7D29B1B78EF}"/>
              </a:ext>
            </a:extLst>
          </p:cNvPr>
          <p:cNvSpPr/>
          <p:nvPr/>
        </p:nvSpPr>
        <p:spPr>
          <a:xfrm>
            <a:off x="5281483" y="182355"/>
            <a:ext cx="5692136" cy="830997"/>
          </a:xfrm>
          <a:prstGeom prst="rect">
            <a:avLst/>
          </a:prstGeom>
        </p:spPr>
        <p:txBody>
          <a:bodyPr wrap="none">
            <a:spAutoFit/>
          </a:bodyPr>
          <a:lstStyle/>
          <a:p>
            <a:pPr algn="ctr"/>
            <a:r>
              <a:rPr lang="es-CO" sz="4800" b="1" dirty="0">
                <a:solidFill>
                  <a:srgbClr val="346232"/>
                </a:solidFill>
              </a:rPr>
              <a:t>EJES ARTICULADORES</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7">
            <a:extLst>
              <a:ext uri="{FF2B5EF4-FFF2-40B4-BE49-F238E27FC236}">
                <a16:creationId xmlns:a16="http://schemas.microsoft.com/office/drawing/2014/main" id="{C1FEB42E-929C-437D-9199-25E003EB20C4}"/>
              </a:ext>
            </a:extLst>
          </p:cNvPr>
          <p:cNvSpPr/>
          <p:nvPr/>
        </p:nvSpPr>
        <p:spPr>
          <a:xfrm>
            <a:off x="7862857" y="838966"/>
            <a:ext cx="2969083"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Equipo Dotaciones</a:t>
            </a:r>
          </a:p>
        </p:txBody>
      </p:sp>
      <p:sp>
        <p:nvSpPr>
          <p:cNvPr id="74" name="Rectángulo 73">
            <a:extLst>
              <a:ext uri="{FF2B5EF4-FFF2-40B4-BE49-F238E27FC236}">
                <a16:creationId xmlns:a16="http://schemas.microsoft.com/office/drawing/2014/main" id="{F028E4EF-7111-4180-99F7-72E8A2BA4F92}"/>
              </a:ext>
            </a:extLst>
          </p:cNvPr>
          <p:cNvSpPr/>
          <p:nvPr/>
        </p:nvSpPr>
        <p:spPr>
          <a:xfrm>
            <a:off x="2047978" y="3549448"/>
            <a:ext cx="8469117" cy="509541"/>
          </a:xfrm>
          <a:custGeom>
            <a:avLst/>
            <a:gdLst>
              <a:gd name="connsiteX0" fmla="*/ 0 w 8469117"/>
              <a:gd name="connsiteY0" fmla="*/ 0 h 600164"/>
              <a:gd name="connsiteX1" fmla="*/ 8469117 w 8469117"/>
              <a:gd name="connsiteY1" fmla="*/ 0 h 600164"/>
              <a:gd name="connsiteX2" fmla="*/ 8469117 w 8469117"/>
              <a:gd name="connsiteY2" fmla="*/ 600164 h 600164"/>
              <a:gd name="connsiteX3" fmla="*/ 0 w 8469117"/>
              <a:gd name="connsiteY3" fmla="*/ 600164 h 600164"/>
              <a:gd name="connsiteX4" fmla="*/ 0 w 8469117"/>
              <a:gd name="connsiteY4" fmla="*/ 0 h 600164"/>
              <a:gd name="connsiteX0" fmla="*/ 0 w 8469117"/>
              <a:gd name="connsiteY0" fmla="*/ 0 h 600164"/>
              <a:gd name="connsiteX1" fmla="*/ 8469117 w 8469117"/>
              <a:gd name="connsiteY1" fmla="*/ 0 h 600164"/>
              <a:gd name="connsiteX2" fmla="*/ 8469117 w 8469117"/>
              <a:gd name="connsiteY2" fmla="*/ 600164 h 600164"/>
              <a:gd name="connsiteX3" fmla="*/ 177800 w 8469117"/>
              <a:gd name="connsiteY3" fmla="*/ 587464 h 600164"/>
              <a:gd name="connsiteX4" fmla="*/ 0 w 8469117"/>
              <a:gd name="connsiteY4" fmla="*/ 0 h 600164"/>
              <a:gd name="connsiteX0" fmla="*/ 0 w 8469117"/>
              <a:gd name="connsiteY0" fmla="*/ 0 h 600164"/>
              <a:gd name="connsiteX1" fmla="*/ 8469117 w 8469117"/>
              <a:gd name="connsiteY1" fmla="*/ 0 h 600164"/>
              <a:gd name="connsiteX2" fmla="*/ 8304017 w 8469117"/>
              <a:gd name="connsiteY2" fmla="*/ 600164 h 600164"/>
              <a:gd name="connsiteX3" fmla="*/ 177800 w 8469117"/>
              <a:gd name="connsiteY3" fmla="*/ 587464 h 600164"/>
              <a:gd name="connsiteX4" fmla="*/ 0 w 8469117"/>
              <a:gd name="connsiteY4" fmla="*/ 0 h 600164"/>
              <a:gd name="connsiteX0" fmla="*/ 0 w 8469117"/>
              <a:gd name="connsiteY0" fmla="*/ 0 h 600164"/>
              <a:gd name="connsiteX1" fmla="*/ 8469117 w 8469117"/>
              <a:gd name="connsiteY1" fmla="*/ 0 h 600164"/>
              <a:gd name="connsiteX2" fmla="*/ 8329417 w 8469117"/>
              <a:gd name="connsiteY2" fmla="*/ 600164 h 600164"/>
              <a:gd name="connsiteX3" fmla="*/ 177800 w 8469117"/>
              <a:gd name="connsiteY3" fmla="*/ 587464 h 600164"/>
              <a:gd name="connsiteX4" fmla="*/ 0 w 8469117"/>
              <a:gd name="connsiteY4" fmla="*/ 0 h 600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9117" h="600164">
                <a:moveTo>
                  <a:pt x="0" y="0"/>
                </a:moveTo>
                <a:lnTo>
                  <a:pt x="8469117" y="0"/>
                </a:lnTo>
                <a:lnTo>
                  <a:pt x="8329417" y="600164"/>
                </a:lnTo>
                <a:lnTo>
                  <a:pt x="177800" y="587464"/>
                </a:lnTo>
                <a:lnTo>
                  <a:pt x="0" y="0"/>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SEGUIMIENTO INGRESO DOTACIONES AL INVENTARIO ICBF (33 REGIONALES):                                                                Grupo de Almacén e inventarios de la Dirección Administrativa</a:t>
            </a:r>
          </a:p>
        </p:txBody>
      </p:sp>
      <p:sp>
        <p:nvSpPr>
          <p:cNvPr id="75" name="Rectángulo 74">
            <a:extLst>
              <a:ext uri="{FF2B5EF4-FFF2-40B4-BE49-F238E27FC236}">
                <a16:creationId xmlns:a16="http://schemas.microsoft.com/office/drawing/2014/main" id="{B7434924-75CA-409E-A2A0-B5836F4D8C88}"/>
              </a:ext>
            </a:extLst>
          </p:cNvPr>
          <p:cNvSpPr/>
          <p:nvPr/>
        </p:nvSpPr>
        <p:spPr>
          <a:xfrm>
            <a:off x="2205838" y="4110483"/>
            <a:ext cx="8153400" cy="50954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PROYECTO DE COMPRA CONTROLADA DE DOTACIONES DE PRIMERA INFANCIA:</a:t>
            </a:r>
          </a:p>
          <a:p>
            <a:pPr algn="ctr"/>
            <a:r>
              <a:rPr lang="es-ES" sz="1200" dirty="0">
                <a:latin typeface="Arial" panose="020B0604020202020204" pitchFamily="34" charset="0"/>
                <a:cs typeface="Arial" panose="020B0604020202020204" pitchFamily="34" charset="0"/>
              </a:rPr>
              <a:t> Dirección de Abastecimiento de ICBF- Subdirección de Gestión Técnica SGTAPI</a:t>
            </a:r>
            <a:r>
              <a:rPr lang="es-CO" sz="1200" dirty="0">
                <a:solidFill>
                  <a:schemeClr val="lt1"/>
                </a:solidFill>
                <a:latin typeface="Arial" panose="020B0604020202020204" pitchFamily="34" charset="0"/>
                <a:cs typeface="Arial" panose="020B0604020202020204" pitchFamily="34" charset="0"/>
              </a:rPr>
              <a:t> </a:t>
            </a:r>
          </a:p>
        </p:txBody>
      </p:sp>
      <p:sp>
        <p:nvSpPr>
          <p:cNvPr id="76" name="Rectángulo 75">
            <a:extLst>
              <a:ext uri="{FF2B5EF4-FFF2-40B4-BE49-F238E27FC236}">
                <a16:creationId xmlns:a16="http://schemas.microsoft.com/office/drawing/2014/main" id="{8B21C2E5-01FE-47C9-B4DE-D91CF0F612D8}"/>
              </a:ext>
            </a:extLst>
          </p:cNvPr>
          <p:cNvSpPr/>
          <p:nvPr/>
        </p:nvSpPr>
        <p:spPr>
          <a:xfrm>
            <a:off x="2189962" y="4669539"/>
            <a:ext cx="8185151" cy="602009"/>
          </a:xfrm>
          <a:custGeom>
            <a:avLst/>
            <a:gdLst>
              <a:gd name="connsiteX0" fmla="*/ 0 w 7708901"/>
              <a:gd name="connsiteY0" fmla="*/ 0 h 600164"/>
              <a:gd name="connsiteX1" fmla="*/ 7708901 w 7708901"/>
              <a:gd name="connsiteY1" fmla="*/ 0 h 600164"/>
              <a:gd name="connsiteX2" fmla="*/ 7708901 w 7708901"/>
              <a:gd name="connsiteY2" fmla="*/ 600164 h 600164"/>
              <a:gd name="connsiteX3" fmla="*/ 0 w 7708901"/>
              <a:gd name="connsiteY3" fmla="*/ 600164 h 600164"/>
              <a:gd name="connsiteX4" fmla="*/ 0 w 7708901"/>
              <a:gd name="connsiteY4" fmla="*/ 0 h 600164"/>
              <a:gd name="connsiteX0" fmla="*/ 0 w 7962901"/>
              <a:gd name="connsiteY0" fmla="*/ 0 h 625564"/>
              <a:gd name="connsiteX1" fmla="*/ 7962901 w 7962901"/>
              <a:gd name="connsiteY1" fmla="*/ 25400 h 625564"/>
              <a:gd name="connsiteX2" fmla="*/ 7962901 w 7962901"/>
              <a:gd name="connsiteY2" fmla="*/ 625564 h 625564"/>
              <a:gd name="connsiteX3" fmla="*/ 254000 w 7962901"/>
              <a:gd name="connsiteY3" fmla="*/ 625564 h 625564"/>
              <a:gd name="connsiteX4" fmla="*/ 0 w 7962901"/>
              <a:gd name="connsiteY4" fmla="*/ 0 h 625564"/>
              <a:gd name="connsiteX0" fmla="*/ 0 w 8166101"/>
              <a:gd name="connsiteY0" fmla="*/ 0 h 625564"/>
              <a:gd name="connsiteX1" fmla="*/ 8166101 w 8166101"/>
              <a:gd name="connsiteY1" fmla="*/ 12700 h 625564"/>
              <a:gd name="connsiteX2" fmla="*/ 7962901 w 8166101"/>
              <a:gd name="connsiteY2" fmla="*/ 625564 h 625564"/>
              <a:gd name="connsiteX3" fmla="*/ 254000 w 8166101"/>
              <a:gd name="connsiteY3" fmla="*/ 625564 h 625564"/>
              <a:gd name="connsiteX4" fmla="*/ 0 w 8166101"/>
              <a:gd name="connsiteY4" fmla="*/ 0 h 625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6101" h="625564">
                <a:moveTo>
                  <a:pt x="0" y="0"/>
                </a:moveTo>
                <a:lnTo>
                  <a:pt x="8166101" y="12700"/>
                </a:lnTo>
                <a:lnTo>
                  <a:pt x="7962901" y="625564"/>
                </a:lnTo>
                <a:lnTo>
                  <a:pt x="254000" y="625564"/>
                </a:lnTo>
                <a:lnTo>
                  <a:pt x="0" y="0"/>
                </a:lnTo>
                <a:close/>
              </a:path>
            </a:pathLst>
          </a:cu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DOTACIONES DAPRE (INGRESO AL INVENTARIO, ALISTAMIENTO, DESPACHO Y SEGUIMIENTO A LAS ENTREGAS EN SITIO): Grupo de Almacén e inventarios y Grupo de Apoyo Logístico de la Dirección Administrativa</a:t>
            </a:r>
          </a:p>
        </p:txBody>
      </p:sp>
      <p:sp>
        <p:nvSpPr>
          <p:cNvPr id="16" name="Rectángulo 15">
            <a:extLst>
              <a:ext uri="{FF2B5EF4-FFF2-40B4-BE49-F238E27FC236}">
                <a16:creationId xmlns:a16="http://schemas.microsoft.com/office/drawing/2014/main" id="{3D015972-CB7E-4D29-91A9-DD9677BEB06B}"/>
              </a:ext>
            </a:extLst>
          </p:cNvPr>
          <p:cNvSpPr/>
          <p:nvPr/>
        </p:nvSpPr>
        <p:spPr>
          <a:xfrm>
            <a:off x="1871041" y="2982681"/>
            <a:ext cx="8707784" cy="50954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200" dirty="0">
                <a:latin typeface="Arial" panose="020B0604020202020204" pitchFamily="34" charset="0"/>
                <a:cs typeface="Arial" panose="020B0604020202020204" pitchFamily="34" charset="0"/>
              </a:rPr>
              <a:t>SEGUIMIENTO A CONTRATACIÓN Y EJECUCIÓN DE RECURSOS DE DOTACIÓN ICBF:  Enlaces territoriales de Primera Infancia en las Regionales, Coordinadores de Asistencia Técnica, Equipos de supervisión de primera Infancia</a:t>
            </a:r>
          </a:p>
        </p:txBody>
      </p:sp>
      <p:sp>
        <p:nvSpPr>
          <p:cNvPr id="15" name="Rectángulo 14">
            <a:extLst>
              <a:ext uri="{FF2B5EF4-FFF2-40B4-BE49-F238E27FC236}">
                <a16:creationId xmlns:a16="http://schemas.microsoft.com/office/drawing/2014/main" id="{22FDFC46-E56D-4051-99C0-CB17F5D8144D}"/>
              </a:ext>
            </a:extLst>
          </p:cNvPr>
          <p:cNvSpPr/>
          <p:nvPr/>
        </p:nvSpPr>
        <p:spPr>
          <a:xfrm>
            <a:off x="2504287" y="5321063"/>
            <a:ext cx="7652742" cy="602009"/>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100" b="1" dirty="0">
                <a:latin typeface="Arial" panose="020B0604020202020204" pitchFamily="34" charset="0"/>
                <a:cs typeface="Arial" panose="020B0604020202020204" pitchFamily="34" charset="0"/>
              </a:rPr>
              <a:t>DOTACIONES ADQUIRIDAS CON RECURSOS CONPES Y DEL SISTEMA GENERAL DE REGALÍAS- ASISTENCIA TÉCNICA A REGIONALES:  Centros Zonales ICBF- Enlaces del SNBF de las regionales</a:t>
            </a:r>
            <a:endParaRPr lang="es-ES" sz="1100" b="1" dirty="0">
              <a:solidFill>
                <a:schemeClr val="l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7280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ipe(down)">
                                      <p:cBhvr>
                                        <p:cTn id="16" dur="500"/>
                                        <p:tgtEl>
                                          <p:spTgt spid="7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up)">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wipe(up)">
                                      <p:cBhvr>
                                        <p:cTn id="26" dur="500"/>
                                        <p:tgtEl>
                                          <p:spTgt spid="7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wipe(down)">
                                      <p:cBhvr>
                                        <p:cTn id="31" dur="500"/>
                                        <p:tgtEl>
                                          <p:spTgt spid="7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76"/>
                                        </p:tgtEl>
                                        <p:attrNameLst>
                                          <p:attrName>style.visibility</p:attrName>
                                        </p:attrNameLst>
                                      </p:cBhvr>
                                      <p:to>
                                        <p:strVal val="visible"/>
                                      </p:to>
                                    </p:set>
                                    <p:animEffect transition="in" filter="wipe(up)">
                                      <p:cBhvr>
                                        <p:cTn id="36" dur="500"/>
                                        <p:tgtEl>
                                          <p:spTgt spid="7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up)">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3" grpId="0" animBg="1"/>
      <p:bldP spid="74" grpId="0" animBg="1"/>
      <p:bldP spid="75" grpId="0" animBg="1"/>
      <p:bldP spid="76" grpId="0" animBg="1"/>
      <p:bldP spid="16"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9074654" y="111510"/>
            <a:ext cx="1827231" cy="830997"/>
          </a:xfrm>
          <a:prstGeom prst="rect">
            <a:avLst/>
          </a:prstGeom>
        </p:spPr>
        <p:txBody>
          <a:bodyPr wrap="none">
            <a:spAutoFit/>
          </a:bodyPr>
          <a:lstStyle/>
          <a:p>
            <a:pPr algn="ctr"/>
            <a:r>
              <a:rPr lang="es-CO" sz="4800" b="1" dirty="0">
                <a:solidFill>
                  <a:srgbClr val="346232"/>
                </a:solidFill>
              </a:rPr>
              <a:t>RETOS</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43778"/>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7">
            <a:extLst>
              <a:ext uri="{FF2B5EF4-FFF2-40B4-BE49-F238E27FC236}">
                <a16:creationId xmlns:a16="http://schemas.microsoft.com/office/drawing/2014/main" id="{C1FEB42E-929C-437D-9199-25E003EB20C4}"/>
              </a:ext>
            </a:extLst>
          </p:cNvPr>
          <p:cNvSpPr/>
          <p:nvPr/>
        </p:nvSpPr>
        <p:spPr>
          <a:xfrm>
            <a:off x="6675253" y="809760"/>
            <a:ext cx="5484194"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Equipo Infraestructura y Dotaciones</a:t>
            </a:r>
          </a:p>
        </p:txBody>
      </p:sp>
      <p:grpSp>
        <p:nvGrpSpPr>
          <p:cNvPr id="12" name="Grupo 11">
            <a:extLst>
              <a:ext uri="{FF2B5EF4-FFF2-40B4-BE49-F238E27FC236}">
                <a16:creationId xmlns:a16="http://schemas.microsoft.com/office/drawing/2014/main" id="{93418939-7AD3-440D-86EE-97F2831292F3}"/>
              </a:ext>
            </a:extLst>
          </p:cNvPr>
          <p:cNvGrpSpPr/>
          <p:nvPr/>
        </p:nvGrpSpPr>
        <p:grpSpPr>
          <a:xfrm>
            <a:off x="290185" y="1349847"/>
            <a:ext cx="1865611" cy="2177023"/>
            <a:chOff x="350572" y="1414793"/>
            <a:chExt cx="1865611" cy="2177023"/>
          </a:xfrm>
        </p:grpSpPr>
        <p:sp>
          <p:nvSpPr>
            <p:cNvPr id="24" name="Rectangle 3">
              <a:extLst>
                <a:ext uri="{FF2B5EF4-FFF2-40B4-BE49-F238E27FC236}">
                  <a16:creationId xmlns:a16="http://schemas.microsoft.com/office/drawing/2014/main" id="{E74AA7BE-7BE2-4F89-9A4C-39B8CCD9BBA1}"/>
                </a:ext>
              </a:extLst>
            </p:cNvPr>
            <p:cNvSpPr/>
            <p:nvPr/>
          </p:nvSpPr>
          <p:spPr>
            <a:xfrm>
              <a:off x="396024" y="1414793"/>
              <a:ext cx="1728657" cy="2151683"/>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a:p>
          </p:txBody>
        </p:sp>
        <p:sp>
          <p:nvSpPr>
            <p:cNvPr id="26" name="TextBox 224">
              <a:extLst>
                <a:ext uri="{FF2B5EF4-FFF2-40B4-BE49-F238E27FC236}">
                  <a16:creationId xmlns:a16="http://schemas.microsoft.com/office/drawing/2014/main" id="{48D7BE3F-34E6-4750-983D-CE11D95849A9}"/>
                </a:ext>
              </a:extLst>
            </p:cNvPr>
            <p:cNvSpPr txBox="1"/>
            <p:nvPr/>
          </p:nvSpPr>
          <p:spPr>
            <a:xfrm>
              <a:off x="350572" y="2201515"/>
              <a:ext cx="1830974" cy="830997"/>
            </a:xfrm>
            <a:prstGeom prst="rect">
              <a:avLst/>
            </a:prstGeom>
            <a:noFill/>
          </p:spPr>
          <p:txBody>
            <a:bodyPr wrap="square" rtlCol="0" anchor="ctr">
              <a:spAutoFit/>
            </a:bodyPr>
            <a:lstStyle/>
            <a:p>
              <a:pPr algn="ctr"/>
              <a:r>
                <a:rPr lang="es-ES" altLang="ko-KR" sz="1200" dirty="0">
                  <a:solidFill>
                    <a:schemeClr val="lt1"/>
                  </a:solidFill>
                  <a:latin typeface="Arial" panose="020B0604020202020204" pitchFamily="34" charset="0"/>
                  <a:cs typeface="Arial" panose="020B0604020202020204" pitchFamily="34" charset="0"/>
                </a:rPr>
                <a:t>AVANZAR EN ADECUACIONES DE INFRAESTRUCTURAS PROPIAS</a:t>
              </a:r>
              <a:endParaRPr lang="ko-KR" altLang="en-US" sz="1200" dirty="0">
                <a:solidFill>
                  <a:schemeClr val="lt1"/>
                </a:solidFill>
                <a:latin typeface="Arial" panose="020B0604020202020204" pitchFamily="34" charset="0"/>
                <a:cs typeface="Arial" panose="020B0604020202020204" pitchFamily="34" charset="0"/>
              </a:endParaRPr>
            </a:p>
          </p:txBody>
        </p:sp>
        <p:sp>
          <p:nvSpPr>
            <p:cNvPr id="61" name="Freeform 31">
              <a:extLst>
                <a:ext uri="{FF2B5EF4-FFF2-40B4-BE49-F238E27FC236}">
                  <a16:creationId xmlns:a16="http://schemas.microsoft.com/office/drawing/2014/main" id="{3CB26A66-BF9B-4242-8D99-5533C7793C2D}"/>
                </a:ext>
              </a:extLst>
            </p:cNvPr>
            <p:cNvSpPr>
              <a:spLocks/>
            </p:cNvSpPr>
            <p:nvPr/>
          </p:nvSpPr>
          <p:spPr bwMode="auto">
            <a:xfrm>
              <a:off x="1796575" y="3178851"/>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1</a:t>
              </a:r>
            </a:p>
          </p:txBody>
        </p:sp>
      </p:grpSp>
      <p:grpSp>
        <p:nvGrpSpPr>
          <p:cNvPr id="13" name="Grupo 12">
            <a:extLst>
              <a:ext uri="{FF2B5EF4-FFF2-40B4-BE49-F238E27FC236}">
                <a16:creationId xmlns:a16="http://schemas.microsoft.com/office/drawing/2014/main" id="{17ED9473-ACF9-4000-8818-4ED0F043BAC0}"/>
              </a:ext>
            </a:extLst>
          </p:cNvPr>
          <p:cNvGrpSpPr/>
          <p:nvPr/>
        </p:nvGrpSpPr>
        <p:grpSpPr>
          <a:xfrm>
            <a:off x="307451" y="3511935"/>
            <a:ext cx="1852024" cy="2127042"/>
            <a:chOff x="367838" y="3576881"/>
            <a:chExt cx="1852024" cy="2127042"/>
          </a:xfrm>
        </p:grpSpPr>
        <p:sp>
          <p:nvSpPr>
            <p:cNvPr id="17" name="Rectangle 36">
              <a:extLst>
                <a:ext uri="{FF2B5EF4-FFF2-40B4-BE49-F238E27FC236}">
                  <a16:creationId xmlns:a16="http://schemas.microsoft.com/office/drawing/2014/main" id="{A1E617B9-73B6-406C-9984-A3061C4A4515}"/>
                </a:ext>
              </a:extLst>
            </p:cNvPr>
            <p:cNvSpPr/>
            <p:nvPr/>
          </p:nvSpPr>
          <p:spPr>
            <a:xfrm>
              <a:off x="396024" y="3576881"/>
              <a:ext cx="1728657" cy="2127042"/>
            </a:xfrm>
            <a:prstGeom prst="rect">
              <a:avLst/>
            </a:prstGeom>
            <a:solidFill>
              <a:srgbClr val="7030A0"/>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ko-KR" altLang="en-US"/>
            </a:p>
          </p:txBody>
        </p:sp>
        <p:sp>
          <p:nvSpPr>
            <p:cNvPr id="2" name="Rectángulo 1">
              <a:extLst>
                <a:ext uri="{FF2B5EF4-FFF2-40B4-BE49-F238E27FC236}">
                  <a16:creationId xmlns:a16="http://schemas.microsoft.com/office/drawing/2014/main" id="{CC116594-952A-46B9-B050-544BE65A129E}"/>
                </a:ext>
              </a:extLst>
            </p:cNvPr>
            <p:cNvSpPr/>
            <p:nvPr/>
          </p:nvSpPr>
          <p:spPr>
            <a:xfrm>
              <a:off x="367838" y="4287843"/>
              <a:ext cx="1767649" cy="646331"/>
            </a:xfrm>
            <a:prstGeom prst="rect">
              <a:avLst/>
            </a:prstGeom>
            <a:noFill/>
          </p:spPr>
          <p:txBody>
            <a:bodyPr wrap="square" rtlCol="0" anchor="ctr">
              <a:spAutoFit/>
            </a:bodyPr>
            <a:lstStyle/>
            <a:p>
              <a:pPr algn="ctr"/>
              <a:r>
                <a:rPr lang="es-CO" sz="1200" dirty="0">
                  <a:solidFill>
                    <a:schemeClr val="lt1"/>
                  </a:solidFill>
                  <a:latin typeface="Arial" panose="020B0604020202020204" pitchFamily="34" charset="0"/>
                  <a:cs typeface="Arial" panose="020B0604020202020204" pitchFamily="34" charset="0"/>
                </a:rPr>
                <a:t>AVANZAR EN MEJORAMIENTO DE VIVIENDA DE HCB</a:t>
              </a:r>
            </a:p>
          </p:txBody>
        </p:sp>
        <p:sp>
          <p:nvSpPr>
            <p:cNvPr id="62" name="Freeform 31">
              <a:extLst>
                <a:ext uri="{FF2B5EF4-FFF2-40B4-BE49-F238E27FC236}">
                  <a16:creationId xmlns:a16="http://schemas.microsoft.com/office/drawing/2014/main" id="{3EADFABB-DE19-4C01-9439-6CED5C608D3B}"/>
                </a:ext>
              </a:extLst>
            </p:cNvPr>
            <p:cNvSpPr>
              <a:spLocks/>
            </p:cNvSpPr>
            <p:nvPr/>
          </p:nvSpPr>
          <p:spPr bwMode="auto">
            <a:xfrm>
              <a:off x="1800254" y="3576930"/>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2</a:t>
              </a:r>
            </a:p>
          </p:txBody>
        </p:sp>
      </p:grpSp>
      <p:grpSp>
        <p:nvGrpSpPr>
          <p:cNvPr id="14" name="Grupo 13">
            <a:extLst>
              <a:ext uri="{FF2B5EF4-FFF2-40B4-BE49-F238E27FC236}">
                <a16:creationId xmlns:a16="http://schemas.microsoft.com/office/drawing/2014/main" id="{03CA2C38-8F9D-4DA6-8BE4-03767EF46259}"/>
              </a:ext>
            </a:extLst>
          </p:cNvPr>
          <p:cNvGrpSpPr/>
          <p:nvPr/>
        </p:nvGrpSpPr>
        <p:grpSpPr>
          <a:xfrm>
            <a:off x="2039501" y="1348748"/>
            <a:ext cx="2072472" cy="2180004"/>
            <a:chOff x="2099888" y="1413694"/>
            <a:chExt cx="2072472" cy="2180004"/>
          </a:xfrm>
        </p:grpSpPr>
        <p:sp>
          <p:nvSpPr>
            <p:cNvPr id="23" name="Rectangle 3">
              <a:extLst>
                <a:ext uri="{FF2B5EF4-FFF2-40B4-BE49-F238E27FC236}">
                  <a16:creationId xmlns:a16="http://schemas.microsoft.com/office/drawing/2014/main" id="{F5FE525B-B755-452D-A88E-40E8FB879C7A}"/>
                </a:ext>
              </a:extLst>
            </p:cNvPr>
            <p:cNvSpPr/>
            <p:nvPr/>
          </p:nvSpPr>
          <p:spPr>
            <a:xfrm>
              <a:off x="2099888" y="1413694"/>
              <a:ext cx="1995475"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dirty="0"/>
            </a:p>
          </p:txBody>
        </p:sp>
        <p:sp>
          <p:nvSpPr>
            <p:cNvPr id="6" name="Rectángulo 5">
              <a:extLst>
                <a:ext uri="{FF2B5EF4-FFF2-40B4-BE49-F238E27FC236}">
                  <a16:creationId xmlns:a16="http://schemas.microsoft.com/office/drawing/2014/main" id="{1BC8B386-B90D-41AE-B9ED-CCBFBEABC2B0}"/>
                </a:ext>
              </a:extLst>
            </p:cNvPr>
            <p:cNvSpPr/>
            <p:nvPr/>
          </p:nvSpPr>
          <p:spPr>
            <a:xfrm>
              <a:off x="2161660" y="1516654"/>
              <a:ext cx="1995475" cy="1938992"/>
            </a:xfrm>
            <a:prstGeom prst="rect">
              <a:avLst/>
            </a:prstGeom>
            <a:noFill/>
          </p:spPr>
          <p:txBody>
            <a:bodyPr wrap="square" rtlCol="0" anchor="ctr">
              <a:spAutoFit/>
            </a:bodyPr>
            <a:lstStyle/>
            <a:p>
              <a:pPr algn="ctr"/>
              <a:r>
                <a:rPr lang="es-CO" sz="1200" dirty="0">
                  <a:solidFill>
                    <a:schemeClr val="lt1"/>
                  </a:solidFill>
                  <a:latin typeface="Arial" panose="020B0604020202020204" pitchFamily="34" charset="0"/>
                  <a:cs typeface="Arial" panose="020B0604020202020204" pitchFamily="34" charset="0"/>
                </a:rPr>
                <a:t>PUESTA EN OPERACIÓN DE NUEVAS INFRAESTRUCTURAS DE PRIMERA INFANCIA, EN LA MEDIDA EN QUE SE ENTREGUEN Y CUMPLAN CON TODAS LAS CONDICIONES PARA EL INICIO DE LA ATENCIÓN</a:t>
              </a:r>
            </a:p>
          </p:txBody>
        </p:sp>
        <p:sp>
          <p:nvSpPr>
            <p:cNvPr id="63" name="Freeform 31">
              <a:extLst>
                <a:ext uri="{FF2B5EF4-FFF2-40B4-BE49-F238E27FC236}">
                  <a16:creationId xmlns:a16="http://schemas.microsoft.com/office/drawing/2014/main" id="{1EF955E0-BE7F-4098-95E6-887A24EF5691}"/>
                </a:ext>
              </a:extLst>
            </p:cNvPr>
            <p:cNvSpPr>
              <a:spLocks/>
            </p:cNvSpPr>
            <p:nvPr/>
          </p:nvSpPr>
          <p:spPr bwMode="auto">
            <a:xfrm>
              <a:off x="3752752" y="3180733"/>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3</a:t>
              </a:r>
            </a:p>
          </p:txBody>
        </p:sp>
      </p:grpSp>
      <p:grpSp>
        <p:nvGrpSpPr>
          <p:cNvPr id="52" name="Grupo 51">
            <a:extLst>
              <a:ext uri="{FF2B5EF4-FFF2-40B4-BE49-F238E27FC236}">
                <a16:creationId xmlns:a16="http://schemas.microsoft.com/office/drawing/2014/main" id="{C8CFA7F7-2B62-4D83-94EF-1689D4CCD35B}"/>
              </a:ext>
            </a:extLst>
          </p:cNvPr>
          <p:cNvGrpSpPr/>
          <p:nvPr/>
        </p:nvGrpSpPr>
        <p:grpSpPr>
          <a:xfrm>
            <a:off x="2060384" y="3470648"/>
            <a:ext cx="2049044" cy="2150828"/>
            <a:chOff x="2124835" y="3553095"/>
            <a:chExt cx="2072377" cy="2170421"/>
          </a:xfrm>
        </p:grpSpPr>
        <p:sp>
          <p:nvSpPr>
            <p:cNvPr id="18" name="Rectangle 3">
              <a:extLst>
                <a:ext uri="{FF2B5EF4-FFF2-40B4-BE49-F238E27FC236}">
                  <a16:creationId xmlns:a16="http://schemas.microsoft.com/office/drawing/2014/main" id="{3CC74CF2-9DF9-445B-938F-55CEA8AECDC8}"/>
                </a:ext>
              </a:extLst>
            </p:cNvPr>
            <p:cNvSpPr/>
            <p:nvPr/>
          </p:nvSpPr>
          <p:spPr>
            <a:xfrm rot="10800000">
              <a:off x="2124835" y="3571831"/>
              <a:ext cx="1998663"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solidFill>
              <a:schemeClr val="accent1"/>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a:p>
          </p:txBody>
        </p:sp>
        <p:sp>
          <p:nvSpPr>
            <p:cNvPr id="9" name="Rectángulo 8">
              <a:extLst>
                <a:ext uri="{FF2B5EF4-FFF2-40B4-BE49-F238E27FC236}">
                  <a16:creationId xmlns:a16="http://schemas.microsoft.com/office/drawing/2014/main" id="{66E60F70-3FF7-4E45-B7D2-7BE932B98D32}"/>
                </a:ext>
              </a:extLst>
            </p:cNvPr>
            <p:cNvSpPr/>
            <p:nvPr/>
          </p:nvSpPr>
          <p:spPr>
            <a:xfrm>
              <a:off x="2209295" y="4223211"/>
              <a:ext cx="1872807" cy="830997"/>
            </a:xfrm>
            <a:prstGeom prst="rect">
              <a:avLst/>
            </a:prstGeom>
            <a:noFill/>
          </p:spPr>
          <p:txBody>
            <a:bodyPr wrap="square" rtlCol="0" anchor="ctr">
              <a:spAutoFit/>
            </a:bodyPr>
            <a:lstStyle/>
            <a:p>
              <a:pPr algn="ctr"/>
              <a:r>
                <a:rPr lang="es-CO" sz="1200" dirty="0">
                  <a:solidFill>
                    <a:schemeClr val="lt1"/>
                  </a:solidFill>
                  <a:latin typeface="Arial" panose="020B0604020202020204" pitchFamily="34" charset="0"/>
                  <a:cs typeface="Arial" panose="020B0604020202020204" pitchFamily="34" charset="0"/>
                </a:rPr>
                <a:t>ORGANIZAR BASE DE DATOS DE TODAS LAS INFRAESTRUCTURAS DE PRIMERA INFANCIA</a:t>
              </a:r>
            </a:p>
          </p:txBody>
        </p:sp>
        <p:sp>
          <p:nvSpPr>
            <p:cNvPr id="64" name="Freeform 31">
              <a:extLst>
                <a:ext uri="{FF2B5EF4-FFF2-40B4-BE49-F238E27FC236}">
                  <a16:creationId xmlns:a16="http://schemas.microsoft.com/office/drawing/2014/main" id="{FF460F1C-A8C6-44B3-AAE8-3F0009A2700C}"/>
                </a:ext>
              </a:extLst>
            </p:cNvPr>
            <p:cNvSpPr>
              <a:spLocks/>
            </p:cNvSpPr>
            <p:nvPr/>
          </p:nvSpPr>
          <p:spPr bwMode="auto">
            <a:xfrm>
              <a:off x="3777604" y="3553095"/>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4</a:t>
              </a:r>
            </a:p>
          </p:txBody>
        </p:sp>
      </p:grpSp>
      <p:grpSp>
        <p:nvGrpSpPr>
          <p:cNvPr id="65" name="Grupo 64">
            <a:extLst>
              <a:ext uri="{FF2B5EF4-FFF2-40B4-BE49-F238E27FC236}">
                <a16:creationId xmlns:a16="http://schemas.microsoft.com/office/drawing/2014/main" id="{E6014F2F-1A35-4A9A-80BB-1978445E637C}"/>
              </a:ext>
            </a:extLst>
          </p:cNvPr>
          <p:cNvGrpSpPr/>
          <p:nvPr/>
        </p:nvGrpSpPr>
        <p:grpSpPr>
          <a:xfrm>
            <a:off x="3976488" y="1362708"/>
            <a:ext cx="1924881" cy="2168038"/>
            <a:chOff x="4036875" y="1427654"/>
            <a:chExt cx="1924881" cy="2168038"/>
          </a:xfrm>
        </p:grpSpPr>
        <p:sp>
          <p:nvSpPr>
            <p:cNvPr id="22" name="Rectangle 3">
              <a:extLst>
                <a:ext uri="{FF2B5EF4-FFF2-40B4-BE49-F238E27FC236}">
                  <a16:creationId xmlns:a16="http://schemas.microsoft.com/office/drawing/2014/main" id="{6D6EDAEB-B810-437F-9A04-D92848BA7D32}"/>
                </a:ext>
              </a:extLst>
            </p:cNvPr>
            <p:cNvSpPr/>
            <p:nvPr/>
          </p:nvSpPr>
          <p:spPr>
            <a:xfrm>
              <a:off x="4109428" y="1427654"/>
              <a:ext cx="1728659"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ko-KR" altLang="en-US"/>
            </a:p>
          </p:txBody>
        </p:sp>
        <p:sp>
          <p:nvSpPr>
            <p:cNvPr id="10" name="Rectángulo 9">
              <a:extLst>
                <a:ext uri="{FF2B5EF4-FFF2-40B4-BE49-F238E27FC236}">
                  <a16:creationId xmlns:a16="http://schemas.microsoft.com/office/drawing/2014/main" id="{5D18EB8B-E5EE-4D77-89DB-64DAE7FCE7B9}"/>
                </a:ext>
              </a:extLst>
            </p:cNvPr>
            <p:cNvSpPr/>
            <p:nvPr/>
          </p:nvSpPr>
          <p:spPr>
            <a:xfrm>
              <a:off x="4036875" y="1973082"/>
              <a:ext cx="1880208" cy="1200329"/>
            </a:xfrm>
            <a:prstGeom prst="rect">
              <a:avLst/>
            </a:prstGeom>
            <a:noFill/>
          </p:spPr>
          <p:txBody>
            <a:bodyPr wrap="square" rtlCol="0" anchor="ctr">
              <a:spAutoFit/>
            </a:bodyPr>
            <a:lstStyle/>
            <a:p>
              <a:pPr algn="ctr"/>
              <a:r>
                <a:rPr lang="es-CO" sz="1200" dirty="0">
                  <a:solidFill>
                    <a:schemeClr val="lt1"/>
                  </a:solidFill>
                  <a:latin typeface="Arial" panose="020B0604020202020204" pitchFamily="34" charset="0"/>
                  <a:cs typeface="Arial" panose="020B0604020202020204" pitchFamily="34" charset="0"/>
                </a:rPr>
                <a:t>DISEÑAR E IMPLEMENTAR PROCEDIMIENTO DE INFRAESTRUCTURAS DE PRIMERA INFANCIA EN EL SIGE</a:t>
              </a:r>
            </a:p>
          </p:txBody>
        </p:sp>
        <p:sp>
          <p:nvSpPr>
            <p:cNvPr id="69" name="Freeform 31">
              <a:extLst>
                <a:ext uri="{FF2B5EF4-FFF2-40B4-BE49-F238E27FC236}">
                  <a16:creationId xmlns:a16="http://schemas.microsoft.com/office/drawing/2014/main" id="{C0767674-E596-4E4E-AE38-AD2F6EB605E4}"/>
                </a:ext>
              </a:extLst>
            </p:cNvPr>
            <p:cNvSpPr>
              <a:spLocks/>
            </p:cNvSpPr>
            <p:nvPr/>
          </p:nvSpPr>
          <p:spPr bwMode="auto">
            <a:xfrm>
              <a:off x="5542148" y="3182727"/>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5</a:t>
              </a:r>
            </a:p>
          </p:txBody>
        </p:sp>
      </p:grpSp>
      <p:grpSp>
        <p:nvGrpSpPr>
          <p:cNvPr id="66" name="Grupo 65">
            <a:extLst>
              <a:ext uri="{FF2B5EF4-FFF2-40B4-BE49-F238E27FC236}">
                <a16:creationId xmlns:a16="http://schemas.microsoft.com/office/drawing/2014/main" id="{B29BCD51-D161-4305-BCE5-B80540C22358}"/>
              </a:ext>
            </a:extLst>
          </p:cNvPr>
          <p:cNvGrpSpPr/>
          <p:nvPr/>
        </p:nvGrpSpPr>
        <p:grpSpPr>
          <a:xfrm>
            <a:off x="4021988" y="3454859"/>
            <a:ext cx="1864357" cy="2202207"/>
            <a:chOff x="4082375" y="3519805"/>
            <a:chExt cx="1864357" cy="2194255"/>
          </a:xfrm>
        </p:grpSpPr>
        <p:sp>
          <p:nvSpPr>
            <p:cNvPr id="19" name="Rectangle 3">
              <a:extLst>
                <a:ext uri="{FF2B5EF4-FFF2-40B4-BE49-F238E27FC236}">
                  <a16:creationId xmlns:a16="http://schemas.microsoft.com/office/drawing/2014/main" id="{EE628253-C968-40BA-9601-C041DCBCFAF6}"/>
                </a:ext>
              </a:extLst>
            </p:cNvPr>
            <p:cNvSpPr/>
            <p:nvPr/>
          </p:nvSpPr>
          <p:spPr>
            <a:xfrm rot="10800000">
              <a:off x="4106885" y="3562068"/>
              <a:ext cx="1748384"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a:p>
          </p:txBody>
        </p:sp>
        <p:sp>
          <p:nvSpPr>
            <p:cNvPr id="11" name="Rectángulo 10">
              <a:extLst>
                <a:ext uri="{FF2B5EF4-FFF2-40B4-BE49-F238E27FC236}">
                  <a16:creationId xmlns:a16="http://schemas.microsoft.com/office/drawing/2014/main" id="{00371B21-026F-482C-94FB-3922EBFDCDB4}"/>
                </a:ext>
              </a:extLst>
            </p:cNvPr>
            <p:cNvSpPr/>
            <p:nvPr/>
          </p:nvSpPr>
          <p:spPr>
            <a:xfrm>
              <a:off x="4082375" y="3590402"/>
              <a:ext cx="1727498" cy="2123658"/>
            </a:xfrm>
            <a:prstGeom prst="rect">
              <a:avLst/>
            </a:prstGeom>
            <a:noFill/>
          </p:spPr>
          <p:txBody>
            <a:bodyPr wrap="square" rtlCol="0" anchor="ctr">
              <a:spAutoFit/>
            </a:bodyPr>
            <a:lstStyle/>
            <a:p>
              <a:pPr algn="ctr"/>
              <a:r>
                <a:rPr lang="es-ES" sz="1200" dirty="0">
                  <a:solidFill>
                    <a:schemeClr val="lt1"/>
                  </a:solidFill>
                  <a:latin typeface="Arial" panose="020B0604020202020204" pitchFamily="34" charset="0"/>
                  <a:cs typeface="Arial" panose="020B0604020202020204" pitchFamily="34" charset="0"/>
                </a:rPr>
                <a:t>APOYAR A LAS REGIONALES PARA COMPLETAR EL INGRESO AL INVENTARIO DE LAS DOTACIONES ADQUIRIDAS CON RECURSOS DEL ICBF DURANTE LAS VIGENCIAS 2016, 2017 Y 2018</a:t>
              </a:r>
              <a:endParaRPr lang="es-CO" sz="1200" dirty="0">
                <a:solidFill>
                  <a:schemeClr val="lt1"/>
                </a:solidFill>
                <a:latin typeface="Arial" panose="020B0604020202020204" pitchFamily="34" charset="0"/>
                <a:cs typeface="Arial" panose="020B0604020202020204" pitchFamily="34" charset="0"/>
              </a:endParaRPr>
            </a:p>
          </p:txBody>
        </p:sp>
        <p:sp>
          <p:nvSpPr>
            <p:cNvPr id="70" name="Freeform 31">
              <a:extLst>
                <a:ext uri="{FF2B5EF4-FFF2-40B4-BE49-F238E27FC236}">
                  <a16:creationId xmlns:a16="http://schemas.microsoft.com/office/drawing/2014/main" id="{CF9553F3-19C6-4201-8EE7-236BAD022C39}"/>
                </a:ext>
              </a:extLst>
            </p:cNvPr>
            <p:cNvSpPr>
              <a:spLocks/>
            </p:cNvSpPr>
            <p:nvPr/>
          </p:nvSpPr>
          <p:spPr bwMode="auto">
            <a:xfrm>
              <a:off x="5527124" y="3519805"/>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6</a:t>
              </a:r>
            </a:p>
          </p:txBody>
        </p:sp>
      </p:grpSp>
      <p:grpSp>
        <p:nvGrpSpPr>
          <p:cNvPr id="72" name="Grupo 71">
            <a:extLst>
              <a:ext uri="{FF2B5EF4-FFF2-40B4-BE49-F238E27FC236}">
                <a16:creationId xmlns:a16="http://schemas.microsoft.com/office/drawing/2014/main" id="{3561A326-0CE5-49AA-8809-A49EFF588048}"/>
              </a:ext>
            </a:extLst>
          </p:cNvPr>
          <p:cNvGrpSpPr/>
          <p:nvPr/>
        </p:nvGrpSpPr>
        <p:grpSpPr>
          <a:xfrm>
            <a:off x="8362574" y="1345725"/>
            <a:ext cx="2061291" cy="2186518"/>
            <a:chOff x="8422961" y="1410671"/>
            <a:chExt cx="2061291" cy="2186518"/>
          </a:xfrm>
        </p:grpSpPr>
        <p:sp>
          <p:nvSpPr>
            <p:cNvPr id="21" name="Rectangle 3">
              <a:extLst>
                <a:ext uri="{FF2B5EF4-FFF2-40B4-BE49-F238E27FC236}">
                  <a16:creationId xmlns:a16="http://schemas.microsoft.com/office/drawing/2014/main" id="{DC2C3108-F907-4D0F-9976-008FDE4C1CE8}"/>
                </a:ext>
              </a:extLst>
            </p:cNvPr>
            <p:cNvSpPr/>
            <p:nvPr/>
          </p:nvSpPr>
          <p:spPr>
            <a:xfrm rot="5400000">
              <a:off x="8358748" y="1474884"/>
              <a:ext cx="2151685" cy="2023259"/>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7" name="Rectángulo 56">
              <a:extLst>
                <a:ext uri="{FF2B5EF4-FFF2-40B4-BE49-F238E27FC236}">
                  <a16:creationId xmlns:a16="http://schemas.microsoft.com/office/drawing/2014/main" id="{D88B4CA1-B48A-493F-8216-CBAC596BE979}"/>
                </a:ext>
              </a:extLst>
            </p:cNvPr>
            <p:cNvSpPr/>
            <p:nvPr/>
          </p:nvSpPr>
          <p:spPr>
            <a:xfrm>
              <a:off x="8454042" y="1924289"/>
              <a:ext cx="1926605" cy="1200329"/>
            </a:xfrm>
            <a:prstGeom prst="rect">
              <a:avLst/>
            </a:prstGeom>
            <a:noFill/>
          </p:spPr>
          <p:txBody>
            <a:bodyPr wrap="square" rtlCol="0" anchor="ctr">
              <a:spAutoFit/>
            </a:bodyPr>
            <a:lstStyle/>
            <a:p>
              <a:pPr algn="ctr"/>
              <a:r>
                <a:rPr lang="es-ES" sz="1200" dirty="0">
                  <a:solidFill>
                    <a:schemeClr val="lt1"/>
                  </a:solidFill>
                  <a:latin typeface="Arial" panose="020B0604020202020204" pitchFamily="34" charset="0"/>
                  <a:cs typeface="Arial" panose="020B0604020202020204" pitchFamily="34" charset="0"/>
                </a:rPr>
                <a:t>DISEÑO DEL PROYECTO DE COMPRA CONTROLADA DE DOTACIONES DE PRIMERA INFANCIA</a:t>
              </a:r>
              <a:endParaRPr lang="es-CO" sz="1200" dirty="0">
                <a:solidFill>
                  <a:schemeClr val="lt1"/>
                </a:solidFill>
                <a:latin typeface="Arial" panose="020B0604020202020204" pitchFamily="34" charset="0"/>
                <a:cs typeface="Arial" panose="020B0604020202020204" pitchFamily="34" charset="0"/>
              </a:endParaRPr>
            </a:p>
          </p:txBody>
        </p:sp>
        <p:sp>
          <p:nvSpPr>
            <p:cNvPr id="73" name="Freeform 31">
              <a:extLst>
                <a:ext uri="{FF2B5EF4-FFF2-40B4-BE49-F238E27FC236}">
                  <a16:creationId xmlns:a16="http://schemas.microsoft.com/office/drawing/2014/main" id="{293BF04C-D92E-441E-818C-F67DCE3136C3}"/>
                </a:ext>
              </a:extLst>
            </p:cNvPr>
            <p:cNvSpPr>
              <a:spLocks/>
            </p:cNvSpPr>
            <p:nvPr/>
          </p:nvSpPr>
          <p:spPr bwMode="auto">
            <a:xfrm>
              <a:off x="10064644" y="3182727"/>
              <a:ext cx="419608" cy="414462"/>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9</a:t>
              </a:r>
            </a:p>
          </p:txBody>
        </p:sp>
      </p:grpSp>
      <p:grpSp>
        <p:nvGrpSpPr>
          <p:cNvPr id="81" name="Grupo 80">
            <a:extLst>
              <a:ext uri="{FF2B5EF4-FFF2-40B4-BE49-F238E27FC236}">
                <a16:creationId xmlns:a16="http://schemas.microsoft.com/office/drawing/2014/main" id="{C1782F5C-B55A-418F-9B8F-130D09B32D22}"/>
              </a:ext>
            </a:extLst>
          </p:cNvPr>
          <p:cNvGrpSpPr/>
          <p:nvPr/>
        </p:nvGrpSpPr>
        <p:grpSpPr>
          <a:xfrm>
            <a:off x="8359838" y="3442768"/>
            <a:ext cx="2129334" cy="2206843"/>
            <a:chOff x="8420225" y="3507714"/>
            <a:chExt cx="2129334" cy="2206843"/>
          </a:xfrm>
        </p:grpSpPr>
        <p:sp>
          <p:nvSpPr>
            <p:cNvPr id="20" name="Rectangle 3">
              <a:extLst>
                <a:ext uri="{FF2B5EF4-FFF2-40B4-BE49-F238E27FC236}">
                  <a16:creationId xmlns:a16="http://schemas.microsoft.com/office/drawing/2014/main" id="{D6264E24-36F3-4B4B-81F1-BF2FA14B4DC4}"/>
                </a:ext>
              </a:extLst>
            </p:cNvPr>
            <p:cNvSpPr/>
            <p:nvPr/>
          </p:nvSpPr>
          <p:spPr>
            <a:xfrm rot="10800000">
              <a:off x="8420225" y="3562872"/>
              <a:ext cx="2029333"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a:p>
          </p:txBody>
        </p:sp>
        <p:sp>
          <p:nvSpPr>
            <p:cNvPr id="58" name="Rectángulo 57">
              <a:extLst>
                <a:ext uri="{FF2B5EF4-FFF2-40B4-BE49-F238E27FC236}">
                  <a16:creationId xmlns:a16="http://schemas.microsoft.com/office/drawing/2014/main" id="{B8F8DB43-4D62-47F5-9464-712169E52849}"/>
                </a:ext>
              </a:extLst>
            </p:cNvPr>
            <p:cNvSpPr/>
            <p:nvPr/>
          </p:nvSpPr>
          <p:spPr>
            <a:xfrm>
              <a:off x="8500049" y="3742891"/>
              <a:ext cx="1926605" cy="1938992"/>
            </a:xfrm>
            <a:prstGeom prst="rect">
              <a:avLst/>
            </a:prstGeom>
            <a:noFill/>
          </p:spPr>
          <p:txBody>
            <a:bodyPr wrap="square" rtlCol="0" anchor="ctr">
              <a:spAutoFit/>
            </a:bodyPr>
            <a:lstStyle/>
            <a:p>
              <a:pPr algn="ctr"/>
              <a:r>
                <a:rPr lang="es-ES" sz="1200" dirty="0">
                  <a:solidFill>
                    <a:schemeClr val="lt1"/>
                  </a:solidFill>
                  <a:latin typeface="Arial" panose="020B0604020202020204" pitchFamily="34" charset="0"/>
                  <a:cs typeface="Arial" panose="020B0604020202020204" pitchFamily="34" charset="0"/>
                </a:rPr>
                <a:t>ELABORACIÓN DE CONCEPTOS TÉCNICOS DE LOS ELEMENTOS DE DOTACIÓN QUE SE REQUIERAN PARA LOS SERVICIOS, PROGRAMAS Y PROYECTOS DE PRIMERA INFANCIA</a:t>
              </a:r>
              <a:endParaRPr lang="es-CO" sz="1200" dirty="0">
                <a:solidFill>
                  <a:schemeClr val="lt1"/>
                </a:solidFill>
                <a:latin typeface="Arial" panose="020B0604020202020204" pitchFamily="34" charset="0"/>
                <a:cs typeface="Arial" panose="020B0604020202020204" pitchFamily="34" charset="0"/>
              </a:endParaRPr>
            </a:p>
          </p:txBody>
        </p:sp>
        <p:sp>
          <p:nvSpPr>
            <p:cNvPr id="77" name="Freeform 31">
              <a:extLst>
                <a:ext uri="{FF2B5EF4-FFF2-40B4-BE49-F238E27FC236}">
                  <a16:creationId xmlns:a16="http://schemas.microsoft.com/office/drawing/2014/main" id="{F547DC36-E24E-4CFE-BA17-8BD0DBF31010}"/>
                </a:ext>
              </a:extLst>
            </p:cNvPr>
            <p:cNvSpPr>
              <a:spLocks/>
            </p:cNvSpPr>
            <p:nvPr/>
          </p:nvSpPr>
          <p:spPr bwMode="auto">
            <a:xfrm>
              <a:off x="9995917" y="3507714"/>
              <a:ext cx="553642" cy="414462"/>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10</a:t>
              </a:r>
            </a:p>
          </p:txBody>
        </p:sp>
      </p:grpSp>
      <p:grpSp>
        <p:nvGrpSpPr>
          <p:cNvPr id="67" name="Grupo 66">
            <a:extLst>
              <a:ext uri="{FF2B5EF4-FFF2-40B4-BE49-F238E27FC236}">
                <a16:creationId xmlns:a16="http://schemas.microsoft.com/office/drawing/2014/main" id="{9CE74D39-254E-4613-9A21-31E76CEFE33C}"/>
              </a:ext>
            </a:extLst>
          </p:cNvPr>
          <p:cNvGrpSpPr/>
          <p:nvPr/>
        </p:nvGrpSpPr>
        <p:grpSpPr>
          <a:xfrm>
            <a:off x="5743954" y="1355204"/>
            <a:ext cx="2712130" cy="2229831"/>
            <a:chOff x="5804341" y="1420150"/>
            <a:chExt cx="2712130" cy="2229831"/>
          </a:xfrm>
        </p:grpSpPr>
        <p:sp>
          <p:nvSpPr>
            <p:cNvPr id="54" name="Rectangle 3">
              <a:extLst>
                <a:ext uri="{FF2B5EF4-FFF2-40B4-BE49-F238E27FC236}">
                  <a16:creationId xmlns:a16="http://schemas.microsoft.com/office/drawing/2014/main" id="{F62B44E2-B97D-44FF-A203-36CB1B31B1D8}"/>
                </a:ext>
              </a:extLst>
            </p:cNvPr>
            <p:cNvSpPr/>
            <p:nvPr/>
          </p:nvSpPr>
          <p:spPr>
            <a:xfrm>
              <a:off x="5804341" y="1420150"/>
              <a:ext cx="2618621"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Rectángulo 54">
              <a:extLst>
                <a:ext uri="{FF2B5EF4-FFF2-40B4-BE49-F238E27FC236}">
                  <a16:creationId xmlns:a16="http://schemas.microsoft.com/office/drawing/2014/main" id="{5BAA2F0C-BA08-44DC-87A8-4BB04BE8DA8D}"/>
                </a:ext>
              </a:extLst>
            </p:cNvPr>
            <p:cNvSpPr/>
            <p:nvPr/>
          </p:nvSpPr>
          <p:spPr>
            <a:xfrm>
              <a:off x="5804689" y="1462428"/>
              <a:ext cx="2560886" cy="2123658"/>
            </a:xfrm>
            <a:prstGeom prst="rect">
              <a:avLst/>
            </a:prstGeom>
            <a:noFill/>
          </p:spPr>
          <p:txBody>
            <a:bodyPr wrap="square" rtlCol="0" anchor="ctr">
              <a:spAutoFit/>
            </a:bodyPr>
            <a:lstStyle/>
            <a:p>
              <a:pPr algn="ctr"/>
              <a:r>
                <a:rPr lang="es-ES" sz="1200" dirty="0">
                  <a:solidFill>
                    <a:schemeClr val="lt1"/>
                  </a:solidFill>
                  <a:latin typeface="Arial" panose="020B0604020202020204" pitchFamily="34" charset="0"/>
                  <a:cs typeface="Arial" panose="020B0604020202020204" pitchFamily="34" charset="0"/>
                </a:rPr>
                <a:t>SEGUIMIENTO EL INGRESO AL INVENTARIO DE LAS DOTACIONES ADQUIRIDAS CON LOS RECURSOS ICBF ASIGNADOS POR RESOLUCIÓN A LAS REGIONALES, PARA LA ADQUISICIÓN DE DOTACIONES DE NUEVAS INFRAESTRUCTURAS DE PRIMERA INFANCIA EN LA VIGENCIA 2019</a:t>
              </a:r>
            </a:p>
          </p:txBody>
        </p:sp>
        <p:sp>
          <p:nvSpPr>
            <p:cNvPr id="78" name="Freeform 31">
              <a:extLst>
                <a:ext uri="{FF2B5EF4-FFF2-40B4-BE49-F238E27FC236}">
                  <a16:creationId xmlns:a16="http://schemas.microsoft.com/office/drawing/2014/main" id="{CF133354-0686-4982-9C7D-20766E11605A}"/>
                </a:ext>
              </a:extLst>
            </p:cNvPr>
            <p:cNvSpPr>
              <a:spLocks/>
            </p:cNvSpPr>
            <p:nvPr/>
          </p:nvSpPr>
          <p:spPr bwMode="auto">
            <a:xfrm>
              <a:off x="8096863" y="3235519"/>
              <a:ext cx="419608" cy="414462"/>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7</a:t>
              </a:r>
            </a:p>
          </p:txBody>
        </p:sp>
      </p:grpSp>
      <p:grpSp>
        <p:nvGrpSpPr>
          <p:cNvPr id="68" name="Grupo 67">
            <a:extLst>
              <a:ext uri="{FF2B5EF4-FFF2-40B4-BE49-F238E27FC236}">
                <a16:creationId xmlns:a16="http://schemas.microsoft.com/office/drawing/2014/main" id="{22EB4622-7F09-408B-A99E-C79A9D6EC930}"/>
              </a:ext>
            </a:extLst>
          </p:cNvPr>
          <p:cNvGrpSpPr/>
          <p:nvPr/>
        </p:nvGrpSpPr>
        <p:grpSpPr>
          <a:xfrm>
            <a:off x="5710811" y="3459135"/>
            <a:ext cx="2767651" cy="2183020"/>
            <a:chOff x="5771198" y="3524081"/>
            <a:chExt cx="2767651" cy="2183020"/>
          </a:xfrm>
        </p:grpSpPr>
        <p:sp>
          <p:nvSpPr>
            <p:cNvPr id="53" name="Rectangle 3">
              <a:extLst>
                <a:ext uri="{FF2B5EF4-FFF2-40B4-BE49-F238E27FC236}">
                  <a16:creationId xmlns:a16="http://schemas.microsoft.com/office/drawing/2014/main" id="{5C474E02-393C-4C2A-9A1B-10333B90C91A}"/>
                </a:ext>
              </a:extLst>
            </p:cNvPr>
            <p:cNvSpPr/>
            <p:nvPr/>
          </p:nvSpPr>
          <p:spPr>
            <a:xfrm rot="10800000">
              <a:off x="5825849" y="3555416"/>
              <a:ext cx="2597113"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ko-KR" altLang="en-US"/>
            </a:p>
          </p:txBody>
        </p:sp>
        <p:sp>
          <p:nvSpPr>
            <p:cNvPr id="56" name="Rectángulo 55">
              <a:extLst>
                <a:ext uri="{FF2B5EF4-FFF2-40B4-BE49-F238E27FC236}">
                  <a16:creationId xmlns:a16="http://schemas.microsoft.com/office/drawing/2014/main" id="{34A43F13-5C7B-4484-99C4-071105268363}"/>
                </a:ext>
              </a:extLst>
            </p:cNvPr>
            <p:cNvSpPr/>
            <p:nvPr/>
          </p:nvSpPr>
          <p:spPr>
            <a:xfrm>
              <a:off x="5771198" y="3675778"/>
              <a:ext cx="2767651" cy="1938992"/>
            </a:xfrm>
            <a:prstGeom prst="rect">
              <a:avLst/>
            </a:prstGeom>
            <a:noFill/>
          </p:spPr>
          <p:txBody>
            <a:bodyPr wrap="square" rtlCol="0" anchor="ctr">
              <a:spAutoFit/>
            </a:bodyPr>
            <a:lstStyle/>
            <a:p>
              <a:pPr algn="ctr"/>
              <a:r>
                <a:rPr lang="es-ES" sz="1200" dirty="0">
                  <a:solidFill>
                    <a:schemeClr val="lt1"/>
                  </a:solidFill>
                  <a:latin typeface="Arial" panose="020B0604020202020204" pitchFamily="34" charset="0"/>
                  <a:cs typeface="Arial" panose="020B0604020202020204" pitchFamily="34" charset="0"/>
                </a:rPr>
                <a:t>ENTREGAR EN SITIO LOS ELEMENTOS DE DOTACIÓN PARA LAS 19 INFRAESTRUCTURAS CONSTRUIDAS EN EL MARCO DEL CONTRATO 068-2016. ESTAS SE DISTRIBUIRÁN DURANTE LA VIGENCIA 2019, UNA VEZ LAS MISMAS CUMPLAN CON TODAS LAS CONDICIONES TÉCNICAS PARA EL INICIO DE LA OPERACIÓN</a:t>
              </a:r>
              <a:endParaRPr lang="es-CO" sz="1200" dirty="0">
                <a:solidFill>
                  <a:schemeClr val="lt1"/>
                </a:solidFill>
                <a:latin typeface="Arial" panose="020B0604020202020204" pitchFamily="34" charset="0"/>
                <a:cs typeface="Arial" panose="020B0604020202020204" pitchFamily="34" charset="0"/>
              </a:endParaRPr>
            </a:p>
          </p:txBody>
        </p:sp>
        <p:sp>
          <p:nvSpPr>
            <p:cNvPr id="79" name="Freeform 31">
              <a:extLst>
                <a:ext uri="{FF2B5EF4-FFF2-40B4-BE49-F238E27FC236}">
                  <a16:creationId xmlns:a16="http://schemas.microsoft.com/office/drawing/2014/main" id="{45966CD2-58B3-4178-B6DA-CF632A883622}"/>
                </a:ext>
              </a:extLst>
            </p:cNvPr>
            <p:cNvSpPr>
              <a:spLocks/>
            </p:cNvSpPr>
            <p:nvPr/>
          </p:nvSpPr>
          <p:spPr bwMode="auto">
            <a:xfrm>
              <a:off x="8109062" y="3524081"/>
              <a:ext cx="419608" cy="414462"/>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8</a:t>
              </a:r>
            </a:p>
          </p:txBody>
        </p:sp>
      </p:grpSp>
      <p:grpSp>
        <p:nvGrpSpPr>
          <p:cNvPr id="82" name="Grupo 81">
            <a:extLst>
              <a:ext uri="{FF2B5EF4-FFF2-40B4-BE49-F238E27FC236}">
                <a16:creationId xmlns:a16="http://schemas.microsoft.com/office/drawing/2014/main" id="{AD8CD916-CFD9-4907-9735-DCE8A1330FE0}"/>
              </a:ext>
            </a:extLst>
          </p:cNvPr>
          <p:cNvGrpSpPr/>
          <p:nvPr/>
        </p:nvGrpSpPr>
        <p:grpSpPr>
          <a:xfrm>
            <a:off x="10358655" y="1341970"/>
            <a:ext cx="1564403" cy="4315096"/>
            <a:chOff x="10419042" y="1406916"/>
            <a:chExt cx="1564403" cy="4315096"/>
          </a:xfrm>
        </p:grpSpPr>
        <p:sp>
          <p:nvSpPr>
            <p:cNvPr id="59" name="Rectangle 3">
              <a:extLst>
                <a:ext uri="{FF2B5EF4-FFF2-40B4-BE49-F238E27FC236}">
                  <a16:creationId xmlns:a16="http://schemas.microsoft.com/office/drawing/2014/main" id="{5E335004-0ED5-4474-BE53-061D5F85A1AC}"/>
                </a:ext>
              </a:extLst>
            </p:cNvPr>
            <p:cNvSpPr/>
            <p:nvPr/>
          </p:nvSpPr>
          <p:spPr>
            <a:xfrm rot="10800000">
              <a:off x="10434267" y="1406917"/>
              <a:ext cx="1480229" cy="431509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ko-KR" altLang="en-US"/>
            </a:p>
          </p:txBody>
        </p:sp>
        <p:sp>
          <p:nvSpPr>
            <p:cNvPr id="60" name="Rectángulo 59">
              <a:extLst>
                <a:ext uri="{FF2B5EF4-FFF2-40B4-BE49-F238E27FC236}">
                  <a16:creationId xmlns:a16="http://schemas.microsoft.com/office/drawing/2014/main" id="{8D2FE0A7-2192-4840-A6D8-2EE6467C3968}"/>
                </a:ext>
              </a:extLst>
            </p:cNvPr>
            <p:cNvSpPr/>
            <p:nvPr/>
          </p:nvSpPr>
          <p:spPr>
            <a:xfrm>
              <a:off x="10419042" y="2919940"/>
              <a:ext cx="1564403" cy="1384995"/>
            </a:xfrm>
            <a:prstGeom prst="rect">
              <a:avLst/>
            </a:prstGeom>
            <a:noFill/>
          </p:spPr>
          <p:txBody>
            <a:bodyPr wrap="square" rtlCol="0" anchor="ctr">
              <a:spAutoFit/>
            </a:bodyPr>
            <a:lstStyle/>
            <a:p>
              <a:pPr algn="ctr"/>
              <a:r>
                <a:rPr lang="es-ES" sz="1200" dirty="0">
                  <a:solidFill>
                    <a:schemeClr val="lt1"/>
                  </a:solidFill>
                  <a:latin typeface="Arial" panose="020B0604020202020204" pitchFamily="34" charset="0"/>
                  <a:cs typeface="Arial" panose="020B0604020202020204" pitchFamily="34" charset="0"/>
                </a:rPr>
                <a:t>DISEÑAR E IMPLEMENTAR PROCEDIMIENTO DE DOTACIONES DE PRIMERA INFANCIA EN EL SIGE</a:t>
              </a:r>
            </a:p>
          </p:txBody>
        </p:sp>
        <p:sp>
          <p:nvSpPr>
            <p:cNvPr id="80" name="Freeform 31">
              <a:extLst>
                <a:ext uri="{FF2B5EF4-FFF2-40B4-BE49-F238E27FC236}">
                  <a16:creationId xmlns:a16="http://schemas.microsoft.com/office/drawing/2014/main" id="{34A66356-D34A-4791-A76F-1662E6DF12BC}"/>
                </a:ext>
              </a:extLst>
            </p:cNvPr>
            <p:cNvSpPr>
              <a:spLocks/>
            </p:cNvSpPr>
            <p:nvPr/>
          </p:nvSpPr>
          <p:spPr bwMode="auto">
            <a:xfrm>
              <a:off x="11450472" y="1406916"/>
              <a:ext cx="532378" cy="414462"/>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11</a:t>
              </a:r>
            </a:p>
          </p:txBody>
        </p:sp>
      </p:grpSp>
    </p:spTree>
    <p:extLst>
      <p:ext uri="{BB962C8B-B14F-4D97-AF65-F5344CB8AC3E}">
        <p14:creationId xmlns:p14="http://schemas.microsoft.com/office/powerpoint/2010/main" val="259393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500" fill="hold"/>
                                        <p:tgtEl>
                                          <p:spTgt spid="52"/>
                                        </p:tgtEl>
                                        <p:attrNameLst>
                                          <p:attrName>ppt_x</p:attrName>
                                        </p:attrNameLst>
                                      </p:cBhvr>
                                      <p:tavLst>
                                        <p:tav tm="0">
                                          <p:val>
                                            <p:strVal val="1+#ppt_w/2"/>
                                          </p:val>
                                        </p:tav>
                                        <p:tav tm="100000">
                                          <p:val>
                                            <p:strVal val="#ppt_x"/>
                                          </p:val>
                                        </p:tav>
                                      </p:tavLst>
                                    </p:anim>
                                    <p:anim calcmode="lin" valueType="num">
                                      <p:cBhvr additive="base">
                                        <p:cTn id="26"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anim calcmode="lin" valueType="num">
                                      <p:cBhvr additive="base">
                                        <p:cTn id="31" dur="500" fill="hold"/>
                                        <p:tgtEl>
                                          <p:spTgt spid="65"/>
                                        </p:tgtEl>
                                        <p:attrNameLst>
                                          <p:attrName>ppt_x</p:attrName>
                                        </p:attrNameLst>
                                      </p:cBhvr>
                                      <p:tavLst>
                                        <p:tav tm="0">
                                          <p:val>
                                            <p:strVal val="#ppt_x"/>
                                          </p:val>
                                        </p:tav>
                                        <p:tav tm="100000">
                                          <p:val>
                                            <p:strVal val="#ppt_x"/>
                                          </p:val>
                                        </p:tav>
                                      </p:tavLst>
                                    </p:anim>
                                    <p:anim calcmode="lin" valueType="num">
                                      <p:cBhvr additive="base">
                                        <p:cTn id="32" dur="500" fill="hold"/>
                                        <p:tgtEl>
                                          <p:spTgt spid="65"/>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additive="base">
                                        <p:cTn id="37" dur="500" fill="hold"/>
                                        <p:tgtEl>
                                          <p:spTgt spid="66"/>
                                        </p:tgtEl>
                                        <p:attrNameLst>
                                          <p:attrName>ppt_x</p:attrName>
                                        </p:attrNameLst>
                                      </p:cBhvr>
                                      <p:tavLst>
                                        <p:tav tm="0">
                                          <p:val>
                                            <p:strVal val="#ppt_x"/>
                                          </p:val>
                                        </p:tav>
                                        <p:tav tm="100000">
                                          <p:val>
                                            <p:strVal val="#ppt_x"/>
                                          </p:val>
                                        </p:tav>
                                      </p:tavLst>
                                    </p:anim>
                                    <p:anim calcmode="lin" valueType="num">
                                      <p:cBhvr additive="base">
                                        <p:cTn id="38"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67"/>
                                        </p:tgtEl>
                                        <p:attrNameLst>
                                          <p:attrName>style.visibility</p:attrName>
                                        </p:attrNameLst>
                                      </p:cBhvr>
                                      <p:to>
                                        <p:strVal val="visible"/>
                                      </p:to>
                                    </p:set>
                                    <p:anim calcmode="lin" valueType="num">
                                      <p:cBhvr additive="base">
                                        <p:cTn id="43" dur="500" fill="hold"/>
                                        <p:tgtEl>
                                          <p:spTgt spid="67"/>
                                        </p:tgtEl>
                                        <p:attrNameLst>
                                          <p:attrName>ppt_x</p:attrName>
                                        </p:attrNameLst>
                                      </p:cBhvr>
                                      <p:tavLst>
                                        <p:tav tm="0">
                                          <p:val>
                                            <p:strVal val="0-#ppt_w/2"/>
                                          </p:val>
                                        </p:tav>
                                        <p:tav tm="100000">
                                          <p:val>
                                            <p:strVal val="#ppt_x"/>
                                          </p:val>
                                        </p:tav>
                                      </p:tavLst>
                                    </p:anim>
                                    <p:anim calcmode="lin" valueType="num">
                                      <p:cBhvr additive="base">
                                        <p:cTn id="44" dur="500" fill="hold"/>
                                        <p:tgtEl>
                                          <p:spTgt spid="67"/>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500" fill="hold"/>
                                        <p:tgtEl>
                                          <p:spTgt spid="68"/>
                                        </p:tgtEl>
                                        <p:attrNameLst>
                                          <p:attrName>ppt_x</p:attrName>
                                        </p:attrNameLst>
                                      </p:cBhvr>
                                      <p:tavLst>
                                        <p:tav tm="0">
                                          <p:val>
                                            <p:strVal val="1+#ppt_w/2"/>
                                          </p:val>
                                        </p:tav>
                                        <p:tav tm="100000">
                                          <p:val>
                                            <p:strVal val="#ppt_x"/>
                                          </p:val>
                                        </p:tav>
                                      </p:tavLst>
                                    </p:anim>
                                    <p:anim calcmode="lin" valueType="num">
                                      <p:cBhvr additive="base">
                                        <p:cTn id="50"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 calcmode="lin" valueType="num">
                                      <p:cBhvr additive="base">
                                        <p:cTn id="55" dur="500" fill="hold"/>
                                        <p:tgtEl>
                                          <p:spTgt spid="72"/>
                                        </p:tgtEl>
                                        <p:attrNameLst>
                                          <p:attrName>ppt_x</p:attrName>
                                        </p:attrNameLst>
                                      </p:cBhvr>
                                      <p:tavLst>
                                        <p:tav tm="0">
                                          <p:val>
                                            <p:strVal val="1+#ppt_w/2"/>
                                          </p:val>
                                        </p:tav>
                                        <p:tav tm="100000">
                                          <p:val>
                                            <p:strVal val="#ppt_x"/>
                                          </p:val>
                                        </p:tav>
                                      </p:tavLst>
                                    </p:anim>
                                    <p:anim calcmode="lin" valueType="num">
                                      <p:cBhvr additive="base">
                                        <p:cTn id="56" dur="5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81"/>
                                        </p:tgtEl>
                                        <p:attrNameLst>
                                          <p:attrName>style.visibility</p:attrName>
                                        </p:attrNameLst>
                                      </p:cBhvr>
                                      <p:to>
                                        <p:strVal val="visible"/>
                                      </p:to>
                                    </p:set>
                                    <p:anim calcmode="lin" valueType="num">
                                      <p:cBhvr additive="base">
                                        <p:cTn id="61" dur="500" fill="hold"/>
                                        <p:tgtEl>
                                          <p:spTgt spid="81"/>
                                        </p:tgtEl>
                                        <p:attrNameLst>
                                          <p:attrName>ppt_x</p:attrName>
                                        </p:attrNameLst>
                                      </p:cBhvr>
                                      <p:tavLst>
                                        <p:tav tm="0">
                                          <p:val>
                                            <p:strVal val="0-#ppt_w/2"/>
                                          </p:val>
                                        </p:tav>
                                        <p:tav tm="100000">
                                          <p:val>
                                            <p:strVal val="#ppt_x"/>
                                          </p:val>
                                        </p:tav>
                                      </p:tavLst>
                                    </p:anim>
                                    <p:anim calcmode="lin" valueType="num">
                                      <p:cBhvr additive="base">
                                        <p:cTn id="62" dur="500" fill="hold"/>
                                        <p:tgtEl>
                                          <p:spTgt spid="81"/>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82"/>
                                        </p:tgtEl>
                                        <p:attrNameLst>
                                          <p:attrName>style.visibility</p:attrName>
                                        </p:attrNameLst>
                                      </p:cBhvr>
                                      <p:to>
                                        <p:strVal val="visible"/>
                                      </p:to>
                                    </p:set>
                                    <p:anim calcmode="lin" valueType="num">
                                      <p:cBhvr additive="base">
                                        <p:cTn id="67" dur="500" fill="hold"/>
                                        <p:tgtEl>
                                          <p:spTgt spid="82"/>
                                        </p:tgtEl>
                                        <p:attrNameLst>
                                          <p:attrName>ppt_x</p:attrName>
                                        </p:attrNameLst>
                                      </p:cBhvr>
                                      <p:tavLst>
                                        <p:tav tm="0">
                                          <p:val>
                                            <p:strVal val="#ppt_x"/>
                                          </p:val>
                                        </p:tav>
                                        <p:tav tm="100000">
                                          <p:val>
                                            <p:strVal val="#ppt_x"/>
                                          </p:val>
                                        </p:tav>
                                      </p:tavLst>
                                    </p:anim>
                                    <p:anim calcmode="lin" valueType="num">
                                      <p:cBhvr additive="base">
                                        <p:cTn id="6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8">
            <a:extLst>
              <a:ext uri="{FF2B5EF4-FFF2-40B4-BE49-F238E27FC236}">
                <a16:creationId xmlns:a16="http://schemas.microsoft.com/office/drawing/2014/main" id="{335E179E-5613-4FC9-89C1-C730DAAF48A4}"/>
              </a:ext>
            </a:extLst>
          </p:cNvPr>
          <p:cNvSpPr/>
          <p:nvPr/>
        </p:nvSpPr>
        <p:spPr>
          <a:xfrm rot="1778765">
            <a:off x="2979305" y="2235845"/>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Hexagon 16">
            <a:extLst>
              <a:ext uri="{FF2B5EF4-FFF2-40B4-BE49-F238E27FC236}">
                <a16:creationId xmlns:a16="http://schemas.microsoft.com/office/drawing/2014/main" id="{0897983B-540C-442B-B8D8-D5E45EE3BC8F}"/>
              </a:ext>
            </a:extLst>
          </p:cNvPr>
          <p:cNvSpPr/>
          <p:nvPr/>
        </p:nvSpPr>
        <p:spPr>
          <a:xfrm>
            <a:off x="4018354" y="263966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3" name="Hexagon 17">
            <a:extLst>
              <a:ext uri="{FF2B5EF4-FFF2-40B4-BE49-F238E27FC236}">
                <a16:creationId xmlns:a16="http://schemas.microsoft.com/office/drawing/2014/main" id="{994408F7-7E4C-4D2E-9BC8-D137261710A6}"/>
              </a:ext>
            </a:extLst>
          </p:cNvPr>
          <p:cNvSpPr/>
          <p:nvPr/>
        </p:nvSpPr>
        <p:spPr>
          <a:xfrm>
            <a:off x="4091337" y="267734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6" name="Straight Arrow Connector 27">
            <a:extLst>
              <a:ext uri="{FF2B5EF4-FFF2-40B4-BE49-F238E27FC236}">
                <a16:creationId xmlns:a16="http://schemas.microsoft.com/office/drawing/2014/main" id="{D4C1C78D-9D0D-4C62-B61C-29EA70CE6F22}"/>
              </a:ext>
            </a:extLst>
          </p:cNvPr>
          <p:cNvCxnSpPr>
            <a:cxnSpLocks/>
          </p:cNvCxnSpPr>
          <p:nvPr/>
        </p:nvCxnSpPr>
        <p:spPr>
          <a:xfrm>
            <a:off x="2773777" y="6302284"/>
            <a:ext cx="0" cy="902872"/>
          </a:xfrm>
          <a:prstGeom prst="straightConnector1">
            <a:avLst/>
          </a:prstGeom>
          <a:ln w="9525" cap="rnd">
            <a:solidFill>
              <a:srgbClr val="4C7379"/>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8" name="Hexagon 29">
            <a:extLst>
              <a:ext uri="{FF2B5EF4-FFF2-40B4-BE49-F238E27FC236}">
                <a16:creationId xmlns:a16="http://schemas.microsoft.com/office/drawing/2014/main" id="{D8D91D83-5FAA-4F20-857A-72CA47F195CD}"/>
              </a:ext>
            </a:extLst>
          </p:cNvPr>
          <p:cNvSpPr/>
          <p:nvPr/>
        </p:nvSpPr>
        <p:spPr>
          <a:xfrm>
            <a:off x="2598290" y="2611166"/>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Hexagon 30">
            <a:extLst>
              <a:ext uri="{FF2B5EF4-FFF2-40B4-BE49-F238E27FC236}">
                <a16:creationId xmlns:a16="http://schemas.microsoft.com/office/drawing/2014/main" id="{31039DE3-1216-4F5C-8076-51F7016E065A}"/>
              </a:ext>
            </a:extLst>
          </p:cNvPr>
          <p:cNvSpPr/>
          <p:nvPr/>
        </p:nvSpPr>
        <p:spPr>
          <a:xfrm>
            <a:off x="2671273" y="2674170"/>
            <a:ext cx="1228029" cy="1060120"/>
          </a:xfrm>
          <a:prstGeom prst="hexagon">
            <a:avLst>
              <a:gd name="adj" fmla="val 26988"/>
              <a:gd name="vf" fmla="val 115470"/>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60">
            <a:extLst>
              <a:ext uri="{FF2B5EF4-FFF2-40B4-BE49-F238E27FC236}">
                <a16:creationId xmlns:a16="http://schemas.microsoft.com/office/drawing/2014/main" id="{54C30B08-A2D2-431A-8D6C-EE68FD16DF8B}"/>
              </a:ext>
            </a:extLst>
          </p:cNvPr>
          <p:cNvSpPr>
            <a:spLocks noChangeAspect="1"/>
          </p:cNvSpPr>
          <p:nvPr/>
        </p:nvSpPr>
        <p:spPr>
          <a:xfrm>
            <a:off x="2534006" y="2984774"/>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JUAN FELIPE</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58" name="Rectangle 14">
            <a:extLst>
              <a:ext uri="{FF2B5EF4-FFF2-40B4-BE49-F238E27FC236}">
                <a16:creationId xmlns:a16="http://schemas.microsoft.com/office/drawing/2014/main" id="{50F4EAE3-45EA-49A1-BF8F-8CE926BCB0D9}"/>
              </a:ext>
            </a:extLst>
          </p:cNvPr>
          <p:cNvSpPr/>
          <p:nvPr/>
        </p:nvSpPr>
        <p:spPr>
          <a:xfrm rot="1778765">
            <a:off x="2896980" y="4706515"/>
            <a:ext cx="640396" cy="834813"/>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Hexagon 16">
            <a:extLst>
              <a:ext uri="{FF2B5EF4-FFF2-40B4-BE49-F238E27FC236}">
                <a16:creationId xmlns:a16="http://schemas.microsoft.com/office/drawing/2014/main" id="{332B8930-BCCA-43E4-AC88-062F9CC49A28}"/>
              </a:ext>
            </a:extLst>
          </p:cNvPr>
          <p:cNvSpPr/>
          <p:nvPr/>
        </p:nvSpPr>
        <p:spPr>
          <a:xfrm>
            <a:off x="2603699" y="385593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Hexagon 17">
            <a:extLst>
              <a:ext uri="{FF2B5EF4-FFF2-40B4-BE49-F238E27FC236}">
                <a16:creationId xmlns:a16="http://schemas.microsoft.com/office/drawing/2014/main" id="{38D21634-92C8-4611-B56B-EC5B3908A12B}"/>
              </a:ext>
            </a:extLst>
          </p:cNvPr>
          <p:cNvSpPr/>
          <p:nvPr/>
        </p:nvSpPr>
        <p:spPr>
          <a:xfrm>
            <a:off x="2676682" y="3893612"/>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Hexagon 16">
            <a:extLst>
              <a:ext uri="{FF2B5EF4-FFF2-40B4-BE49-F238E27FC236}">
                <a16:creationId xmlns:a16="http://schemas.microsoft.com/office/drawing/2014/main" id="{97FC9631-B32B-4C2E-AEB6-A6E04B6FFEFC}"/>
              </a:ext>
            </a:extLst>
          </p:cNvPr>
          <p:cNvSpPr/>
          <p:nvPr/>
        </p:nvSpPr>
        <p:spPr>
          <a:xfrm>
            <a:off x="2589288" y="1378953"/>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Hexagon 17">
            <a:extLst>
              <a:ext uri="{FF2B5EF4-FFF2-40B4-BE49-F238E27FC236}">
                <a16:creationId xmlns:a16="http://schemas.microsoft.com/office/drawing/2014/main" id="{C35A0868-DAA4-4F71-9265-AADA0D8A2524}"/>
              </a:ext>
            </a:extLst>
          </p:cNvPr>
          <p:cNvSpPr/>
          <p:nvPr/>
        </p:nvSpPr>
        <p:spPr>
          <a:xfrm>
            <a:off x="2689701" y="1458735"/>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60">
            <a:extLst>
              <a:ext uri="{FF2B5EF4-FFF2-40B4-BE49-F238E27FC236}">
                <a16:creationId xmlns:a16="http://schemas.microsoft.com/office/drawing/2014/main" id="{8132F7B6-FC92-422C-9D0D-470FB6A30173}"/>
              </a:ext>
            </a:extLst>
          </p:cNvPr>
          <p:cNvSpPr>
            <a:spLocks noChangeAspect="1"/>
          </p:cNvSpPr>
          <p:nvPr/>
        </p:nvSpPr>
        <p:spPr>
          <a:xfrm>
            <a:off x="2519432" y="3162576"/>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VALENCIA</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1" name="Rectangle 60">
            <a:extLst>
              <a:ext uri="{FF2B5EF4-FFF2-40B4-BE49-F238E27FC236}">
                <a16:creationId xmlns:a16="http://schemas.microsoft.com/office/drawing/2014/main" id="{D26D1956-FA7F-44A2-82B8-BC110AA17DE8}"/>
              </a:ext>
            </a:extLst>
          </p:cNvPr>
          <p:cNvSpPr>
            <a:spLocks noChangeAspect="1"/>
          </p:cNvSpPr>
          <p:nvPr/>
        </p:nvSpPr>
        <p:spPr>
          <a:xfrm>
            <a:off x="3956787" y="2962970"/>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JOHANA</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2" name="Rectangle 60">
            <a:extLst>
              <a:ext uri="{FF2B5EF4-FFF2-40B4-BE49-F238E27FC236}">
                <a16:creationId xmlns:a16="http://schemas.microsoft.com/office/drawing/2014/main" id="{F5A10E0F-9EB4-4CE9-B988-0134C2D85866}"/>
              </a:ext>
            </a:extLst>
          </p:cNvPr>
          <p:cNvSpPr>
            <a:spLocks noChangeAspect="1"/>
          </p:cNvSpPr>
          <p:nvPr/>
        </p:nvSpPr>
        <p:spPr>
          <a:xfrm>
            <a:off x="3967566" y="3141940"/>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MOLANO</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3" name="Rectangle 60">
            <a:extLst>
              <a:ext uri="{FF2B5EF4-FFF2-40B4-BE49-F238E27FC236}">
                <a16:creationId xmlns:a16="http://schemas.microsoft.com/office/drawing/2014/main" id="{B054F825-D94F-4C23-B08F-9FE5756DCFF2}"/>
              </a:ext>
            </a:extLst>
          </p:cNvPr>
          <p:cNvSpPr>
            <a:spLocks noChangeAspect="1"/>
          </p:cNvSpPr>
          <p:nvPr/>
        </p:nvSpPr>
        <p:spPr>
          <a:xfrm>
            <a:off x="2499698" y="1755114"/>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CLARA</a:t>
            </a:r>
          </a:p>
        </p:txBody>
      </p:sp>
      <p:sp>
        <p:nvSpPr>
          <p:cNvPr id="184" name="Rectangle 60">
            <a:extLst>
              <a:ext uri="{FF2B5EF4-FFF2-40B4-BE49-F238E27FC236}">
                <a16:creationId xmlns:a16="http://schemas.microsoft.com/office/drawing/2014/main" id="{9AB43C1C-4573-4D44-8F0D-429F8C9F5A24}"/>
              </a:ext>
            </a:extLst>
          </p:cNvPr>
          <p:cNvSpPr>
            <a:spLocks noChangeAspect="1"/>
          </p:cNvSpPr>
          <p:nvPr/>
        </p:nvSpPr>
        <p:spPr>
          <a:xfrm>
            <a:off x="2539886" y="1946304"/>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TORRES</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5" name="Rectangle 60">
            <a:extLst>
              <a:ext uri="{FF2B5EF4-FFF2-40B4-BE49-F238E27FC236}">
                <a16:creationId xmlns:a16="http://schemas.microsoft.com/office/drawing/2014/main" id="{E52A1FE1-D19D-4640-87F0-FA1A221D9906}"/>
              </a:ext>
            </a:extLst>
          </p:cNvPr>
          <p:cNvSpPr>
            <a:spLocks noChangeAspect="1"/>
          </p:cNvSpPr>
          <p:nvPr/>
        </p:nvSpPr>
        <p:spPr>
          <a:xfrm>
            <a:off x="2556114" y="4171396"/>
            <a:ext cx="1478468" cy="307777"/>
          </a:xfrm>
          <a:prstGeom prst="rect">
            <a:avLst/>
          </a:prstGeom>
          <a:noFill/>
        </p:spPr>
        <p:txBody>
          <a:bodyPr wrap="square" lIns="91440" tIns="45720" rIns="91440" bIns="45720">
            <a:spAutoFit/>
          </a:bodyPr>
          <a:lstStyle/>
          <a:p>
            <a:pPr algn="ctr"/>
            <a:r>
              <a:rPr lang="en-US" sz="1400" b="1" dirty="0" err="1">
                <a:ln w="0"/>
                <a:solidFill>
                  <a:schemeClr val="bg1"/>
                </a:solidFill>
                <a:latin typeface="Century Gothic" panose="020B0502020202020204" pitchFamily="34" charset="0"/>
                <a:cs typeface="Arial" panose="020B0604020202020204" pitchFamily="34" charset="0"/>
              </a:rPr>
              <a:t>KATERINE</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6" name="Rectangle 60">
            <a:extLst>
              <a:ext uri="{FF2B5EF4-FFF2-40B4-BE49-F238E27FC236}">
                <a16:creationId xmlns:a16="http://schemas.microsoft.com/office/drawing/2014/main" id="{A611FFCF-5C21-410A-84B4-B05FEA36DFBE}"/>
              </a:ext>
            </a:extLst>
          </p:cNvPr>
          <p:cNvSpPr>
            <a:spLocks noChangeAspect="1"/>
          </p:cNvSpPr>
          <p:nvPr/>
        </p:nvSpPr>
        <p:spPr>
          <a:xfrm>
            <a:off x="2567714" y="4402660"/>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ROMERO</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nvGrpSpPr>
          <p:cNvPr id="36" name="Grupo 35">
            <a:extLst>
              <a:ext uri="{FF2B5EF4-FFF2-40B4-BE49-F238E27FC236}">
                <a16:creationId xmlns:a16="http://schemas.microsoft.com/office/drawing/2014/main" id="{EDCADBD6-4C2D-44BF-A41D-09B1CEDD1B59}"/>
              </a:ext>
            </a:extLst>
          </p:cNvPr>
          <p:cNvGrpSpPr/>
          <p:nvPr/>
        </p:nvGrpSpPr>
        <p:grpSpPr>
          <a:xfrm>
            <a:off x="-686981" y="1762187"/>
            <a:ext cx="3195538" cy="2889756"/>
            <a:chOff x="4961054" y="1067510"/>
            <a:chExt cx="2326904" cy="2008746"/>
          </a:xfrm>
        </p:grpSpPr>
        <p:sp>
          <p:nvSpPr>
            <p:cNvPr id="37" name="Hexagon 12">
              <a:extLst>
                <a:ext uri="{FF2B5EF4-FFF2-40B4-BE49-F238E27FC236}">
                  <a16:creationId xmlns:a16="http://schemas.microsoft.com/office/drawing/2014/main" id="{70FB641F-8779-4E44-A53D-3CD3F3474CD8}"/>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exagon 13">
              <a:extLst>
                <a:ext uri="{FF2B5EF4-FFF2-40B4-BE49-F238E27FC236}">
                  <a16:creationId xmlns:a16="http://schemas.microsoft.com/office/drawing/2014/main" id="{7912E32E-9BE5-4964-AC1E-CE393A1744BE}"/>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ángulo 39">
            <a:extLst>
              <a:ext uri="{FF2B5EF4-FFF2-40B4-BE49-F238E27FC236}">
                <a16:creationId xmlns:a16="http://schemas.microsoft.com/office/drawing/2014/main" id="{A1EB3869-66C2-496C-88D6-7AC7E96545CE}"/>
              </a:ext>
            </a:extLst>
          </p:cNvPr>
          <p:cNvSpPr/>
          <p:nvPr/>
        </p:nvSpPr>
        <p:spPr>
          <a:xfrm>
            <a:off x="6145946" y="1221273"/>
            <a:ext cx="5807480" cy="898158"/>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DESARROLLO Y SEGUIMIENTO DE BENEFICIOS SOCIALES PARA LAS MADRES Y EX MADRES COMUNITARIAS TALES COMO: CÁLCULO ACTUARIAL, SUBSIDIO PENSIONAL Y BEPS</a:t>
            </a:r>
            <a:endParaRPr lang="es-CO" sz="1400" dirty="0">
              <a:latin typeface="Arial" panose="020B0604020202020204" pitchFamily="34" charset="0"/>
              <a:cs typeface="Arial" panose="020B0604020202020204" pitchFamily="34" charset="0"/>
            </a:endParaRPr>
          </a:p>
        </p:txBody>
      </p:sp>
      <p:sp>
        <p:nvSpPr>
          <p:cNvPr id="41" name="Rectángulo: esquinas redondeadas 40">
            <a:extLst>
              <a:ext uri="{FF2B5EF4-FFF2-40B4-BE49-F238E27FC236}">
                <a16:creationId xmlns:a16="http://schemas.microsoft.com/office/drawing/2014/main" id="{B0A646B8-46D8-4D51-B387-94ABD16748CF}"/>
              </a:ext>
            </a:extLst>
          </p:cNvPr>
          <p:cNvSpPr/>
          <p:nvPr/>
        </p:nvSpPr>
        <p:spPr>
          <a:xfrm rot="16200000">
            <a:off x="3530481" y="3213063"/>
            <a:ext cx="4467762" cy="484182"/>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FUNCIONES</a:t>
            </a:r>
          </a:p>
        </p:txBody>
      </p:sp>
      <p:sp>
        <p:nvSpPr>
          <p:cNvPr id="42" name="Rectángulo 41">
            <a:extLst>
              <a:ext uri="{FF2B5EF4-FFF2-40B4-BE49-F238E27FC236}">
                <a16:creationId xmlns:a16="http://schemas.microsoft.com/office/drawing/2014/main" id="{80B4B2B3-188F-41C3-8AF8-5A7032A46C11}"/>
              </a:ext>
            </a:extLst>
          </p:cNvPr>
          <p:cNvSpPr/>
          <p:nvPr/>
        </p:nvSpPr>
        <p:spPr>
          <a:xfrm>
            <a:off x="6145946" y="2184480"/>
            <a:ext cx="5807480" cy="50795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MESAS DE TRABAJO CON AGREMIACIONES SINDICALES DE MADRES COMUNITARIAS</a:t>
            </a:r>
            <a:endParaRPr lang="es-CO" sz="1400" dirty="0">
              <a:latin typeface="Arial" panose="020B0604020202020204" pitchFamily="34" charset="0"/>
              <a:cs typeface="Arial" panose="020B0604020202020204" pitchFamily="34" charset="0"/>
            </a:endParaRPr>
          </a:p>
        </p:txBody>
      </p:sp>
      <p:sp>
        <p:nvSpPr>
          <p:cNvPr id="44" name="Rectángulo 43">
            <a:extLst>
              <a:ext uri="{FF2B5EF4-FFF2-40B4-BE49-F238E27FC236}">
                <a16:creationId xmlns:a16="http://schemas.microsoft.com/office/drawing/2014/main" id="{572F3DEA-615A-4129-A8EC-120B25B97A0C}"/>
              </a:ext>
            </a:extLst>
          </p:cNvPr>
          <p:cNvSpPr/>
          <p:nvPr/>
        </p:nvSpPr>
        <p:spPr>
          <a:xfrm>
            <a:off x="6125858" y="2742041"/>
            <a:ext cx="5813527" cy="753926"/>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CONTROL DE LEGALIDAD  DE APERTURAS Y REAPERTURAS SOLICITADAS POR LAS REGIONALES  UNA VEZ HAN SIDO REVISADAS POR LOS ENLACES TERRITORIALES DE LA SOAPI</a:t>
            </a:r>
            <a:endParaRPr lang="es-CO" sz="1400" dirty="0">
              <a:latin typeface="Arial" panose="020B0604020202020204" pitchFamily="34" charset="0"/>
              <a:cs typeface="Arial" panose="020B0604020202020204" pitchFamily="34" charset="0"/>
            </a:endParaRPr>
          </a:p>
        </p:txBody>
      </p:sp>
      <p:sp>
        <p:nvSpPr>
          <p:cNvPr id="45" name="Rectángulo 44">
            <a:extLst>
              <a:ext uri="{FF2B5EF4-FFF2-40B4-BE49-F238E27FC236}">
                <a16:creationId xmlns:a16="http://schemas.microsoft.com/office/drawing/2014/main" id="{BE19EE8F-A096-47F9-AD95-E0ABF00A1F47}"/>
              </a:ext>
            </a:extLst>
          </p:cNvPr>
          <p:cNvSpPr/>
          <p:nvPr/>
        </p:nvSpPr>
        <p:spPr>
          <a:xfrm>
            <a:off x="6125906" y="3563665"/>
            <a:ext cx="5794934" cy="685226"/>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ASISTENCIA TÉCNICA PARA LAS REGIONALES Y CENTROS ZONALES EN CAUSALES DE CIERRES Y PROCEDIMIENTO DE CIERRE PARA LAS </a:t>
            </a:r>
            <a:r>
              <a:rPr lang="es-CO" sz="1400">
                <a:latin typeface="Arial" panose="020B0604020202020204" pitchFamily="34" charset="0"/>
                <a:cs typeface="Arial" panose="020B0604020202020204" pitchFamily="34" charset="0"/>
              </a:rPr>
              <a:t>UDS HCB</a:t>
            </a:r>
            <a:endParaRPr lang="es-ES" sz="1400" dirty="0">
              <a:latin typeface="Arial" panose="020B0604020202020204" pitchFamily="34" charset="0"/>
              <a:cs typeface="Arial" panose="020B0604020202020204" pitchFamily="34" charset="0"/>
            </a:endParaRPr>
          </a:p>
        </p:txBody>
      </p:sp>
      <p:sp>
        <p:nvSpPr>
          <p:cNvPr id="46" name="Rectángulo 45">
            <a:extLst>
              <a:ext uri="{FF2B5EF4-FFF2-40B4-BE49-F238E27FC236}">
                <a16:creationId xmlns:a16="http://schemas.microsoft.com/office/drawing/2014/main" id="{EACEEAE6-4413-405A-BB4B-D6F51ECA98AC}"/>
              </a:ext>
            </a:extLst>
          </p:cNvPr>
          <p:cNvSpPr/>
          <p:nvPr/>
        </p:nvSpPr>
        <p:spPr>
          <a:xfrm>
            <a:off x="6125906" y="4325542"/>
            <a:ext cx="5794934" cy="685226"/>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SEGUIMIENTO Y RESPUESTA A ENTES DE CONTROL FRENTE A VIOLACIONES DE DERECHOS LABORALES DE LAS MADRES COMUNITARIAS</a:t>
            </a:r>
            <a:endParaRPr lang="es-CO" sz="1400" dirty="0">
              <a:latin typeface="Arial" panose="020B0604020202020204" pitchFamily="34" charset="0"/>
              <a:cs typeface="Arial" panose="020B0604020202020204" pitchFamily="34" charset="0"/>
            </a:endParaRPr>
          </a:p>
        </p:txBody>
      </p:sp>
      <p:sp>
        <p:nvSpPr>
          <p:cNvPr id="48" name="Rectángulo 47">
            <a:extLst>
              <a:ext uri="{FF2B5EF4-FFF2-40B4-BE49-F238E27FC236}">
                <a16:creationId xmlns:a16="http://schemas.microsoft.com/office/drawing/2014/main" id="{ABF60ECD-340D-4095-8534-A69E1F97F702}"/>
              </a:ext>
            </a:extLst>
          </p:cNvPr>
          <p:cNvSpPr/>
          <p:nvPr/>
        </p:nvSpPr>
        <p:spPr>
          <a:xfrm>
            <a:off x="6121746" y="5087420"/>
            <a:ext cx="5813527" cy="59413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RESPUESTA A REQUERIMIENTOS Y/O COMPROMISOS DEL CONGRESO DE LA REPÚBLICA FRENTE A TEMAS DE MC.</a:t>
            </a:r>
          </a:p>
        </p:txBody>
      </p:sp>
      <p:pic>
        <p:nvPicPr>
          <p:cNvPr id="2050" name="Picture 2" descr="Resultado de imagen para sinsicales icon">
            <a:extLst>
              <a:ext uri="{FF2B5EF4-FFF2-40B4-BE49-F238E27FC236}">
                <a16:creationId xmlns:a16="http://schemas.microsoft.com/office/drawing/2014/main" id="{943E13A2-50A0-41A7-930F-EA6497EA1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488" y="2273641"/>
            <a:ext cx="674730" cy="6747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n relacionada">
            <a:extLst>
              <a:ext uri="{FF2B5EF4-FFF2-40B4-BE49-F238E27FC236}">
                <a16:creationId xmlns:a16="http://schemas.microsoft.com/office/drawing/2014/main" id="{387C9487-8B35-4296-8F66-31C36BFD32B1}"/>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backgroundMark x1="32727" y1="13043" x2="53818" y2="13043"/>
                        <a14:backgroundMark x1="53818" y1="13043" x2="64364" y2="19565"/>
                      </a14:backgroundRemoval>
                    </a14:imgEffect>
                  </a14:imgLayer>
                </a14:imgProps>
              </a:ext>
              <a:ext uri="{28A0092B-C50C-407E-A947-70E740481C1C}">
                <a14:useLocalDpi xmlns:a14="http://schemas.microsoft.com/office/drawing/2010/main" val="0"/>
              </a:ext>
            </a:extLst>
          </a:blip>
          <a:srcRect l="17932" t="20246" r="25625" b="23499"/>
          <a:stretch/>
        </p:blipFill>
        <p:spPr bwMode="auto">
          <a:xfrm>
            <a:off x="-141742" y="3001854"/>
            <a:ext cx="1001908" cy="1002187"/>
          </a:xfrm>
          <a:prstGeom prst="rect">
            <a:avLst/>
          </a:prstGeom>
          <a:noFill/>
          <a:extLst>
            <a:ext uri="{909E8E84-426E-40DD-AFC4-6F175D3DCCD1}">
              <a14:hiddenFill xmlns:a14="http://schemas.microsoft.com/office/drawing/2010/main">
                <a:solidFill>
                  <a:srgbClr val="FFFFFF"/>
                </a:solidFill>
              </a14:hiddenFill>
            </a:ext>
          </a:extLst>
        </p:spPr>
      </p:pic>
      <p:sp>
        <p:nvSpPr>
          <p:cNvPr id="137" name="TextBox 54">
            <a:extLst>
              <a:ext uri="{FF2B5EF4-FFF2-40B4-BE49-F238E27FC236}">
                <a16:creationId xmlns:a16="http://schemas.microsoft.com/office/drawing/2014/main" id="{1032FBAF-993B-444A-BB12-43FAB5B93CF9}"/>
              </a:ext>
            </a:extLst>
          </p:cNvPr>
          <p:cNvSpPr txBox="1"/>
          <p:nvPr/>
        </p:nvSpPr>
        <p:spPr>
          <a:xfrm>
            <a:off x="592346" y="2409162"/>
            <a:ext cx="1645262" cy="1415772"/>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sz="1400" dirty="0">
                <a:solidFill>
                  <a:srgbClr val="4C7379"/>
                </a:solidFill>
                <a:latin typeface="Century Gothic" panose="020B0502020202020204" pitchFamily="34" charset="0"/>
                <a:ea typeface="Microsoft JhengHei UI Light" panose="020B0304030504040204" pitchFamily="34" charset="-120"/>
              </a:rPr>
              <a:t>EQUIPO</a:t>
            </a:r>
            <a:endParaRPr lang="en-US" sz="2000" dirty="0">
              <a:solidFill>
                <a:srgbClr val="4C7379"/>
              </a:solidFill>
              <a:latin typeface="Century Gothic" panose="020B0502020202020204" pitchFamily="34" charset="0"/>
              <a:ea typeface="Microsoft JhengHei UI Light" panose="020B0304030504040204" pitchFamily="34" charset="-120"/>
            </a:endParaRPr>
          </a:p>
          <a:p>
            <a:pPr algn="ctr" defTabSz="595265">
              <a:defRPr/>
            </a:pPr>
            <a:r>
              <a:rPr lang="en-US" b="1" dirty="0" err="1">
                <a:solidFill>
                  <a:srgbClr val="4C7379"/>
                </a:solidFill>
                <a:latin typeface="Century Gothic" panose="020B0502020202020204" pitchFamily="34" charset="0"/>
                <a:ea typeface="Microsoft JhengHei UI Light" panose="020B0304030504040204" pitchFamily="34" charset="-120"/>
              </a:rPr>
              <a:t>BENEFICIOS</a:t>
            </a:r>
            <a:r>
              <a:rPr lang="en-US" b="1" dirty="0">
                <a:solidFill>
                  <a:srgbClr val="4C7379"/>
                </a:solidFill>
                <a:latin typeface="Century Gothic" panose="020B0502020202020204" pitchFamily="34" charset="0"/>
                <a:ea typeface="Microsoft JhengHei UI Light" panose="020B0304030504040204" pitchFamily="34" charset="-120"/>
              </a:rPr>
              <a:t> </a:t>
            </a:r>
            <a:r>
              <a:rPr lang="en-US" b="1" dirty="0" err="1">
                <a:solidFill>
                  <a:srgbClr val="4C7379"/>
                </a:solidFill>
                <a:latin typeface="Century Gothic" panose="020B0502020202020204" pitchFamily="34" charset="0"/>
                <a:ea typeface="Microsoft JhengHei UI Light" panose="020B0304030504040204" pitchFamily="34" charset="-120"/>
              </a:rPr>
              <a:t>SOCIALES</a:t>
            </a:r>
            <a:r>
              <a:rPr lang="en-US" b="1" dirty="0">
                <a:solidFill>
                  <a:srgbClr val="4C7379"/>
                </a:solidFill>
                <a:latin typeface="Century Gothic" panose="020B0502020202020204" pitchFamily="34" charset="0"/>
                <a:ea typeface="Microsoft JhengHei UI Light" panose="020B0304030504040204" pitchFamily="34" charset="-120"/>
              </a:rPr>
              <a:t> Y </a:t>
            </a:r>
            <a:r>
              <a:rPr lang="en-US" b="1" dirty="0" err="1">
                <a:solidFill>
                  <a:srgbClr val="4C7379"/>
                </a:solidFill>
                <a:latin typeface="Century Gothic" panose="020B0502020202020204" pitchFamily="34" charset="0"/>
                <a:ea typeface="Microsoft JhengHei UI Light" panose="020B0304030504040204" pitchFamily="34" charset="-120"/>
              </a:rPr>
              <a:t>ASUNTOS</a:t>
            </a:r>
            <a:r>
              <a:rPr lang="en-US" b="1" dirty="0">
                <a:solidFill>
                  <a:srgbClr val="4C7379"/>
                </a:solidFill>
                <a:latin typeface="Century Gothic" panose="020B0502020202020204" pitchFamily="34" charset="0"/>
                <a:ea typeface="Microsoft JhengHei UI Light" panose="020B0304030504040204" pitchFamily="34" charset="-120"/>
              </a:rPr>
              <a:t> </a:t>
            </a:r>
            <a:r>
              <a:rPr lang="en-US" b="1" dirty="0" err="1">
                <a:solidFill>
                  <a:srgbClr val="4C7379"/>
                </a:solidFill>
                <a:latin typeface="Century Gothic" panose="020B0502020202020204" pitchFamily="34" charset="0"/>
                <a:ea typeface="Microsoft JhengHei UI Light" panose="020B0304030504040204" pitchFamily="34" charset="-120"/>
              </a:rPr>
              <a:t>SINDICALES</a:t>
            </a:r>
            <a:endParaRPr lang="en-US" b="1" dirty="0">
              <a:solidFill>
                <a:srgbClr val="4C7379"/>
              </a:solidFill>
              <a:latin typeface="Century Gothic" panose="020B0502020202020204" pitchFamily="34" charset="0"/>
              <a:ea typeface="Microsoft JhengHei UI Light" panose="020B0304030504040204" pitchFamily="34" charset="-120"/>
            </a:endParaRPr>
          </a:p>
        </p:txBody>
      </p:sp>
      <p:sp>
        <p:nvSpPr>
          <p:cNvPr id="52" name="Rectángulo 51">
            <a:extLst>
              <a:ext uri="{FF2B5EF4-FFF2-40B4-BE49-F238E27FC236}">
                <a16:creationId xmlns:a16="http://schemas.microsoft.com/office/drawing/2014/main" id="{E04C1C2D-D8E1-4604-8375-4DBBA66B36D9}"/>
              </a:ext>
            </a:extLst>
          </p:cNvPr>
          <p:cNvSpPr/>
          <p:nvPr/>
        </p:nvSpPr>
        <p:spPr>
          <a:xfrm>
            <a:off x="5132065" y="-7536"/>
            <a:ext cx="5733044" cy="830997"/>
          </a:xfrm>
          <a:prstGeom prst="rect">
            <a:avLst/>
          </a:prstGeom>
        </p:spPr>
        <p:txBody>
          <a:bodyPr wrap="none">
            <a:spAutoFit/>
          </a:bodyPr>
          <a:lstStyle/>
          <a:p>
            <a:pPr algn="ctr"/>
            <a:r>
              <a:rPr lang="es-CO" sz="4800" b="1" dirty="0">
                <a:solidFill>
                  <a:srgbClr val="346232"/>
                </a:solidFill>
              </a:rPr>
              <a:t>BENEFICIOS SOCIALES</a:t>
            </a:r>
          </a:p>
        </p:txBody>
      </p:sp>
      <p:cxnSp>
        <p:nvCxnSpPr>
          <p:cNvPr id="53" name="Conector recto 52">
            <a:extLst>
              <a:ext uri="{FF2B5EF4-FFF2-40B4-BE49-F238E27FC236}">
                <a16:creationId xmlns:a16="http://schemas.microsoft.com/office/drawing/2014/main" id="{4468D03F-2E80-488B-9965-18234A2753F7}"/>
              </a:ext>
            </a:extLst>
          </p:cNvPr>
          <p:cNvCxnSpPr/>
          <p:nvPr/>
        </p:nvCxnSpPr>
        <p:spPr>
          <a:xfrm>
            <a:off x="2602340" y="694452"/>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4" name="Rectángulo 53">
            <a:extLst>
              <a:ext uri="{FF2B5EF4-FFF2-40B4-BE49-F238E27FC236}">
                <a16:creationId xmlns:a16="http://schemas.microsoft.com/office/drawing/2014/main" id="{2515BF22-E29E-4BCE-AF2F-7348C42FF829}"/>
              </a:ext>
            </a:extLst>
          </p:cNvPr>
          <p:cNvSpPr/>
          <p:nvPr/>
        </p:nvSpPr>
        <p:spPr>
          <a:xfrm>
            <a:off x="3606209" y="632265"/>
            <a:ext cx="7292381" cy="461665"/>
          </a:xfrm>
          <a:prstGeom prst="rect">
            <a:avLst/>
          </a:prstGeom>
        </p:spPr>
        <p:txBody>
          <a:bodyPr wrap="none">
            <a:spAutoFit/>
          </a:bodyPr>
          <a:lstStyle/>
          <a:p>
            <a:pPr algn="ctr"/>
            <a:r>
              <a:rPr lang="es-E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Asuntos Sindicales de la Modalidad Comunitaria</a:t>
            </a:r>
            <a:endPar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567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6"/>
                                        </p:tgtEl>
                                        <p:attrNameLst>
                                          <p:attrName>style.visibility</p:attrName>
                                        </p:attrNameLst>
                                      </p:cBhvr>
                                      <p:to>
                                        <p:strVal val="visible"/>
                                      </p:to>
                                    </p:set>
                                  </p:childTnLst>
                                </p:cTn>
                              </p:par>
                            </p:childTnLst>
                          </p:cTn>
                        </p:par>
                        <p:par>
                          <p:cTn id="47" fill="hold">
                            <p:stCondLst>
                              <p:cond delay="0"/>
                            </p:stCondLst>
                            <p:childTnLst>
                              <p:par>
                                <p:cTn id="48" presetID="2" presetClass="entr" presetSubtype="4" fill="hold" grpId="0" nodeType="afterEffect">
                                  <p:stCondLst>
                                    <p:cond delay="0"/>
                                  </p:stCondLst>
                                  <p:childTnLst>
                                    <p:set>
                                      <p:cBhvr>
                                        <p:cTn id="49" dur="1" fill="hold">
                                          <p:stCondLst>
                                            <p:cond delay="0"/>
                                          </p:stCondLst>
                                        </p:cTn>
                                        <p:tgtEl>
                                          <p:spTgt spid="41"/>
                                        </p:tgtEl>
                                        <p:attrNameLst>
                                          <p:attrName>style.visibility</p:attrName>
                                        </p:attrNameLst>
                                      </p:cBhvr>
                                      <p:to>
                                        <p:strVal val="visible"/>
                                      </p:to>
                                    </p:set>
                                    <p:anim calcmode="lin" valueType="num">
                                      <p:cBhvr additive="base">
                                        <p:cTn id="50" dur="500" fill="hold"/>
                                        <p:tgtEl>
                                          <p:spTgt spid="41"/>
                                        </p:tgtEl>
                                        <p:attrNameLst>
                                          <p:attrName>ppt_x</p:attrName>
                                        </p:attrNameLst>
                                      </p:cBhvr>
                                      <p:tavLst>
                                        <p:tav tm="0">
                                          <p:val>
                                            <p:strVal val="#ppt_x"/>
                                          </p:val>
                                        </p:tav>
                                        <p:tav tm="100000">
                                          <p:val>
                                            <p:strVal val="#ppt_x"/>
                                          </p:val>
                                        </p:tav>
                                      </p:tavLst>
                                    </p:anim>
                                    <p:anim calcmode="lin" valueType="num">
                                      <p:cBhvr additive="base">
                                        <p:cTn id="51" dur="500" fill="hold"/>
                                        <p:tgtEl>
                                          <p:spTgt spid="41"/>
                                        </p:tgtEl>
                                        <p:attrNameLst>
                                          <p:attrName>ppt_y</p:attrName>
                                        </p:attrNameLst>
                                      </p:cBhvr>
                                      <p:tavLst>
                                        <p:tav tm="0">
                                          <p:val>
                                            <p:strVal val="1+#ppt_h/2"/>
                                          </p:val>
                                        </p:tav>
                                        <p:tav tm="100000">
                                          <p:val>
                                            <p:strVal val="#ppt_y"/>
                                          </p:val>
                                        </p:tav>
                                      </p:tavLst>
                                    </p:anim>
                                  </p:childTnLst>
                                </p:cTn>
                              </p:par>
                            </p:childTnLst>
                          </p:cTn>
                        </p:par>
                        <p:par>
                          <p:cTn id="52" fill="hold">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left)">
                                      <p:cBhvr>
                                        <p:cTn id="55" dur="5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wipe(left)">
                                      <p:cBhvr>
                                        <p:cTn id="60" dur="500"/>
                                        <p:tgtEl>
                                          <p:spTgt spid="4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wipe(left)">
                                      <p:cBhvr>
                                        <p:cTn id="65" dur="500"/>
                                        <p:tgtEl>
                                          <p:spTgt spid="4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wipe(left)">
                                      <p:cBhvr>
                                        <p:cTn id="70" dur="500"/>
                                        <p:tgtEl>
                                          <p:spTgt spid="4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46"/>
                                        </p:tgtEl>
                                        <p:attrNameLst>
                                          <p:attrName>style.visibility</p:attrName>
                                        </p:attrNameLst>
                                      </p:cBhvr>
                                      <p:to>
                                        <p:strVal val="visible"/>
                                      </p:to>
                                    </p:set>
                                    <p:animEffect transition="in" filter="wipe(left)">
                                      <p:cBhvr>
                                        <p:cTn id="75" dur="500"/>
                                        <p:tgtEl>
                                          <p:spTgt spid="46"/>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wipe(left)">
                                      <p:cBhvr>
                                        <p:cTn id="8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32" grpId="0" animBg="1"/>
      <p:bldP spid="133" grpId="0" animBg="1"/>
      <p:bldP spid="138" grpId="0" animBg="1"/>
      <p:bldP spid="139" grpId="0" animBg="1"/>
      <p:bldP spid="155" grpId="0"/>
      <p:bldP spid="158" grpId="0" animBg="1"/>
      <p:bldP spid="159" grpId="0" animBg="1"/>
      <p:bldP spid="160" grpId="0" animBg="1"/>
      <p:bldP spid="176" grpId="0" animBg="1"/>
      <p:bldP spid="177" grpId="0" animBg="1"/>
      <p:bldP spid="180" grpId="0"/>
      <p:bldP spid="181" grpId="0"/>
      <p:bldP spid="182" grpId="0"/>
      <p:bldP spid="183" grpId="0"/>
      <p:bldP spid="184" grpId="0"/>
      <p:bldP spid="185" grpId="0"/>
      <p:bldP spid="186" grpId="0"/>
      <p:bldP spid="40" grpId="0" animBg="1"/>
      <p:bldP spid="41" grpId="0" animBg="1"/>
      <p:bldP spid="42" grpId="0" animBg="1"/>
      <p:bldP spid="44" grpId="0" animBg="1"/>
      <p:bldP spid="45" grpId="0" animBg="1"/>
      <p:bldP spid="46" grpId="0" animBg="1"/>
      <p:bldP spid="48" grpId="0" animBg="1"/>
      <p:bldP spid="1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6" name="Straight Arrow Connector 27">
            <a:extLst>
              <a:ext uri="{FF2B5EF4-FFF2-40B4-BE49-F238E27FC236}">
                <a16:creationId xmlns:a16="http://schemas.microsoft.com/office/drawing/2014/main" id="{D4C1C78D-9D0D-4C62-B61C-29EA70CE6F22}"/>
              </a:ext>
            </a:extLst>
          </p:cNvPr>
          <p:cNvCxnSpPr>
            <a:cxnSpLocks/>
          </p:cNvCxnSpPr>
          <p:nvPr/>
        </p:nvCxnSpPr>
        <p:spPr>
          <a:xfrm>
            <a:off x="2773777" y="6302284"/>
            <a:ext cx="0" cy="902872"/>
          </a:xfrm>
          <a:prstGeom prst="straightConnector1">
            <a:avLst/>
          </a:prstGeom>
          <a:ln w="9525" cap="rnd">
            <a:solidFill>
              <a:srgbClr val="4C7379"/>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2" name="Rectángulo 51">
            <a:extLst>
              <a:ext uri="{FF2B5EF4-FFF2-40B4-BE49-F238E27FC236}">
                <a16:creationId xmlns:a16="http://schemas.microsoft.com/office/drawing/2014/main" id="{E04C1C2D-D8E1-4604-8375-4DBBA66B36D9}"/>
              </a:ext>
            </a:extLst>
          </p:cNvPr>
          <p:cNvSpPr/>
          <p:nvPr/>
        </p:nvSpPr>
        <p:spPr>
          <a:xfrm>
            <a:off x="5132065" y="-7536"/>
            <a:ext cx="5733044" cy="830997"/>
          </a:xfrm>
          <a:prstGeom prst="rect">
            <a:avLst/>
          </a:prstGeom>
        </p:spPr>
        <p:txBody>
          <a:bodyPr wrap="none">
            <a:spAutoFit/>
          </a:bodyPr>
          <a:lstStyle/>
          <a:p>
            <a:pPr algn="ctr"/>
            <a:r>
              <a:rPr lang="es-CO" sz="4800" b="1" dirty="0">
                <a:solidFill>
                  <a:srgbClr val="346232"/>
                </a:solidFill>
              </a:rPr>
              <a:t>BENEFICIOS SOCIALES</a:t>
            </a:r>
          </a:p>
        </p:txBody>
      </p:sp>
      <p:cxnSp>
        <p:nvCxnSpPr>
          <p:cNvPr id="53" name="Conector recto 52">
            <a:extLst>
              <a:ext uri="{FF2B5EF4-FFF2-40B4-BE49-F238E27FC236}">
                <a16:creationId xmlns:a16="http://schemas.microsoft.com/office/drawing/2014/main" id="{4468D03F-2E80-488B-9965-18234A2753F7}"/>
              </a:ext>
            </a:extLst>
          </p:cNvPr>
          <p:cNvCxnSpPr/>
          <p:nvPr/>
        </p:nvCxnSpPr>
        <p:spPr>
          <a:xfrm>
            <a:off x="2602340" y="694452"/>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4" name="Rectángulo 53">
            <a:extLst>
              <a:ext uri="{FF2B5EF4-FFF2-40B4-BE49-F238E27FC236}">
                <a16:creationId xmlns:a16="http://schemas.microsoft.com/office/drawing/2014/main" id="{2515BF22-E29E-4BCE-AF2F-7348C42FF829}"/>
              </a:ext>
            </a:extLst>
          </p:cNvPr>
          <p:cNvSpPr/>
          <p:nvPr/>
        </p:nvSpPr>
        <p:spPr>
          <a:xfrm>
            <a:off x="3606209" y="632265"/>
            <a:ext cx="7292381" cy="461665"/>
          </a:xfrm>
          <a:prstGeom prst="rect">
            <a:avLst/>
          </a:prstGeom>
        </p:spPr>
        <p:txBody>
          <a:bodyPr wrap="none">
            <a:spAutoFit/>
          </a:bodyPr>
          <a:lstStyle/>
          <a:p>
            <a:pPr algn="ctr"/>
            <a:r>
              <a:rPr lang="es-E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Asuntos Sindicales de la Modalidad Comunitaria</a:t>
            </a:r>
            <a:endPar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8" name="Donut 52">
            <a:extLst>
              <a:ext uri="{FF2B5EF4-FFF2-40B4-BE49-F238E27FC236}">
                <a16:creationId xmlns:a16="http://schemas.microsoft.com/office/drawing/2014/main" id="{BD7F60AD-438D-4110-9C7D-A76AA01E0784}"/>
              </a:ext>
            </a:extLst>
          </p:cNvPr>
          <p:cNvSpPr/>
          <p:nvPr/>
        </p:nvSpPr>
        <p:spPr>
          <a:xfrm>
            <a:off x="9417434" y="1794558"/>
            <a:ext cx="1360804" cy="1360804"/>
          </a:xfrm>
          <a:custGeom>
            <a:avLst/>
            <a:gdLst/>
            <a:ahLst/>
            <a:cxnLst/>
            <a:rect l="l" t="t" r="r" b="b"/>
            <a:pathLst>
              <a:path w="1260000" h="1260000">
                <a:moveTo>
                  <a:pt x="7071" y="559864"/>
                </a:moveTo>
                <a:lnTo>
                  <a:pt x="63530" y="629997"/>
                </a:lnTo>
                <a:lnTo>
                  <a:pt x="7070" y="700131"/>
                </a:lnTo>
                <a:cubicBezTo>
                  <a:pt x="1323" y="677344"/>
                  <a:pt x="0" y="653827"/>
                  <a:pt x="0" y="630000"/>
                </a:cubicBezTo>
                <a:close/>
                <a:moveTo>
                  <a:pt x="630000" y="0"/>
                </a:moveTo>
                <a:cubicBezTo>
                  <a:pt x="977939" y="0"/>
                  <a:pt x="1260000" y="282061"/>
                  <a:pt x="1260000" y="630000"/>
                </a:cubicBezTo>
                <a:cubicBezTo>
                  <a:pt x="1260000" y="977939"/>
                  <a:pt x="977939" y="1260000"/>
                  <a:pt x="630000" y="1260000"/>
                </a:cubicBezTo>
                <a:cubicBezTo>
                  <a:pt x="398159" y="1260000"/>
                  <a:pt x="195567" y="1134767"/>
                  <a:pt x="88433" y="946937"/>
                </a:cubicBezTo>
                <a:lnTo>
                  <a:pt x="224629" y="777758"/>
                </a:lnTo>
                <a:cubicBezTo>
                  <a:pt x="283667" y="944376"/>
                  <a:pt x="442987" y="1062949"/>
                  <a:pt x="630000" y="1062949"/>
                </a:cubicBezTo>
                <a:cubicBezTo>
                  <a:pt x="869111" y="1062949"/>
                  <a:pt x="1062949" y="869111"/>
                  <a:pt x="1062949" y="630000"/>
                </a:cubicBezTo>
                <a:cubicBezTo>
                  <a:pt x="1062949" y="390889"/>
                  <a:pt x="869111" y="197051"/>
                  <a:pt x="630000" y="197051"/>
                </a:cubicBezTo>
                <a:cubicBezTo>
                  <a:pt x="442988" y="197051"/>
                  <a:pt x="283670" y="315622"/>
                  <a:pt x="224630" y="482237"/>
                </a:cubicBezTo>
                <a:lnTo>
                  <a:pt x="88435" y="313059"/>
                </a:lnTo>
                <a:cubicBezTo>
                  <a:pt x="195570" y="125231"/>
                  <a:pt x="398161" y="0"/>
                  <a:pt x="63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dirty="0">
              <a:solidFill>
                <a:schemeClr val="tx1">
                  <a:lumMod val="75000"/>
                  <a:lumOff val="25000"/>
                </a:schemeClr>
              </a:solidFill>
            </a:endParaRPr>
          </a:p>
        </p:txBody>
      </p:sp>
      <p:sp>
        <p:nvSpPr>
          <p:cNvPr id="43" name="Donut 48">
            <a:extLst>
              <a:ext uri="{FF2B5EF4-FFF2-40B4-BE49-F238E27FC236}">
                <a16:creationId xmlns:a16="http://schemas.microsoft.com/office/drawing/2014/main" id="{83FC4645-3BF8-4697-A24C-19F688A57284}"/>
              </a:ext>
            </a:extLst>
          </p:cNvPr>
          <p:cNvSpPr/>
          <p:nvPr/>
        </p:nvSpPr>
        <p:spPr>
          <a:xfrm>
            <a:off x="7678511" y="1794558"/>
            <a:ext cx="1969982" cy="1360804"/>
          </a:xfrm>
          <a:custGeom>
            <a:avLst/>
            <a:gdLst/>
            <a:ahLst/>
            <a:cxnLst/>
            <a:rect l="l" t="t" r="r" b="b"/>
            <a:pathLst>
              <a:path w="1824052" h="1260000">
                <a:moveTo>
                  <a:pt x="7071" y="559863"/>
                </a:moveTo>
                <a:lnTo>
                  <a:pt x="63532" y="629998"/>
                </a:lnTo>
                <a:lnTo>
                  <a:pt x="7070" y="700134"/>
                </a:lnTo>
                <a:cubicBezTo>
                  <a:pt x="1323" y="677346"/>
                  <a:pt x="0" y="653828"/>
                  <a:pt x="0" y="630000"/>
                </a:cubicBezTo>
                <a:close/>
                <a:moveTo>
                  <a:pt x="630000" y="0"/>
                </a:moveTo>
                <a:cubicBezTo>
                  <a:pt x="948367" y="0"/>
                  <a:pt x="1211578" y="236152"/>
                  <a:pt x="1251253" y="543226"/>
                </a:cubicBezTo>
                <a:lnTo>
                  <a:pt x="1571198" y="543226"/>
                </a:lnTo>
                <a:lnTo>
                  <a:pt x="1445980" y="387684"/>
                </a:lnTo>
                <a:lnTo>
                  <a:pt x="1628978" y="387684"/>
                </a:lnTo>
                <a:lnTo>
                  <a:pt x="1824052" y="630000"/>
                </a:lnTo>
                <a:lnTo>
                  <a:pt x="1628978" y="872316"/>
                </a:lnTo>
                <a:lnTo>
                  <a:pt x="1445980" y="872316"/>
                </a:lnTo>
                <a:lnTo>
                  <a:pt x="1566004" y="723226"/>
                </a:lnTo>
                <a:lnTo>
                  <a:pt x="1250602" y="723226"/>
                </a:lnTo>
                <a:cubicBezTo>
                  <a:pt x="1207884" y="1027148"/>
                  <a:pt x="946135" y="1260000"/>
                  <a:pt x="630000" y="1260000"/>
                </a:cubicBezTo>
                <a:cubicBezTo>
                  <a:pt x="398160" y="1260000"/>
                  <a:pt x="195568" y="1134768"/>
                  <a:pt x="88434" y="946939"/>
                </a:cubicBezTo>
                <a:lnTo>
                  <a:pt x="224629" y="777761"/>
                </a:lnTo>
                <a:cubicBezTo>
                  <a:pt x="283669" y="944377"/>
                  <a:pt x="442988" y="1062949"/>
                  <a:pt x="630000" y="1062949"/>
                </a:cubicBezTo>
                <a:cubicBezTo>
                  <a:pt x="869111" y="1062949"/>
                  <a:pt x="1062949" y="869111"/>
                  <a:pt x="1062949" y="630000"/>
                </a:cubicBezTo>
                <a:cubicBezTo>
                  <a:pt x="1062949" y="390889"/>
                  <a:pt x="869111" y="197051"/>
                  <a:pt x="630000" y="197051"/>
                </a:cubicBezTo>
                <a:cubicBezTo>
                  <a:pt x="442989" y="197051"/>
                  <a:pt x="283671" y="315621"/>
                  <a:pt x="224630" y="482236"/>
                </a:cubicBezTo>
                <a:lnTo>
                  <a:pt x="88436" y="313058"/>
                </a:lnTo>
                <a:cubicBezTo>
                  <a:pt x="195571" y="125231"/>
                  <a:pt x="398161" y="0"/>
                  <a:pt x="63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dirty="0">
              <a:solidFill>
                <a:schemeClr val="tx1">
                  <a:lumMod val="75000"/>
                  <a:lumOff val="25000"/>
                </a:schemeClr>
              </a:solidFill>
            </a:endParaRPr>
          </a:p>
        </p:txBody>
      </p:sp>
      <p:sp>
        <p:nvSpPr>
          <p:cNvPr id="47" name="Donut 48">
            <a:extLst>
              <a:ext uri="{FF2B5EF4-FFF2-40B4-BE49-F238E27FC236}">
                <a16:creationId xmlns:a16="http://schemas.microsoft.com/office/drawing/2014/main" id="{B4BFD84B-91C8-4081-AFB8-A8BD7D686F37}"/>
              </a:ext>
            </a:extLst>
          </p:cNvPr>
          <p:cNvSpPr/>
          <p:nvPr/>
        </p:nvSpPr>
        <p:spPr>
          <a:xfrm>
            <a:off x="5939587" y="1794558"/>
            <a:ext cx="1969982" cy="1360804"/>
          </a:xfrm>
          <a:custGeom>
            <a:avLst/>
            <a:gdLst/>
            <a:ahLst/>
            <a:cxnLst/>
            <a:rect l="l" t="t" r="r" b="b"/>
            <a:pathLst>
              <a:path w="1824052" h="1260000">
                <a:moveTo>
                  <a:pt x="7071" y="559863"/>
                </a:moveTo>
                <a:lnTo>
                  <a:pt x="63532" y="629998"/>
                </a:lnTo>
                <a:lnTo>
                  <a:pt x="7070" y="700134"/>
                </a:lnTo>
                <a:cubicBezTo>
                  <a:pt x="1323" y="677346"/>
                  <a:pt x="0" y="653828"/>
                  <a:pt x="0" y="630000"/>
                </a:cubicBezTo>
                <a:close/>
                <a:moveTo>
                  <a:pt x="630000" y="0"/>
                </a:moveTo>
                <a:cubicBezTo>
                  <a:pt x="948367" y="0"/>
                  <a:pt x="1211578" y="236152"/>
                  <a:pt x="1251253" y="543226"/>
                </a:cubicBezTo>
                <a:lnTo>
                  <a:pt x="1571198" y="543226"/>
                </a:lnTo>
                <a:lnTo>
                  <a:pt x="1445980" y="387684"/>
                </a:lnTo>
                <a:lnTo>
                  <a:pt x="1628978" y="387684"/>
                </a:lnTo>
                <a:lnTo>
                  <a:pt x="1824052" y="630000"/>
                </a:lnTo>
                <a:lnTo>
                  <a:pt x="1628978" y="872316"/>
                </a:lnTo>
                <a:lnTo>
                  <a:pt x="1445980" y="872316"/>
                </a:lnTo>
                <a:lnTo>
                  <a:pt x="1566004" y="723226"/>
                </a:lnTo>
                <a:lnTo>
                  <a:pt x="1250602" y="723226"/>
                </a:lnTo>
                <a:cubicBezTo>
                  <a:pt x="1207884" y="1027148"/>
                  <a:pt x="946135" y="1260000"/>
                  <a:pt x="630000" y="1260000"/>
                </a:cubicBezTo>
                <a:cubicBezTo>
                  <a:pt x="398160" y="1260000"/>
                  <a:pt x="195568" y="1134768"/>
                  <a:pt x="88434" y="946939"/>
                </a:cubicBezTo>
                <a:lnTo>
                  <a:pt x="224629" y="777761"/>
                </a:lnTo>
                <a:cubicBezTo>
                  <a:pt x="283669" y="944377"/>
                  <a:pt x="442988" y="1062949"/>
                  <a:pt x="630000" y="1062949"/>
                </a:cubicBezTo>
                <a:cubicBezTo>
                  <a:pt x="869111" y="1062949"/>
                  <a:pt x="1062949" y="869111"/>
                  <a:pt x="1062949" y="630000"/>
                </a:cubicBezTo>
                <a:cubicBezTo>
                  <a:pt x="1062949" y="390889"/>
                  <a:pt x="869111" y="197051"/>
                  <a:pt x="630000" y="197051"/>
                </a:cubicBezTo>
                <a:cubicBezTo>
                  <a:pt x="442989" y="197051"/>
                  <a:pt x="283671" y="315621"/>
                  <a:pt x="224630" y="482236"/>
                </a:cubicBezTo>
                <a:lnTo>
                  <a:pt x="88436" y="313058"/>
                </a:lnTo>
                <a:cubicBezTo>
                  <a:pt x="195571" y="125231"/>
                  <a:pt x="398161" y="0"/>
                  <a:pt x="63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dirty="0">
              <a:solidFill>
                <a:schemeClr val="tx1">
                  <a:lumMod val="75000"/>
                  <a:lumOff val="25000"/>
                </a:schemeClr>
              </a:solidFill>
            </a:endParaRPr>
          </a:p>
        </p:txBody>
      </p:sp>
      <p:sp>
        <p:nvSpPr>
          <p:cNvPr id="49" name="Donut 44">
            <a:extLst>
              <a:ext uri="{FF2B5EF4-FFF2-40B4-BE49-F238E27FC236}">
                <a16:creationId xmlns:a16="http://schemas.microsoft.com/office/drawing/2014/main" id="{32BBDDD6-B7ED-4100-BDA3-6349F0914CCC}"/>
              </a:ext>
            </a:extLst>
          </p:cNvPr>
          <p:cNvSpPr/>
          <p:nvPr/>
        </p:nvSpPr>
        <p:spPr>
          <a:xfrm>
            <a:off x="4200661" y="1794558"/>
            <a:ext cx="1969982" cy="1360804"/>
          </a:xfrm>
          <a:custGeom>
            <a:avLst/>
            <a:gdLst/>
            <a:ahLst/>
            <a:cxnLst/>
            <a:rect l="l" t="t" r="r" b="b"/>
            <a:pathLst>
              <a:path w="1824052" h="1260000">
                <a:moveTo>
                  <a:pt x="7070" y="559864"/>
                </a:moveTo>
                <a:lnTo>
                  <a:pt x="63532" y="629999"/>
                </a:lnTo>
                <a:lnTo>
                  <a:pt x="7070" y="700135"/>
                </a:lnTo>
                <a:cubicBezTo>
                  <a:pt x="1323" y="677347"/>
                  <a:pt x="0" y="653828"/>
                  <a:pt x="0" y="630000"/>
                </a:cubicBezTo>
                <a:close/>
                <a:moveTo>
                  <a:pt x="630000" y="0"/>
                </a:moveTo>
                <a:cubicBezTo>
                  <a:pt x="948367" y="0"/>
                  <a:pt x="1211578" y="236152"/>
                  <a:pt x="1251253" y="543226"/>
                </a:cubicBezTo>
                <a:lnTo>
                  <a:pt x="1571198" y="543226"/>
                </a:lnTo>
                <a:lnTo>
                  <a:pt x="1445980" y="387684"/>
                </a:lnTo>
                <a:lnTo>
                  <a:pt x="1628978" y="387684"/>
                </a:lnTo>
                <a:lnTo>
                  <a:pt x="1824052" y="630000"/>
                </a:lnTo>
                <a:lnTo>
                  <a:pt x="1628978" y="872316"/>
                </a:lnTo>
                <a:lnTo>
                  <a:pt x="1445980" y="872316"/>
                </a:lnTo>
                <a:lnTo>
                  <a:pt x="1566004" y="723226"/>
                </a:lnTo>
                <a:lnTo>
                  <a:pt x="1250602" y="723226"/>
                </a:lnTo>
                <a:cubicBezTo>
                  <a:pt x="1207884" y="1027148"/>
                  <a:pt x="946135" y="1260000"/>
                  <a:pt x="630000" y="1260000"/>
                </a:cubicBezTo>
                <a:cubicBezTo>
                  <a:pt x="398160" y="1260000"/>
                  <a:pt x="195569" y="1134769"/>
                  <a:pt x="88434" y="946940"/>
                </a:cubicBezTo>
                <a:lnTo>
                  <a:pt x="224630" y="777762"/>
                </a:lnTo>
                <a:cubicBezTo>
                  <a:pt x="283669" y="944378"/>
                  <a:pt x="442988" y="1062949"/>
                  <a:pt x="630000" y="1062949"/>
                </a:cubicBezTo>
                <a:cubicBezTo>
                  <a:pt x="869111" y="1062949"/>
                  <a:pt x="1062949" y="869111"/>
                  <a:pt x="1062949" y="630000"/>
                </a:cubicBezTo>
                <a:cubicBezTo>
                  <a:pt x="1062949" y="390889"/>
                  <a:pt x="869111" y="197051"/>
                  <a:pt x="630000" y="197051"/>
                </a:cubicBezTo>
                <a:cubicBezTo>
                  <a:pt x="442989" y="197051"/>
                  <a:pt x="283670" y="315622"/>
                  <a:pt x="224630" y="482237"/>
                </a:cubicBezTo>
                <a:lnTo>
                  <a:pt x="88435" y="313059"/>
                </a:lnTo>
                <a:cubicBezTo>
                  <a:pt x="195570" y="125231"/>
                  <a:pt x="398161" y="0"/>
                  <a:pt x="63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dirty="0">
              <a:solidFill>
                <a:schemeClr val="tx1">
                  <a:lumMod val="75000"/>
                  <a:lumOff val="25000"/>
                </a:schemeClr>
              </a:solidFill>
            </a:endParaRPr>
          </a:p>
        </p:txBody>
      </p:sp>
      <p:sp>
        <p:nvSpPr>
          <p:cNvPr id="50" name="Donut 40">
            <a:extLst>
              <a:ext uri="{FF2B5EF4-FFF2-40B4-BE49-F238E27FC236}">
                <a16:creationId xmlns:a16="http://schemas.microsoft.com/office/drawing/2014/main" id="{4FA71A5D-FC80-4051-8DAB-42986D70F4FB}"/>
              </a:ext>
            </a:extLst>
          </p:cNvPr>
          <p:cNvSpPr/>
          <p:nvPr/>
        </p:nvSpPr>
        <p:spPr>
          <a:xfrm>
            <a:off x="2461737" y="1794558"/>
            <a:ext cx="1969982" cy="1360804"/>
          </a:xfrm>
          <a:custGeom>
            <a:avLst/>
            <a:gdLst/>
            <a:ahLst/>
            <a:cxnLst/>
            <a:rect l="l" t="t" r="r" b="b"/>
            <a:pathLst>
              <a:path w="1824052" h="1260000">
                <a:moveTo>
                  <a:pt x="7070" y="559865"/>
                </a:moveTo>
                <a:lnTo>
                  <a:pt x="63532" y="630000"/>
                </a:lnTo>
                <a:lnTo>
                  <a:pt x="7070" y="700135"/>
                </a:lnTo>
                <a:cubicBezTo>
                  <a:pt x="1323" y="677348"/>
                  <a:pt x="0" y="653828"/>
                  <a:pt x="0" y="630000"/>
                </a:cubicBezTo>
                <a:close/>
                <a:moveTo>
                  <a:pt x="630000" y="0"/>
                </a:moveTo>
                <a:cubicBezTo>
                  <a:pt x="948367" y="0"/>
                  <a:pt x="1211578" y="236152"/>
                  <a:pt x="1251253" y="543226"/>
                </a:cubicBezTo>
                <a:lnTo>
                  <a:pt x="1571198" y="543226"/>
                </a:lnTo>
                <a:lnTo>
                  <a:pt x="1445980" y="387684"/>
                </a:lnTo>
                <a:lnTo>
                  <a:pt x="1628978" y="387684"/>
                </a:lnTo>
                <a:lnTo>
                  <a:pt x="1824052" y="630000"/>
                </a:lnTo>
                <a:lnTo>
                  <a:pt x="1628978" y="872316"/>
                </a:lnTo>
                <a:lnTo>
                  <a:pt x="1445980" y="872316"/>
                </a:lnTo>
                <a:lnTo>
                  <a:pt x="1566003" y="723226"/>
                </a:lnTo>
                <a:lnTo>
                  <a:pt x="1250602" y="723226"/>
                </a:lnTo>
                <a:cubicBezTo>
                  <a:pt x="1207884" y="1027148"/>
                  <a:pt x="946135" y="1260000"/>
                  <a:pt x="630000" y="1260000"/>
                </a:cubicBezTo>
                <a:cubicBezTo>
                  <a:pt x="398160" y="1260000"/>
                  <a:pt x="195569" y="1134769"/>
                  <a:pt x="88435" y="946940"/>
                </a:cubicBezTo>
                <a:lnTo>
                  <a:pt x="224630" y="777762"/>
                </a:lnTo>
                <a:cubicBezTo>
                  <a:pt x="283670" y="944378"/>
                  <a:pt x="442988" y="1062949"/>
                  <a:pt x="630000" y="1062949"/>
                </a:cubicBezTo>
                <a:cubicBezTo>
                  <a:pt x="869111" y="1062949"/>
                  <a:pt x="1062949" y="869111"/>
                  <a:pt x="1062949" y="630000"/>
                </a:cubicBezTo>
                <a:cubicBezTo>
                  <a:pt x="1062949" y="390889"/>
                  <a:pt x="869111" y="197051"/>
                  <a:pt x="630000" y="197051"/>
                </a:cubicBezTo>
                <a:cubicBezTo>
                  <a:pt x="442988" y="197051"/>
                  <a:pt x="283670" y="315622"/>
                  <a:pt x="224630" y="482238"/>
                </a:cubicBezTo>
                <a:lnTo>
                  <a:pt x="88435" y="313060"/>
                </a:lnTo>
                <a:cubicBezTo>
                  <a:pt x="195570" y="125231"/>
                  <a:pt x="398160" y="0"/>
                  <a:pt x="630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dirty="0">
              <a:solidFill>
                <a:schemeClr val="tx1">
                  <a:lumMod val="75000"/>
                  <a:lumOff val="25000"/>
                </a:schemeClr>
              </a:solidFill>
            </a:endParaRPr>
          </a:p>
        </p:txBody>
      </p:sp>
      <p:sp>
        <p:nvSpPr>
          <p:cNvPr id="51" name="Donut 27">
            <a:extLst>
              <a:ext uri="{FF2B5EF4-FFF2-40B4-BE49-F238E27FC236}">
                <a16:creationId xmlns:a16="http://schemas.microsoft.com/office/drawing/2014/main" id="{00E3C22E-A7E3-41C8-88A3-0BEB40BD8D76}"/>
              </a:ext>
            </a:extLst>
          </p:cNvPr>
          <p:cNvSpPr/>
          <p:nvPr/>
        </p:nvSpPr>
        <p:spPr>
          <a:xfrm>
            <a:off x="722811" y="1794558"/>
            <a:ext cx="1969982" cy="1360804"/>
          </a:xfrm>
          <a:custGeom>
            <a:avLst/>
            <a:gdLst/>
            <a:ahLst/>
            <a:cxnLst/>
            <a:rect l="l" t="t" r="r" b="b"/>
            <a:pathLst>
              <a:path w="1824052" h="1260000">
                <a:moveTo>
                  <a:pt x="630000" y="197051"/>
                </a:moveTo>
                <a:cubicBezTo>
                  <a:pt x="390889" y="197051"/>
                  <a:pt x="197051" y="390889"/>
                  <a:pt x="197051" y="630000"/>
                </a:cubicBezTo>
                <a:cubicBezTo>
                  <a:pt x="197051" y="869111"/>
                  <a:pt x="390889" y="1062949"/>
                  <a:pt x="630000" y="1062949"/>
                </a:cubicBezTo>
                <a:cubicBezTo>
                  <a:pt x="869111" y="1062949"/>
                  <a:pt x="1062949" y="869111"/>
                  <a:pt x="1062949" y="630000"/>
                </a:cubicBezTo>
                <a:cubicBezTo>
                  <a:pt x="1062949" y="390889"/>
                  <a:pt x="869111" y="197051"/>
                  <a:pt x="630000" y="197051"/>
                </a:cubicBezTo>
                <a:close/>
                <a:moveTo>
                  <a:pt x="630000" y="0"/>
                </a:moveTo>
                <a:cubicBezTo>
                  <a:pt x="948367" y="0"/>
                  <a:pt x="1211578" y="236152"/>
                  <a:pt x="1251252" y="543226"/>
                </a:cubicBezTo>
                <a:lnTo>
                  <a:pt x="1571198" y="543226"/>
                </a:lnTo>
                <a:lnTo>
                  <a:pt x="1445980" y="387684"/>
                </a:lnTo>
                <a:lnTo>
                  <a:pt x="1628978" y="387684"/>
                </a:lnTo>
                <a:lnTo>
                  <a:pt x="1824052" y="630000"/>
                </a:lnTo>
                <a:lnTo>
                  <a:pt x="1628978" y="872316"/>
                </a:lnTo>
                <a:lnTo>
                  <a:pt x="1445980" y="872316"/>
                </a:lnTo>
                <a:lnTo>
                  <a:pt x="1566003" y="723226"/>
                </a:lnTo>
                <a:lnTo>
                  <a:pt x="1250602" y="723226"/>
                </a:lnTo>
                <a:cubicBezTo>
                  <a:pt x="1207884" y="1027148"/>
                  <a:pt x="946134" y="1260000"/>
                  <a:pt x="630000" y="1260000"/>
                </a:cubicBezTo>
                <a:cubicBezTo>
                  <a:pt x="282061" y="1260000"/>
                  <a:pt x="0" y="977939"/>
                  <a:pt x="0" y="630000"/>
                </a:cubicBezTo>
                <a:cubicBezTo>
                  <a:pt x="0" y="282061"/>
                  <a:pt x="282061" y="0"/>
                  <a:pt x="630000"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2700" dirty="0">
              <a:solidFill>
                <a:schemeClr val="tx1">
                  <a:lumMod val="75000"/>
                  <a:lumOff val="25000"/>
                </a:schemeClr>
              </a:solidFill>
            </a:endParaRPr>
          </a:p>
        </p:txBody>
      </p:sp>
      <p:cxnSp>
        <p:nvCxnSpPr>
          <p:cNvPr id="55" name="Straight Connector 115">
            <a:extLst>
              <a:ext uri="{FF2B5EF4-FFF2-40B4-BE49-F238E27FC236}">
                <a16:creationId xmlns:a16="http://schemas.microsoft.com/office/drawing/2014/main" id="{791F2D58-7B4C-468C-ABAF-77ED840F60A4}"/>
              </a:ext>
            </a:extLst>
          </p:cNvPr>
          <p:cNvCxnSpPr/>
          <p:nvPr/>
        </p:nvCxnSpPr>
        <p:spPr>
          <a:xfrm>
            <a:off x="1399778" y="3222123"/>
            <a:ext cx="0" cy="432000"/>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 name="Straight Connector 116">
            <a:extLst>
              <a:ext uri="{FF2B5EF4-FFF2-40B4-BE49-F238E27FC236}">
                <a16:creationId xmlns:a16="http://schemas.microsoft.com/office/drawing/2014/main" id="{3D261729-1CD7-451E-B706-6CDB28877125}"/>
              </a:ext>
            </a:extLst>
          </p:cNvPr>
          <p:cNvCxnSpPr/>
          <p:nvPr/>
        </p:nvCxnSpPr>
        <p:spPr>
          <a:xfrm>
            <a:off x="3143110" y="3222123"/>
            <a:ext cx="0" cy="432000"/>
          </a:xfrm>
          <a:prstGeom prst="line">
            <a:avLst/>
          </a:prstGeom>
          <a:ln w="666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117">
            <a:extLst>
              <a:ext uri="{FF2B5EF4-FFF2-40B4-BE49-F238E27FC236}">
                <a16:creationId xmlns:a16="http://schemas.microsoft.com/office/drawing/2014/main" id="{F5194C14-3463-41D6-99AE-8802E4A3F868}"/>
              </a:ext>
            </a:extLst>
          </p:cNvPr>
          <p:cNvCxnSpPr/>
          <p:nvPr/>
        </p:nvCxnSpPr>
        <p:spPr>
          <a:xfrm>
            <a:off x="4886442" y="3222123"/>
            <a:ext cx="0" cy="432000"/>
          </a:xfrm>
          <a:prstGeom prst="line">
            <a:avLst/>
          </a:prstGeom>
          <a:ln w="666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traight Connector 118">
            <a:extLst>
              <a:ext uri="{FF2B5EF4-FFF2-40B4-BE49-F238E27FC236}">
                <a16:creationId xmlns:a16="http://schemas.microsoft.com/office/drawing/2014/main" id="{A27C164B-D59E-475C-A477-9152501E5CF0}"/>
              </a:ext>
            </a:extLst>
          </p:cNvPr>
          <p:cNvCxnSpPr/>
          <p:nvPr/>
        </p:nvCxnSpPr>
        <p:spPr>
          <a:xfrm>
            <a:off x="6629774" y="3222123"/>
            <a:ext cx="0" cy="432000"/>
          </a:xfrm>
          <a:prstGeom prst="line">
            <a:avLst/>
          </a:prstGeom>
          <a:ln w="666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9" name="Straight Connector 119">
            <a:extLst>
              <a:ext uri="{FF2B5EF4-FFF2-40B4-BE49-F238E27FC236}">
                <a16:creationId xmlns:a16="http://schemas.microsoft.com/office/drawing/2014/main" id="{6EE009E8-C15A-4470-9DDC-46619D013B39}"/>
              </a:ext>
            </a:extLst>
          </p:cNvPr>
          <p:cNvCxnSpPr/>
          <p:nvPr/>
        </p:nvCxnSpPr>
        <p:spPr>
          <a:xfrm>
            <a:off x="10116438" y="3222123"/>
            <a:ext cx="0" cy="432000"/>
          </a:xfrm>
          <a:prstGeom prst="line">
            <a:avLst/>
          </a:prstGeom>
          <a:ln w="666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0" name="Straight Connector 21">
            <a:extLst>
              <a:ext uri="{FF2B5EF4-FFF2-40B4-BE49-F238E27FC236}">
                <a16:creationId xmlns:a16="http://schemas.microsoft.com/office/drawing/2014/main" id="{4DE4F6D3-609E-407C-9143-CBA81BF276FC}"/>
              </a:ext>
            </a:extLst>
          </p:cNvPr>
          <p:cNvCxnSpPr/>
          <p:nvPr/>
        </p:nvCxnSpPr>
        <p:spPr>
          <a:xfrm>
            <a:off x="8373106" y="3222123"/>
            <a:ext cx="0" cy="432000"/>
          </a:xfrm>
          <a:prstGeom prst="line">
            <a:avLst/>
          </a:prstGeom>
          <a:ln w="66675">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Rectángulo 1">
            <a:extLst>
              <a:ext uri="{FF2B5EF4-FFF2-40B4-BE49-F238E27FC236}">
                <a16:creationId xmlns:a16="http://schemas.microsoft.com/office/drawing/2014/main" id="{C6CCAE33-8820-4614-AA10-A0986A4912F8}"/>
              </a:ext>
            </a:extLst>
          </p:cNvPr>
          <p:cNvSpPr/>
          <p:nvPr/>
        </p:nvSpPr>
        <p:spPr>
          <a:xfrm>
            <a:off x="411027" y="3891294"/>
            <a:ext cx="1734780" cy="1246495"/>
          </a:xfrm>
          <a:prstGeom prst="rect">
            <a:avLst/>
          </a:prstGeom>
        </p:spPr>
        <p:txBody>
          <a:bodyPr wrap="square">
            <a:spAutoFit/>
          </a:bodyPr>
          <a:lstStyle/>
          <a:p>
            <a:pPr algn="ctr"/>
            <a:r>
              <a:rPr lang="es-CO" sz="1500" dirty="0">
                <a:solidFill>
                  <a:srgbClr val="70AD47"/>
                </a:solidFill>
                <a:latin typeface="Arial" panose="020B0604020202020204" pitchFamily="34" charset="0"/>
                <a:cs typeface="Arial" panose="020B0604020202020204" pitchFamily="34" charset="0"/>
              </a:rPr>
              <a:t>INGRESO DE 500 BENEFICIARIAS AL SUBSIDIO PENSIONAL</a:t>
            </a:r>
          </a:p>
        </p:txBody>
      </p:sp>
      <p:sp>
        <p:nvSpPr>
          <p:cNvPr id="3" name="Rectángulo 2">
            <a:extLst>
              <a:ext uri="{FF2B5EF4-FFF2-40B4-BE49-F238E27FC236}">
                <a16:creationId xmlns:a16="http://schemas.microsoft.com/office/drawing/2014/main" id="{6D5B1FE3-40A1-4C07-8C4A-E822F37F070F}"/>
              </a:ext>
            </a:extLst>
          </p:cNvPr>
          <p:cNvSpPr/>
          <p:nvPr/>
        </p:nvSpPr>
        <p:spPr>
          <a:xfrm>
            <a:off x="2275720" y="3895821"/>
            <a:ext cx="1734780" cy="1938992"/>
          </a:xfrm>
          <a:prstGeom prst="rect">
            <a:avLst/>
          </a:prstGeom>
        </p:spPr>
        <p:txBody>
          <a:bodyPr wrap="square">
            <a:spAutoFit/>
          </a:bodyPr>
          <a:lstStyle/>
          <a:p>
            <a:pPr algn="ctr"/>
            <a:r>
              <a:rPr lang="es-CO" sz="1500" dirty="0">
                <a:solidFill>
                  <a:srgbClr val="4472C4"/>
                </a:solidFill>
                <a:latin typeface="Arial" panose="020B0604020202020204" pitchFamily="34" charset="0"/>
                <a:cs typeface="Arial" panose="020B0604020202020204" pitchFamily="34" charset="0"/>
              </a:rPr>
              <a:t>LEVANTAR UN ESCENARIO REAL DE RETIRO PARA LAS MADRES COMUNITARIAS MAYORES DE 57 AÑOS ACTIVAS</a:t>
            </a:r>
          </a:p>
        </p:txBody>
      </p:sp>
      <p:sp>
        <p:nvSpPr>
          <p:cNvPr id="4" name="Rectángulo 3">
            <a:extLst>
              <a:ext uri="{FF2B5EF4-FFF2-40B4-BE49-F238E27FC236}">
                <a16:creationId xmlns:a16="http://schemas.microsoft.com/office/drawing/2014/main" id="{B88FF607-69B1-4189-BC41-5FA3FA10C017}"/>
              </a:ext>
            </a:extLst>
          </p:cNvPr>
          <p:cNvSpPr/>
          <p:nvPr/>
        </p:nvSpPr>
        <p:spPr>
          <a:xfrm>
            <a:off x="4026626" y="3891294"/>
            <a:ext cx="1734778" cy="784830"/>
          </a:xfrm>
          <a:prstGeom prst="rect">
            <a:avLst/>
          </a:prstGeom>
        </p:spPr>
        <p:txBody>
          <a:bodyPr wrap="square">
            <a:spAutoFit/>
          </a:bodyPr>
          <a:lstStyle/>
          <a:p>
            <a:pPr lvl="0" algn="ctr"/>
            <a:r>
              <a:rPr lang="es-CO" sz="1500" dirty="0">
                <a:solidFill>
                  <a:srgbClr val="ED7D31"/>
                </a:solidFill>
                <a:latin typeface="Arial" panose="020B0604020202020204" pitchFamily="34" charset="0"/>
                <a:cs typeface="Arial" panose="020B0604020202020204" pitchFamily="34" charset="0"/>
              </a:rPr>
              <a:t>CENSO DE MADRES COMUNITARIAS </a:t>
            </a:r>
          </a:p>
        </p:txBody>
      </p:sp>
      <p:sp>
        <p:nvSpPr>
          <p:cNvPr id="5" name="Rectángulo 4">
            <a:extLst>
              <a:ext uri="{FF2B5EF4-FFF2-40B4-BE49-F238E27FC236}">
                <a16:creationId xmlns:a16="http://schemas.microsoft.com/office/drawing/2014/main" id="{EFA87535-821F-4407-B84F-0335ABF4524F}"/>
              </a:ext>
            </a:extLst>
          </p:cNvPr>
          <p:cNvSpPr/>
          <p:nvPr/>
        </p:nvSpPr>
        <p:spPr>
          <a:xfrm>
            <a:off x="5630476" y="3798961"/>
            <a:ext cx="1994607" cy="2400657"/>
          </a:xfrm>
          <a:prstGeom prst="rect">
            <a:avLst/>
          </a:prstGeom>
        </p:spPr>
        <p:txBody>
          <a:bodyPr wrap="square">
            <a:spAutoFit/>
          </a:bodyPr>
          <a:lstStyle/>
          <a:p>
            <a:pPr lvl="0" algn="ctr"/>
            <a:r>
              <a:rPr lang="es-CO" sz="1500" dirty="0">
                <a:solidFill>
                  <a:srgbClr val="A5A5A5"/>
                </a:solidFill>
                <a:latin typeface="Arial" panose="020B0604020202020204" pitchFamily="34" charset="0"/>
                <a:cs typeface="Arial" panose="020B0604020202020204" pitchFamily="34" charset="0"/>
              </a:rPr>
              <a:t>REALIZAR ASISTENCIA TÉCNICA A LAS REGIONALES CON RESPECTO DE LAS CAUSALES DE CIERRE Y SU PROCEDIMIENTO PARA LAS UDS DE HCB</a:t>
            </a:r>
          </a:p>
        </p:txBody>
      </p:sp>
      <p:sp>
        <p:nvSpPr>
          <p:cNvPr id="6" name="Rectángulo 5">
            <a:extLst>
              <a:ext uri="{FF2B5EF4-FFF2-40B4-BE49-F238E27FC236}">
                <a16:creationId xmlns:a16="http://schemas.microsoft.com/office/drawing/2014/main" id="{ADD42474-E89E-4BB6-BA0E-442CB36E1C96}"/>
              </a:ext>
            </a:extLst>
          </p:cNvPr>
          <p:cNvSpPr/>
          <p:nvPr/>
        </p:nvSpPr>
        <p:spPr>
          <a:xfrm>
            <a:off x="7625083" y="3798961"/>
            <a:ext cx="1718313" cy="2400657"/>
          </a:xfrm>
          <a:prstGeom prst="rect">
            <a:avLst/>
          </a:prstGeom>
        </p:spPr>
        <p:txBody>
          <a:bodyPr wrap="square">
            <a:spAutoFit/>
          </a:bodyPr>
          <a:lstStyle/>
          <a:p>
            <a:pPr algn="ctr"/>
            <a:r>
              <a:rPr lang="es-CO" sz="1500" dirty="0">
                <a:solidFill>
                  <a:schemeClr val="accent4">
                    <a:lumMod val="50000"/>
                  </a:schemeClr>
                </a:solidFill>
                <a:latin typeface="Arial" panose="020B0604020202020204" pitchFamily="34" charset="0"/>
                <a:cs typeface="Arial" panose="020B0604020202020204" pitchFamily="34" charset="0"/>
              </a:rPr>
              <a:t>ESTABLECER LAS ACCIONES A ADELANTAR EN JORNADAS DE PROTESTA DE LAS MADRES COMUNITARIAS Y SUS SINDICATOS</a:t>
            </a:r>
          </a:p>
        </p:txBody>
      </p:sp>
      <p:sp>
        <p:nvSpPr>
          <p:cNvPr id="7" name="Rectángulo 6">
            <a:extLst>
              <a:ext uri="{FF2B5EF4-FFF2-40B4-BE49-F238E27FC236}">
                <a16:creationId xmlns:a16="http://schemas.microsoft.com/office/drawing/2014/main" id="{37324B9E-5EA4-4DD9-99B3-752D481DA66E}"/>
              </a:ext>
            </a:extLst>
          </p:cNvPr>
          <p:cNvSpPr/>
          <p:nvPr/>
        </p:nvSpPr>
        <p:spPr>
          <a:xfrm>
            <a:off x="9343396" y="3825078"/>
            <a:ext cx="1718313" cy="2400657"/>
          </a:xfrm>
          <a:prstGeom prst="rect">
            <a:avLst/>
          </a:prstGeom>
        </p:spPr>
        <p:txBody>
          <a:bodyPr wrap="square">
            <a:spAutoFit/>
          </a:bodyPr>
          <a:lstStyle/>
          <a:p>
            <a:pPr algn="ctr"/>
            <a:r>
              <a:rPr lang="es-CO" sz="1500" dirty="0">
                <a:solidFill>
                  <a:srgbClr val="5B9BD5"/>
                </a:solidFill>
                <a:latin typeface="Arial" panose="020B0604020202020204" pitchFamily="34" charset="0"/>
                <a:cs typeface="Arial" panose="020B0604020202020204" pitchFamily="34" charset="0"/>
              </a:rPr>
              <a:t>CONTINUAR CON LA ARTICULACIÓN CON LA MADRES COMUNITARIAS Y CON LOS SINDICATOS DE LAS MADRES COMUNITARIAS</a:t>
            </a:r>
          </a:p>
        </p:txBody>
      </p:sp>
      <p:pic>
        <p:nvPicPr>
          <p:cNvPr id="3074" name="Picture 2" descr="Imagen relacionada">
            <a:extLst>
              <a:ext uri="{FF2B5EF4-FFF2-40B4-BE49-F238E27FC236}">
                <a16:creationId xmlns:a16="http://schemas.microsoft.com/office/drawing/2014/main" id="{80F5E6AD-23DB-48A8-B376-01F669BBB1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864"/>
          <a:stretch/>
        </p:blipFill>
        <p:spPr bwMode="auto">
          <a:xfrm>
            <a:off x="1206907" y="2061078"/>
            <a:ext cx="385741" cy="80135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sultado de imagen para subsidio icon">
            <a:extLst>
              <a:ext uri="{FF2B5EF4-FFF2-40B4-BE49-F238E27FC236}">
                <a16:creationId xmlns:a16="http://schemas.microsoft.com/office/drawing/2014/main" id="{B75F611B-CBD1-434D-9E08-05B84E7A8F7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8076" t="20851" r="13221" b="22527"/>
          <a:stretch/>
        </p:blipFill>
        <p:spPr bwMode="auto">
          <a:xfrm>
            <a:off x="1136650" y="2362434"/>
            <a:ext cx="526255" cy="412389"/>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Imagen relacionada">
            <a:extLst>
              <a:ext uri="{FF2B5EF4-FFF2-40B4-BE49-F238E27FC236}">
                <a16:creationId xmlns:a16="http://schemas.microsoft.com/office/drawing/2014/main" id="{D345F1AB-53F9-412E-8607-34080F5DCF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864"/>
          <a:stretch/>
        </p:blipFill>
        <p:spPr bwMode="auto">
          <a:xfrm>
            <a:off x="9923567" y="2083674"/>
            <a:ext cx="385741" cy="801354"/>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Resultado de imagen para sinsicales icon">
            <a:extLst>
              <a:ext uri="{FF2B5EF4-FFF2-40B4-BE49-F238E27FC236}">
                <a16:creationId xmlns:a16="http://schemas.microsoft.com/office/drawing/2014/main" id="{B43CD5FC-6393-4E6F-9443-B408F949CF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60471" y="2196970"/>
            <a:ext cx="674730" cy="67473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sultado de imagen para protesta icon">
            <a:extLst>
              <a:ext uri="{FF2B5EF4-FFF2-40B4-BE49-F238E27FC236}">
                <a16:creationId xmlns:a16="http://schemas.microsoft.com/office/drawing/2014/main" id="{59870363-3455-4B47-A2A0-2FA247CD68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5559" y="2131957"/>
            <a:ext cx="655093" cy="655093"/>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 descr="Imagen relacionada">
            <a:extLst>
              <a:ext uri="{FF2B5EF4-FFF2-40B4-BE49-F238E27FC236}">
                <a16:creationId xmlns:a16="http://schemas.microsoft.com/office/drawing/2014/main" id="{D6A09EEE-E8D8-4DF3-A5E4-9F53A431316F}"/>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0000" b="90000" l="10000" r="90000">
                        <a14:backgroundMark x1="32727" y1="13043" x2="53818" y2="13043"/>
                        <a14:backgroundMark x1="53818" y1="13043" x2="64364" y2="19565"/>
                      </a14:backgroundRemoval>
                    </a14:imgEffect>
                  </a14:imgLayer>
                </a14:imgProps>
              </a:ext>
              <a:ext uri="{28A0092B-C50C-407E-A947-70E740481C1C}">
                <a14:useLocalDpi xmlns:a14="http://schemas.microsoft.com/office/drawing/2010/main" val="0"/>
              </a:ext>
            </a:extLst>
          </a:blip>
          <a:srcRect l="17932" t="20246" r="25625" b="23499"/>
          <a:stretch/>
        </p:blipFill>
        <p:spPr bwMode="auto">
          <a:xfrm>
            <a:off x="6263096" y="2169082"/>
            <a:ext cx="576426" cy="576587"/>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Imagen relacionada">
            <a:extLst>
              <a:ext uri="{FF2B5EF4-FFF2-40B4-BE49-F238E27FC236}">
                <a16:creationId xmlns:a16="http://schemas.microsoft.com/office/drawing/2014/main" id="{FFD2D1EE-9994-4870-9088-1122789686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864"/>
          <a:stretch/>
        </p:blipFill>
        <p:spPr bwMode="auto">
          <a:xfrm>
            <a:off x="6607936" y="2058827"/>
            <a:ext cx="385741" cy="801354"/>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Imagen relacionada">
            <a:extLst>
              <a:ext uri="{FF2B5EF4-FFF2-40B4-BE49-F238E27FC236}">
                <a16:creationId xmlns:a16="http://schemas.microsoft.com/office/drawing/2014/main" id="{E6227130-841A-4821-AD54-CB254D901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864"/>
          <a:stretch/>
        </p:blipFill>
        <p:spPr bwMode="auto">
          <a:xfrm>
            <a:off x="4539519" y="2083674"/>
            <a:ext cx="385741" cy="801354"/>
          </a:xfrm>
          <a:prstGeom prst="rect">
            <a:avLst/>
          </a:prstGeom>
          <a:noFill/>
          <a:extLst>
            <a:ext uri="{909E8E84-426E-40DD-AFC4-6F175D3DCCD1}">
              <a14:hiddenFill xmlns:a14="http://schemas.microsoft.com/office/drawing/2010/main">
                <a:solidFill>
                  <a:srgbClr val="FFFFFF"/>
                </a:solidFill>
              </a14:hiddenFill>
            </a:ext>
          </a:extLst>
        </p:spPr>
      </p:pic>
      <p:pic>
        <p:nvPicPr>
          <p:cNvPr id="98" name="Imagen 97">
            <a:extLst>
              <a:ext uri="{FF2B5EF4-FFF2-40B4-BE49-F238E27FC236}">
                <a16:creationId xmlns:a16="http://schemas.microsoft.com/office/drawing/2014/main" id="{CED128BF-1CB6-4001-9A4F-6F3BD7B7A65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778" b="98667" l="9778" r="89778">
                        <a14:foregroundMark x1="47556" y1="29778" x2="47556" y2="47111"/>
                        <a14:foregroundMark x1="50222" y1="81333" x2="50222" y2="98667"/>
                      </a14:backgroundRemoval>
                    </a14:imgEffect>
                  </a14:imgLayer>
                </a14:imgProps>
              </a:ext>
            </a:extLst>
          </a:blip>
          <a:stretch>
            <a:fillRect/>
          </a:stretch>
        </p:blipFill>
        <p:spPr>
          <a:xfrm>
            <a:off x="4627048" y="1809967"/>
            <a:ext cx="508497" cy="508497"/>
          </a:xfrm>
          <a:prstGeom prst="rect">
            <a:avLst/>
          </a:prstGeom>
        </p:spPr>
      </p:pic>
      <p:pic>
        <p:nvPicPr>
          <p:cNvPr id="99" name="Picture 2" descr="Imagen relacionada">
            <a:extLst>
              <a:ext uri="{FF2B5EF4-FFF2-40B4-BE49-F238E27FC236}">
                <a16:creationId xmlns:a16="http://schemas.microsoft.com/office/drawing/2014/main" id="{D5108484-8D2F-4B64-A882-2EBE77CE28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864"/>
          <a:stretch/>
        </p:blipFill>
        <p:spPr bwMode="auto">
          <a:xfrm>
            <a:off x="4895485" y="2084225"/>
            <a:ext cx="385741" cy="801354"/>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Imagen relacionada">
            <a:extLst>
              <a:ext uri="{FF2B5EF4-FFF2-40B4-BE49-F238E27FC236}">
                <a16:creationId xmlns:a16="http://schemas.microsoft.com/office/drawing/2014/main" id="{C0ACC53D-DBB1-4708-AD5D-6323C3C46E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864"/>
          <a:stretch/>
        </p:blipFill>
        <p:spPr bwMode="auto">
          <a:xfrm>
            <a:off x="4757908" y="2270092"/>
            <a:ext cx="289591" cy="60160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sultado de imagen para retiro icon">
            <a:extLst>
              <a:ext uri="{FF2B5EF4-FFF2-40B4-BE49-F238E27FC236}">
                <a16:creationId xmlns:a16="http://schemas.microsoft.com/office/drawing/2014/main" id="{FEA63A46-CE21-41F3-B7CF-928B19C64ED1}"/>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10000" b="90000" l="10000" r="91111">
                        <a14:foregroundMark x1="74222" y1="30213" x2="74222" y2="30213"/>
                        <a14:foregroundMark x1="90444" y1="54255" x2="91111" y2="68723"/>
                        <a14:foregroundMark x1="90222" y1="52128" x2="91111" y2="53617"/>
                      </a14:backgroundRemoval>
                    </a14:imgEffect>
                  </a14:imgLayer>
                </a14:imgProps>
              </a:ext>
              <a:ext uri="{28A0092B-C50C-407E-A947-70E740481C1C}">
                <a14:useLocalDpi xmlns:a14="http://schemas.microsoft.com/office/drawing/2010/main" val="0"/>
              </a:ext>
            </a:extLst>
          </a:blip>
          <a:srcRect l="55546" t="24112" r="1272" b="26602"/>
          <a:stretch/>
        </p:blipFill>
        <p:spPr bwMode="auto">
          <a:xfrm>
            <a:off x="2866923" y="2084224"/>
            <a:ext cx="652830" cy="778207"/>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Imagen relacionada">
            <a:extLst>
              <a:ext uri="{FF2B5EF4-FFF2-40B4-BE49-F238E27FC236}">
                <a16:creationId xmlns:a16="http://schemas.microsoft.com/office/drawing/2014/main" id="{D3E71735-C4E7-4B4A-9613-5787A87D86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864"/>
          <a:stretch/>
        </p:blipFill>
        <p:spPr bwMode="auto">
          <a:xfrm>
            <a:off x="2754945" y="2072650"/>
            <a:ext cx="385741" cy="801354"/>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4" descr="Resultado de imagen para subsidio icon">
            <a:extLst>
              <a:ext uri="{FF2B5EF4-FFF2-40B4-BE49-F238E27FC236}">
                <a16:creationId xmlns:a16="http://schemas.microsoft.com/office/drawing/2014/main" id="{9A186976-1573-4586-8429-0A784B8DD71B}"/>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8076" t="20851" r="13221" b="22527"/>
          <a:stretch/>
        </p:blipFill>
        <p:spPr bwMode="auto">
          <a:xfrm>
            <a:off x="2897232" y="2409849"/>
            <a:ext cx="389953" cy="305579"/>
          </a:xfrm>
          <a:prstGeom prst="rect">
            <a:avLst/>
          </a:prstGeom>
          <a:noFill/>
          <a:extLst>
            <a:ext uri="{909E8E84-426E-40DD-AFC4-6F175D3DCCD1}">
              <a14:hiddenFill xmlns:a14="http://schemas.microsoft.com/office/drawing/2010/main">
                <a:solidFill>
                  <a:srgbClr val="FFFFFF"/>
                </a:solidFill>
              </a14:hiddenFill>
            </a:ext>
          </a:extLst>
        </p:spPr>
      </p:pic>
      <p:sp>
        <p:nvSpPr>
          <p:cNvPr id="103" name="Rectángulo: esquinas redondeadas 102">
            <a:extLst>
              <a:ext uri="{FF2B5EF4-FFF2-40B4-BE49-F238E27FC236}">
                <a16:creationId xmlns:a16="http://schemas.microsoft.com/office/drawing/2014/main" id="{97FF41F4-8F00-4637-981C-BD4C2D1F767C}"/>
              </a:ext>
            </a:extLst>
          </p:cNvPr>
          <p:cNvSpPr/>
          <p:nvPr/>
        </p:nvSpPr>
        <p:spPr>
          <a:xfrm rot="16200000">
            <a:off x="10491874" y="3060141"/>
            <a:ext cx="2916073" cy="484182"/>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RETOS</a:t>
            </a:r>
          </a:p>
        </p:txBody>
      </p:sp>
    </p:spTree>
    <p:extLst>
      <p:ext uri="{BB962C8B-B14F-4D97-AF65-F5344CB8AC3E}">
        <p14:creationId xmlns:p14="http://schemas.microsoft.com/office/powerpoint/2010/main" val="2209508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76" name="Rectángulo 75">
            <a:extLst>
              <a:ext uri="{FF2B5EF4-FFF2-40B4-BE49-F238E27FC236}">
                <a16:creationId xmlns:a16="http://schemas.microsoft.com/office/drawing/2014/main" id="{8B21C2E5-01FE-47C9-B4DE-D91CF0F612D8}"/>
              </a:ext>
            </a:extLst>
          </p:cNvPr>
          <p:cNvSpPr/>
          <p:nvPr/>
        </p:nvSpPr>
        <p:spPr>
          <a:xfrm>
            <a:off x="2003424" y="2553981"/>
            <a:ext cx="8185151" cy="875019"/>
          </a:xfrm>
          <a:custGeom>
            <a:avLst/>
            <a:gdLst>
              <a:gd name="connsiteX0" fmla="*/ 0 w 7708901"/>
              <a:gd name="connsiteY0" fmla="*/ 0 h 600164"/>
              <a:gd name="connsiteX1" fmla="*/ 7708901 w 7708901"/>
              <a:gd name="connsiteY1" fmla="*/ 0 h 600164"/>
              <a:gd name="connsiteX2" fmla="*/ 7708901 w 7708901"/>
              <a:gd name="connsiteY2" fmla="*/ 600164 h 600164"/>
              <a:gd name="connsiteX3" fmla="*/ 0 w 7708901"/>
              <a:gd name="connsiteY3" fmla="*/ 600164 h 600164"/>
              <a:gd name="connsiteX4" fmla="*/ 0 w 7708901"/>
              <a:gd name="connsiteY4" fmla="*/ 0 h 600164"/>
              <a:gd name="connsiteX0" fmla="*/ 0 w 7962901"/>
              <a:gd name="connsiteY0" fmla="*/ 0 h 625564"/>
              <a:gd name="connsiteX1" fmla="*/ 7962901 w 7962901"/>
              <a:gd name="connsiteY1" fmla="*/ 25400 h 625564"/>
              <a:gd name="connsiteX2" fmla="*/ 7962901 w 7962901"/>
              <a:gd name="connsiteY2" fmla="*/ 625564 h 625564"/>
              <a:gd name="connsiteX3" fmla="*/ 254000 w 7962901"/>
              <a:gd name="connsiteY3" fmla="*/ 625564 h 625564"/>
              <a:gd name="connsiteX4" fmla="*/ 0 w 7962901"/>
              <a:gd name="connsiteY4" fmla="*/ 0 h 625564"/>
              <a:gd name="connsiteX0" fmla="*/ 0 w 8166101"/>
              <a:gd name="connsiteY0" fmla="*/ 0 h 625564"/>
              <a:gd name="connsiteX1" fmla="*/ 8166101 w 8166101"/>
              <a:gd name="connsiteY1" fmla="*/ 12700 h 625564"/>
              <a:gd name="connsiteX2" fmla="*/ 7962901 w 8166101"/>
              <a:gd name="connsiteY2" fmla="*/ 625564 h 625564"/>
              <a:gd name="connsiteX3" fmla="*/ 254000 w 8166101"/>
              <a:gd name="connsiteY3" fmla="*/ 625564 h 625564"/>
              <a:gd name="connsiteX4" fmla="*/ 0 w 8166101"/>
              <a:gd name="connsiteY4" fmla="*/ 0 h 625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6101" h="625564">
                <a:moveTo>
                  <a:pt x="0" y="0"/>
                </a:moveTo>
                <a:lnTo>
                  <a:pt x="8166101" y="12700"/>
                </a:lnTo>
                <a:lnTo>
                  <a:pt x="7962901" y="625564"/>
                </a:lnTo>
                <a:lnTo>
                  <a:pt x="254000" y="625564"/>
                </a:lnTo>
                <a:lnTo>
                  <a:pt x="0" y="0"/>
                </a:lnTo>
                <a:close/>
              </a:path>
            </a:pathLst>
          </a:cu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600" dirty="0">
                <a:latin typeface="Arial" panose="020B0604020202020204" pitchFamily="34" charset="0"/>
                <a:cs typeface="Arial" panose="020B0604020202020204" pitchFamily="34" charset="0"/>
              </a:rPr>
              <a:t>REVISIÓN Y ELABORACIÓN DE LOS MEMORANDO DE APERTURAS Y REAPERTURAS CON LOS ENLACES DE LA SOAPI</a:t>
            </a:r>
          </a:p>
        </p:txBody>
      </p:sp>
      <p:sp>
        <p:nvSpPr>
          <p:cNvPr id="15" name="Rectángulo 14">
            <a:extLst>
              <a:ext uri="{FF2B5EF4-FFF2-40B4-BE49-F238E27FC236}">
                <a16:creationId xmlns:a16="http://schemas.microsoft.com/office/drawing/2014/main" id="{22FDFC46-E56D-4051-99C0-CB17F5D8144D}"/>
              </a:ext>
            </a:extLst>
          </p:cNvPr>
          <p:cNvSpPr/>
          <p:nvPr/>
        </p:nvSpPr>
        <p:spPr>
          <a:xfrm>
            <a:off x="2005940" y="3799559"/>
            <a:ext cx="8182635" cy="861372"/>
          </a:xfrm>
          <a:custGeom>
            <a:avLst/>
            <a:gdLst>
              <a:gd name="connsiteX0" fmla="*/ 0 w 7759554"/>
              <a:gd name="connsiteY0" fmla="*/ 0 h 875020"/>
              <a:gd name="connsiteX1" fmla="*/ 7759554 w 7759554"/>
              <a:gd name="connsiteY1" fmla="*/ 0 h 875020"/>
              <a:gd name="connsiteX2" fmla="*/ 7759554 w 7759554"/>
              <a:gd name="connsiteY2" fmla="*/ 875020 h 875020"/>
              <a:gd name="connsiteX3" fmla="*/ 0 w 7759554"/>
              <a:gd name="connsiteY3" fmla="*/ 875020 h 875020"/>
              <a:gd name="connsiteX4" fmla="*/ 0 w 7759554"/>
              <a:gd name="connsiteY4" fmla="*/ 0 h 875020"/>
              <a:gd name="connsiteX0" fmla="*/ 232012 w 7991566"/>
              <a:gd name="connsiteY0" fmla="*/ 0 h 875020"/>
              <a:gd name="connsiteX1" fmla="*/ 7991566 w 7991566"/>
              <a:gd name="connsiteY1" fmla="*/ 0 h 875020"/>
              <a:gd name="connsiteX2" fmla="*/ 7991566 w 7991566"/>
              <a:gd name="connsiteY2" fmla="*/ 875020 h 875020"/>
              <a:gd name="connsiteX3" fmla="*/ 0 w 7991566"/>
              <a:gd name="connsiteY3" fmla="*/ 861372 h 875020"/>
              <a:gd name="connsiteX4" fmla="*/ 232012 w 7991566"/>
              <a:gd name="connsiteY4" fmla="*/ 0 h 875020"/>
              <a:gd name="connsiteX0" fmla="*/ 232012 w 8182635"/>
              <a:gd name="connsiteY0" fmla="*/ 0 h 861372"/>
              <a:gd name="connsiteX1" fmla="*/ 7991566 w 8182635"/>
              <a:gd name="connsiteY1" fmla="*/ 0 h 861372"/>
              <a:gd name="connsiteX2" fmla="*/ 8182635 w 8182635"/>
              <a:gd name="connsiteY2" fmla="*/ 861372 h 861372"/>
              <a:gd name="connsiteX3" fmla="*/ 0 w 8182635"/>
              <a:gd name="connsiteY3" fmla="*/ 861372 h 861372"/>
              <a:gd name="connsiteX4" fmla="*/ 232012 w 8182635"/>
              <a:gd name="connsiteY4" fmla="*/ 0 h 861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2635" h="861372">
                <a:moveTo>
                  <a:pt x="232012" y="0"/>
                </a:moveTo>
                <a:lnTo>
                  <a:pt x="7991566" y="0"/>
                </a:lnTo>
                <a:lnTo>
                  <a:pt x="8182635" y="861372"/>
                </a:lnTo>
                <a:lnTo>
                  <a:pt x="0" y="861372"/>
                </a:lnTo>
                <a:lnTo>
                  <a:pt x="232012" y="0"/>
                </a:lnTo>
                <a:close/>
              </a:path>
            </a:pathLst>
          </a:cu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sz="1600" dirty="0">
                <a:latin typeface="Arial" panose="020B0604020202020204" pitchFamily="34" charset="0"/>
                <a:cs typeface="Arial" panose="020B0604020202020204" pitchFamily="34" charset="0"/>
              </a:rPr>
              <a:t>SEGUIMIENTO A LOS BENEFICIOS SOCIALES DE LAS MADRES Y </a:t>
            </a:r>
          </a:p>
          <a:p>
            <a:pPr algn="ctr"/>
            <a:r>
              <a:rPr lang="es-ES" sz="1600" dirty="0">
                <a:latin typeface="Arial" panose="020B0604020202020204" pitchFamily="34" charset="0"/>
                <a:cs typeface="Arial" panose="020B0604020202020204" pitchFamily="34" charset="0"/>
              </a:rPr>
              <a:t>EX MADRES COMUNITARIAS CON LOS ENLACES DE OPERACIÓN </a:t>
            </a:r>
          </a:p>
          <a:p>
            <a:pPr algn="ctr"/>
            <a:r>
              <a:rPr lang="es-ES" sz="1600" dirty="0">
                <a:latin typeface="Arial" panose="020B0604020202020204" pitchFamily="34" charset="0"/>
                <a:cs typeface="Arial" panose="020B0604020202020204" pitchFamily="34" charset="0"/>
              </a:rPr>
              <a:t>SOAPI Y CON LOS ENLACES A NIVEL REGIONAL</a:t>
            </a:r>
            <a:endParaRPr lang="es-ES" sz="1600" dirty="0">
              <a:solidFill>
                <a:schemeClr val="lt1"/>
              </a:solidFill>
              <a:latin typeface="Arial" panose="020B0604020202020204" pitchFamily="34" charset="0"/>
              <a:cs typeface="Arial" panose="020B0604020202020204" pitchFamily="34" charset="0"/>
            </a:endParaRPr>
          </a:p>
        </p:txBody>
      </p:sp>
      <p:sp>
        <p:nvSpPr>
          <p:cNvPr id="14" name="Rectángulo 13">
            <a:extLst>
              <a:ext uri="{FF2B5EF4-FFF2-40B4-BE49-F238E27FC236}">
                <a16:creationId xmlns:a16="http://schemas.microsoft.com/office/drawing/2014/main" id="{0ADFCA11-B1AF-4FDB-9870-697048B782C6}"/>
              </a:ext>
            </a:extLst>
          </p:cNvPr>
          <p:cNvSpPr/>
          <p:nvPr/>
        </p:nvSpPr>
        <p:spPr>
          <a:xfrm>
            <a:off x="5132065" y="-7536"/>
            <a:ext cx="5733044" cy="830997"/>
          </a:xfrm>
          <a:prstGeom prst="rect">
            <a:avLst/>
          </a:prstGeom>
        </p:spPr>
        <p:txBody>
          <a:bodyPr wrap="none">
            <a:spAutoFit/>
          </a:bodyPr>
          <a:lstStyle/>
          <a:p>
            <a:pPr algn="ctr"/>
            <a:r>
              <a:rPr lang="es-CO" sz="4800" b="1" dirty="0">
                <a:solidFill>
                  <a:srgbClr val="346232"/>
                </a:solidFill>
              </a:rPr>
              <a:t>BENEFICIOS SOCIALES</a:t>
            </a:r>
          </a:p>
        </p:txBody>
      </p:sp>
      <p:cxnSp>
        <p:nvCxnSpPr>
          <p:cNvPr id="17" name="Conector recto 16">
            <a:extLst>
              <a:ext uri="{FF2B5EF4-FFF2-40B4-BE49-F238E27FC236}">
                <a16:creationId xmlns:a16="http://schemas.microsoft.com/office/drawing/2014/main" id="{291BC6EB-A236-4769-9A3A-BCC6EDFF2C69}"/>
              </a:ext>
            </a:extLst>
          </p:cNvPr>
          <p:cNvCxnSpPr/>
          <p:nvPr/>
        </p:nvCxnSpPr>
        <p:spPr>
          <a:xfrm>
            <a:off x="2602340" y="694452"/>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A9FFD5C2-3308-4795-9FD6-81CDEADE8BA6}"/>
              </a:ext>
            </a:extLst>
          </p:cNvPr>
          <p:cNvSpPr/>
          <p:nvPr/>
        </p:nvSpPr>
        <p:spPr>
          <a:xfrm>
            <a:off x="3606209" y="632265"/>
            <a:ext cx="7292381" cy="461665"/>
          </a:xfrm>
          <a:prstGeom prst="rect">
            <a:avLst/>
          </a:prstGeom>
        </p:spPr>
        <p:txBody>
          <a:bodyPr wrap="none">
            <a:spAutoFit/>
          </a:bodyPr>
          <a:lstStyle/>
          <a:p>
            <a:pPr algn="ctr"/>
            <a:r>
              <a:rPr lang="es-E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Asuntos Sindicales de la Modalidad Comunitaria</a:t>
            </a:r>
            <a:endPar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9" name="Rectángulo: esquinas redondeadas 18">
            <a:extLst>
              <a:ext uri="{FF2B5EF4-FFF2-40B4-BE49-F238E27FC236}">
                <a16:creationId xmlns:a16="http://schemas.microsoft.com/office/drawing/2014/main" id="{DCFEC773-FEF4-4874-8CBD-6D4C85700134}"/>
              </a:ext>
            </a:extLst>
          </p:cNvPr>
          <p:cNvSpPr/>
          <p:nvPr/>
        </p:nvSpPr>
        <p:spPr>
          <a:xfrm rot="16200000">
            <a:off x="9848154" y="3250131"/>
            <a:ext cx="4203510" cy="484182"/>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EJES ARTICULADORES</a:t>
            </a:r>
          </a:p>
        </p:txBody>
      </p:sp>
    </p:spTree>
    <p:extLst>
      <p:ext uri="{BB962C8B-B14F-4D97-AF65-F5344CB8AC3E}">
        <p14:creationId xmlns:p14="http://schemas.microsoft.com/office/powerpoint/2010/main" val="200541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up)">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8F305EFB-ACFC-46EC-B8A8-A01FB3DF5919}"/>
              </a:ext>
            </a:extLst>
          </p:cNvPr>
          <p:cNvCxnSpPr>
            <a:cxnSpLocks/>
          </p:cNvCxnSpPr>
          <p:nvPr/>
        </p:nvCxnSpPr>
        <p:spPr>
          <a:xfrm>
            <a:off x="2921637" y="2332307"/>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31" name="Rectangle 15">
            <a:extLst>
              <a:ext uri="{FF2B5EF4-FFF2-40B4-BE49-F238E27FC236}">
                <a16:creationId xmlns:a16="http://schemas.microsoft.com/office/drawing/2014/main" id="{84DDC20B-84FB-45C5-A40B-DD55F426A41B}"/>
              </a:ext>
            </a:extLst>
          </p:cNvPr>
          <p:cNvSpPr/>
          <p:nvPr/>
        </p:nvSpPr>
        <p:spPr>
          <a:xfrm rot="1778765">
            <a:off x="2877241" y="5187230"/>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Hexagon 16">
            <a:extLst>
              <a:ext uri="{FF2B5EF4-FFF2-40B4-BE49-F238E27FC236}">
                <a16:creationId xmlns:a16="http://schemas.microsoft.com/office/drawing/2014/main" id="{0897983B-540C-442B-B8D8-D5E45EE3BC8F}"/>
              </a:ext>
            </a:extLst>
          </p:cNvPr>
          <p:cNvSpPr/>
          <p:nvPr/>
        </p:nvSpPr>
        <p:spPr>
          <a:xfrm>
            <a:off x="4022317" y="290121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3" name="Hexagon 17">
            <a:extLst>
              <a:ext uri="{FF2B5EF4-FFF2-40B4-BE49-F238E27FC236}">
                <a16:creationId xmlns:a16="http://schemas.microsoft.com/office/drawing/2014/main" id="{994408F7-7E4C-4D2E-9BC8-D137261710A6}"/>
              </a:ext>
            </a:extLst>
          </p:cNvPr>
          <p:cNvSpPr/>
          <p:nvPr/>
        </p:nvSpPr>
        <p:spPr>
          <a:xfrm>
            <a:off x="4095300" y="293889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Hexagon 29">
            <a:extLst>
              <a:ext uri="{FF2B5EF4-FFF2-40B4-BE49-F238E27FC236}">
                <a16:creationId xmlns:a16="http://schemas.microsoft.com/office/drawing/2014/main" id="{D8D91D83-5FAA-4F20-857A-72CA47F195CD}"/>
              </a:ext>
            </a:extLst>
          </p:cNvPr>
          <p:cNvSpPr/>
          <p:nvPr/>
        </p:nvSpPr>
        <p:spPr>
          <a:xfrm>
            <a:off x="2601288" y="2894370"/>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Hexagon 30">
            <a:extLst>
              <a:ext uri="{FF2B5EF4-FFF2-40B4-BE49-F238E27FC236}">
                <a16:creationId xmlns:a16="http://schemas.microsoft.com/office/drawing/2014/main" id="{31039DE3-1216-4F5C-8076-51F7016E065A}"/>
              </a:ext>
            </a:extLst>
          </p:cNvPr>
          <p:cNvSpPr/>
          <p:nvPr/>
        </p:nvSpPr>
        <p:spPr>
          <a:xfrm>
            <a:off x="2674271" y="2957374"/>
            <a:ext cx="1228029" cy="1060120"/>
          </a:xfrm>
          <a:prstGeom prst="hexagon">
            <a:avLst>
              <a:gd name="adj" fmla="val 26988"/>
              <a:gd name="vf" fmla="val 115470"/>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60">
            <a:extLst>
              <a:ext uri="{FF2B5EF4-FFF2-40B4-BE49-F238E27FC236}">
                <a16:creationId xmlns:a16="http://schemas.microsoft.com/office/drawing/2014/main" id="{54C30B08-A2D2-431A-8D6C-EE68FD16DF8B}"/>
              </a:ext>
            </a:extLst>
          </p:cNvPr>
          <p:cNvSpPr>
            <a:spLocks noChangeAspect="1"/>
          </p:cNvSpPr>
          <p:nvPr/>
        </p:nvSpPr>
        <p:spPr>
          <a:xfrm>
            <a:off x="2537004" y="3267978"/>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GERMAN</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59" name="Hexagon 16">
            <a:extLst>
              <a:ext uri="{FF2B5EF4-FFF2-40B4-BE49-F238E27FC236}">
                <a16:creationId xmlns:a16="http://schemas.microsoft.com/office/drawing/2014/main" id="{332B8930-BCCA-43E4-AC88-062F9CC49A28}"/>
              </a:ext>
            </a:extLst>
          </p:cNvPr>
          <p:cNvSpPr/>
          <p:nvPr/>
        </p:nvSpPr>
        <p:spPr>
          <a:xfrm>
            <a:off x="2540909" y="4175019"/>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Hexagon 17">
            <a:extLst>
              <a:ext uri="{FF2B5EF4-FFF2-40B4-BE49-F238E27FC236}">
                <a16:creationId xmlns:a16="http://schemas.microsoft.com/office/drawing/2014/main" id="{38D21634-92C8-4611-B56B-EC5B3908A12B}"/>
              </a:ext>
            </a:extLst>
          </p:cNvPr>
          <p:cNvSpPr/>
          <p:nvPr/>
        </p:nvSpPr>
        <p:spPr>
          <a:xfrm>
            <a:off x="2613892" y="4212697"/>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Hexagon 16">
            <a:extLst>
              <a:ext uri="{FF2B5EF4-FFF2-40B4-BE49-F238E27FC236}">
                <a16:creationId xmlns:a16="http://schemas.microsoft.com/office/drawing/2014/main" id="{97FC9631-B32B-4C2E-AEB6-A6E04B6FFEFC}"/>
              </a:ext>
            </a:extLst>
          </p:cNvPr>
          <p:cNvSpPr/>
          <p:nvPr/>
        </p:nvSpPr>
        <p:spPr>
          <a:xfrm>
            <a:off x="2642356" y="1638781"/>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Hexagon 17">
            <a:extLst>
              <a:ext uri="{FF2B5EF4-FFF2-40B4-BE49-F238E27FC236}">
                <a16:creationId xmlns:a16="http://schemas.microsoft.com/office/drawing/2014/main" id="{C35A0868-DAA4-4F71-9265-AADA0D8A2524}"/>
              </a:ext>
            </a:extLst>
          </p:cNvPr>
          <p:cNvSpPr/>
          <p:nvPr/>
        </p:nvSpPr>
        <p:spPr>
          <a:xfrm>
            <a:off x="2715339" y="1676459"/>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60">
            <a:extLst>
              <a:ext uri="{FF2B5EF4-FFF2-40B4-BE49-F238E27FC236}">
                <a16:creationId xmlns:a16="http://schemas.microsoft.com/office/drawing/2014/main" id="{8132F7B6-FC92-422C-9D0D-470FB6A30173}"/>
              </a:ext>
            </a:extLst>
          </p:cNvPr>
          <p:cNvSpPr>
            <a:spLocks noChangeAspect="1"/>
          </p:cNvSpPr>
          <p:nvPr/>
        </p:nvSpPr>
        <p:spPr>
          <a:xfrm>
            <a:off x="2522430" y="3445780"/>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GARCIA</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1" name="Rectangle 60">
            <a:extLst>
              <a:ext uri="{FF2B5EF4-FFF2-40B4-BE49-F238E27FC236}">
                <a16:creationId xmlns:a16="http://schemas.microsoft.com/office/drawing/2014/main" id="{D26D1956-FA7F-44A2-82B8-BC110AA17DE8}"/>
              </a:ext>
            </a:extLst>
          </p:cNvPr>
          <p:cNvSpPr>
            <a:spLocks noChangeAspect="1"/>
          </p:cNvSpPr>
          <p:nvPr/>
        </p:nvSpPr>
        <p:spPr>
          <a:xfrm>
            <a:off x="3960750" y="3224520"/>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JHON </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2" name="Rectangle 60">
            <a:extLst>
              <a:ext uri="{FF2B5EF4-FFF2-40B4-BE49-F238E27FC236}">
                <a16:creationId xmlns:a16="http://schemas.microsoft.com/office/drawing/2014/main" id="{F5A10E0F-9EB4-4CE9-B988-0134C2D85866}"/>
              </a:ext>
            </a:extLst>
          </p:cNvPr>
          <p:cNvSpPr>
            <a:spLocks noChangeAspect="1"/>
          </p:cNvSpPr>
          <p:nvPr/>
        </p:nvSpPr>
        <p:spPr>
          <a:xfrm>
            <a:off x="3959267" y="3386351"/>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GUEVARA</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3" name="Rectangle 60">
            <a:extLst>
              <a:ext uri="{FF2B5EF4-FFF2-40B4-BE49-F238E27FC236}">
                <a16:creationId xmlns:a16="http://schemas.microsoft.com/office/drawing/2014/main" id="{B054F825-D94F-4C23-B08F-9FE5756DCFF2}"/>
              </a:ext>
            </a:extLst>
          </p:cNvPr>
          <p:cNvSpPr>
            <a:spLocks noChangeAspect="1"/>
          </p:cNvSpPr>
          <p:nvPr/>
        </p:nvSpPr>
        <p:spPr>
          <a:xfrm>
            <a:off x="2567034" y="1972838"/>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SILVIA</a:t>
            </a:r>
          </a:p>
        </p:txBody>
      </p:sp>
      <p:sp>
        <p:nvSpPr>
          <p:cNvPr id="184" name="Rectangle 60">
            <a:extLst>
              <a:ext uri="{FF2B5EF4-FFF2-40B4-BE49-F238E27FC236}">
                <a16:creationId xmlns:a16="http://schemas.microsoft.com/office/drawing/2014/main" id="{9AB43C1C-4573-4D44-8F0D-429F8C9F5A24}"/>
              </a:ext>
            </a:extLst>
          </p:cNvPr>
          <p:cNvSpPr>
            <a:spLocks noChangeAspect="1"/>
          </p:cNvSpPr>
          <p:nvPr/>
        </p:nvSpPr>
        <p:spPr>
          <a:xfrm>
            <a:off x="2593376" y="2164028"/>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FERNANDEZ</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5" name="Rectangle 60">
            <a:extLst>
              <a:ext uri="{FF2B5EF4-FFF2-40B4-BE49-F238E27FC236}">
                <a16:creationId xmlns:a16="http://schemas.microsoft.com/office/drawing/2014/main" id="{E52A1FE1-D19D-4640-87F0-FA1A221D9906}"/>
              </a:ext>
            </a:extLst>
          </p:cNvPr>
          <p:cNvSpPr>
            <a:spLocks noChangeAspect="1"/>
          </p:cNvSpPr>
          <p:nvPr/>
        </p:nvSpPr>
        <p:spPr>
          <a:xfrm>
            <a:off x="2506028" y="4476241"/>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JORGE</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6" name="Rectangle 60">
            <a:extLst>
              <a:ext uri="{FF2B5EF4-FFF2-40B4-BE49-F238E27FC236}">
                <a16:creationId xmlns:a16="http://schemas.microsoft.com/office/drawing/2014/main" id="{A611FFCF-5C21-410A-84B4-B05FEA36DFBE}"/>
              </a:ext>
            </a:extLst>
          </p:cNvPr>
          <p:cNvSpPr>
            <a:spLocks noChangeAspect="1"/>
          </p:cNvSpPr>
          <p:nvPr/>
        </p:nvSpPr>
        <p:spPr>
          <a:xfrm>
            <a:off x="2491454" y="465404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MILLAN</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60" name="Rectángulo 59">
            <a:extLst>
              <a:ext uri="{FF2B5EF4-FFF2-40B4-BE49-F238E27FC236}">
                <a16:creationId xmlns:a16="http://schemas.microsoft.com/office/drawing/2014/main" id="{8628FC71-25D5-49FA-B774-9A16EC19704F}"/>
              </a:ext>
            </a:extLst>
          </p:cNvPr>
          <p:cNvSpPr/>
          <p:nvPr/>
        </p:nvSpPr>
        <p:spPr>
          <a:xfrm>
            <a:off x="2114046" y="134013"/>
            <a:ext cx="8840626" cy="830997"/>
          </a:xfrm>
          <a:prstGeom prst="rect">
            <a:avLst/>
          </a:prstGeom>
        </p:spPr>
        <p:txBody>
          <a:bodyPr wrap="none">
            <a:spAutoFit/>
          </a:bodyPr>
          <a:lstStyle/>
          <a:p>
            <a:pPr algn="ctr"/>
            <a:r>
              <a:rPr lang="es-CO" sz="4800" b="1" dirty="0">
                <a:solidFill>
                  <a:srgbClr val="346232"/>
                </a:solidFill>
              </a:rPr>
              <a:t>MECANISMOS DE CONTRATACIÓN</a:t>
            </a:r>
          </a:p>
        </p:txBody>
      </p:sp>
      <p:cxnSp>
        <p:nvCxnSpPr>
          <p:cNvPr id="61" name="Conector recto 60">
            <a:extLst>
              <a:ext uri="{FF2B5EF4-FFF2-40B4-BE49-F238E27FC236}">
                <a16:creationId xmlns:a16="http://schemas.microsoft.com/office/drawing/2014/main" id="{AB797FD8-D9A2-4DAD-825E-0262D4646A29}"/>
              </a:ext>
            </a:extLst>
          </p:cNvPr>
          <p:cNvCxnSpPr>
            <a:cxnSpLocks/>
          </p:cNvCxnSpPr>
          <p:nvPr/>
        </p:nvCxnSpPr>
        <p:spPr>
          <a:xfrm>
            <a:off x="4312363" y="4840337"/>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65" name="Hexagon 16">
            <a:extLst>
              <a:ext uri="{FF2B5EF4-FFF2-40B4-BE49-F238E27FC236}">
                <a16:creationId xmlns:a16="http://schemas.microsoft.com/office/drawing/2014/main" id="{9A99CF1A-6ADB-4733-9897-553E085A7CDF}"/>
              </a:ext>
            </a:extLst>
          </p:cNvPr>
          <p:cNvSpPr/>
          <p:nvPr/>
        </p:nvSpPr>
        <p:spPr>
          <a:xfrm>
            <a:off x="4033082" y="4146811"/>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Hexagon 17">
            <a:extLst>
              <a:ext uri="{FF2B5EF4-FFF2-40B4-BE49-F238E27FC236}">
                <a16:creationId xmlns:a16="http://schemas.microsoft.com/office/drawing/2014/main" id="{0978D1FE-B635-4281-82B4-553B363F7525}"/>
              </a:ext>
            </a:extLst>
          </p:cNvPr>
          <p:cNvSpPr/>
          <p:nvPr/>
        </p:nvSpPr>
        <p:spPr>
          <a:xfrm>
            <a:off x="4106065" y="4184489"/>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0">
            <a:extLst>
              <a:ext uri="{FF2B5EF4-FFF2-40B4-BE49-F238E27FC236}">
                <a16:creationId xmlns:a16="http://schemas.microsoft.com/office/drawing/2014/main" id="{C168CD99-9788-47D8-8F90-906EC6E1C2E1}"/>
              </a:ext>
            </a:extLst>
          </p:cNvPr>
          <p:cNvSpPr>
            <a:spLocks noChangeAspect="1"/>
          </p:cNvSpPr>
          <p:nvPr/>
        </p:nvSpPr>
        <p:spPr>
          <a:xfrm>
            <a:off x="3957760" y="4480868"/>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WILLIAM</a:t>
            </a:r>
          </a:p>
        </p:txBody>
      </p:sp>
      <p:sp>
        <p:nvSpPr>
          <p:cNvPr id="70" name="Rectangle 60">
            <a:extLst>
              <a:ext uri="{FF2B5EF4-FFF2-40B4-BE49-F238E27FC236}">
                <a16:creationId xmlns:a16="http://schemas.microsoft.com/office/drawing/2014/main" id="{924B172D-B90E-44CE-BFB9-9B99D3325F00}"/>
              </a:ext>
            </a:extLst>
          </p:cNvPr>
          <p:cNvSpPr>
            <a:spLocks noChangeAspect="1"/>
          </p:cNvSpPr>
          <p:nvPr/>
        </p:nvSpPr>
        <p:spPr>
          <a:xfrm>
            <a:off x="3956250" y="4672058"/>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CHAVEZ</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71" name="Conector recto 70">
            <a:extLst>
              <a:ext uri="{FF2B5EF4-FFF2-40B4-BE49-F238E27FC236}">
                <a16:creationId xmlns:a16="http://schemas.microsoft.com/office/drawing/2014/main" id="{F18FA0BF-338C-4A3D-B830-604E55A439EB}"/>
              </a:ext>
            </a:extLst>
          </p:cNvPr>
          <p:cNvCxnSpPr>
            <a:cxnSpLocks/>
          </p:cNvCxnSpPr>
          <p:nvPr/>
        </p:nvCxnSpPr>
        <p:spPr>
          <a:xfrm>
            <a:off x="4352280" y="2300677"/>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75" name="Hexagon 16">
            <a:extLst>
              <a:ext uri="{FF2B5EF4-FFF2-40B4-BE49-F238E27FC236}">
                <a16:creationId xmlns:a16="http://schemas.microsoft.com/office/drawing/2014/main" id="{4E21D0CC-9223-46DA-B421-2327E565E971}"/>
              </a:ext>
            </a:extLst>
          </p:cNvPr>
          <p:cNvSpPr/>
          <p:nvPr/>
        </p:nvSpPr>
        <p:spPr>
          <a:xfrm>
            <a:off x="4046599" y="1604571"/>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Hexagon 17">
            <a:extLst>
              <a:ext uri="{FF2B5EF4-FFF2-40B4-BE49-F238E27FC236}">
                <a16:creationId xmlns:a16="http://schemas.microsoft.com/office/drawing/2014/main" id="{CF6D280A-5299-4EED-A90A-D0E3581F42A1}"/>
              </a:ext>
            </a:extLst>
          </p:cNvPr>
          <p:cNvSpPr/>
          <p:nvPr/>
        </p:nvSpPr>
        <p:spPr>
          <a:xfrm>
            <a:off x="4131844" y="1659388"/>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0">
            <a:extLst>
              <a:ext uri="{FF2B5EF4-FFF2-40B4-BE49-F238E27FC236}">
                <a16:creationId xmlns:a16="http://schemas.microsoft.com/office/drawing/2014/main" id="{2362F7E8-FF5E-4CB9-A4C0-33C202D0024C}"/>
              </a:ext>
            </a:extLst>
          </p:cNvPr>
          <p:cNvSpPr>
            <a:spLocks noChangeAspect="1"/>
          </p:cNvSpPr>
          <p:nvPr/>
        </p:nvSpPr>
        <p:spPr>
          <a:xfrm>
            <a:off x="3971277" y="1938628"/>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DIANA </a:t>
            </a:r>
          </a:p>
        </p:txBody>
      </p:sp>
      <p:sp>
        <p:nvSpPr>
          <p:cNvPr id="80" name="Rectangle 60">
            <a:extLst>
              <a:ext uri="{FF2B5EF4-FFF2-40B4-BE49-F238E27FC236}">
                <a16:creationId xmlns:a16="http://schemas.microsoft.com/office/drawing/2014/main" id="{7F369B7D-9864-4276-93F2-6ADC7DD5009B}"/>
              </a:ext>
            </a:extLst>
          </p:cNvPr>
          <p:cNvSpPr>
            <a:spLocks noChangeAspect="1"/>
          </p:cNvSpPr>
          <p:nvPr/>
        </p:nvSpPr>
        <p:spPr>
          <a:xfrm>
            <a:off x="3969767" y="2129818"/>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LÓPEZ</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54" name="Rectángulo 53">
            <a:extLst>
              <a:ext uri="{FF2B5EF4-FFF2-40B4-BE49-F238E27FC236}">
                <a16:creationId xmlns:a16="http://schemas.microsoft.com/office/drawing/2014/main" id="{C9F74274-B111-4E8C-A365-D46BCB5BEB28}"/>
              </a:ext>
            </a:extLst>
          </p:cNvPr>
          <p:cNvSpPr/>
          <p:nvPr/>
        </p:nvSpPr>
        <p:spPr>
          <a:xfrm>
            <a:off x="6220059" y="1466978"/>
            <a:ext cx="5807480" cy="898158"/>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APOYO EN LA ETAPA PRECONTRACTUAL (REVISIÓN DE PROPUESTA TÉCNICA, PRESUPUESTO, GESTIÓN DE RECURSOS, APOYO A LA ELABORACIÓN Y REVISIÓN DE OBLIGACIONES, ESTUDIOS PREVIOS, MINUTAS Y DELEGACIÓN)</a:t>
            </a:r>
          </a:p>
        </p:txBody>
      </p:sp>
      <p:sp>
        <p:nvSpPr>
          <p:cNvPr id="55" name="Rectángulo: esquinas redondeadas 54">
            <a:extLst>
              <a:ext uri="{FF2B5EF4-FFF2-40B4-BE49-F238E27FC236}">
                <a16:creationId xmlns:a16="http://schemas.microsoft.com/office/drawing/2014/main" id="{EE755C5E-B87B-474A-833C-3BB12C16EFF5}"/>
              </a:ext>
            </a:extLst>
          </p:cNvPr>
          <p:cNvSpPr/>
          <p:nvPr/>
        </p:nvSpPr>
        <p:spPr>
          <a:xfrm rot="16200000">
            <a:off x="3531853" y="3503373"/>
            <a:ext cx="4585108" cy="484182"/>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FUNCIONES</a:t>
            </a:r>
          </a:p>
        </p:txBody>
      </p:sp>
      <p:sp>
        <p:nvSpPr>
          <p:cNvPr id="56" name="Rectángulo 55">
            <a:extLst>
              <a:ext uri="{FF2B5EF4-FFF2-40B4-BE49-F238E27FC236}">
                <a16:creationId xmlns:a16="http://schemas.microsoft.com/office/drawing/2014/main" id="{FEF3A779-0D04-4D2B-91B9-50E1FC6649E0}"/>
              </a:ext>
            </a:extLst>
          </p:cNvPr>
          <p:cNvSpPr/>
          <p:nvPr/>
        </p:nvSpPr>
        <p:spPr>
          <a:xfrm>
            <a:off x="6220059" y="2430185"/>
            <a:ext cx="5807480" cy="50795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ELABORACIÓN Y CONCERTACIÓN CON EL ENTE Y LA DIRECCIÓN REGIONAL DEL PLAN DE TRABAJO</a:t>
            </a:r>
            <a:endParaRPr lang="es-CO" sz="1400" dirty="0">
              <a:latin typeface="Arial" panose="020B0604020202020204" pitchFamily="34" charset="0"/>
              <a:cs typeface="Arial" panose="020B0604020202020204" pitchFamily="34" charset="0"/>
            </a:endParaRPr>
          </a:p>
        </p:txBody>
      </p:sp>
      <p:sp>
        <p:nvSpPr>
          <p:cNvPr id="57" name="Rectángulo 56">
            <a:extLst>
              <a:ext uri="{FF2B5EF4-FFF2-40B4-BE49-F238E27FC236}">
                <a16:creationId xmlns:a16="http://schemas.microsoft.com/office/drawing/2014/main" id="{C1A3F005-F51C-4910-A67B-EE4C2C766494}"/>
              </a:ext>
            </a:extLst>
          </p:cNvPr>
          <p:cNvSpPr/>
          <p:nvPr/>
        </p:nvSpPr>
        <p:spPr>
          <a:xfrm>
            <a:off x="6199971" y="3001814"/>
            <a:ext cx="5813527" cy="50795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ELABORACIÓN DEL PLAN DE ACCIÓN CON EL EQUIPO DE APOYO DE LA REGIONAL</a:t>
            </a:r>
          </a:p>
        </p:txBody>
      </p:sp>
      <p:sp>
        <p:nvSpPr>
          <p:cNvPr id="58" name="Rectángulo 57">
            <a:extLst>
              <a:ext uri="{FF2B5EF4-FFF2-40B4-BE49-F238E27FC236}">
                <a16:creationId xmlns:a16="http://schemas.microsoft.com/office/drawing/2014/main" id="{830BF9D6-0854-4FFE-9BB2-AD3BF94C656F}"/>
              </a:ext>
            </a:extLst>
          </p:cNvPr>
          <p:cNvSpPr/>
          <p:nvPr/>
        </p:nvSpPr>
        <p:spPr>
          <a:xfrm>
            <a:off x="6200019" y="3588752"/>
            <a:ext cx="5794934" cy="50742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APOYO TÉCNICO Y FINANCIERO CONTINUO A LA DIRECCIÓN REGIONAL Y A LOS ENTES </a:t>
            </a:r>
          </a:p>
        </p:txBody>
      </p:sp>
      <p:sp>
        <p:nvSpPr>
          <p:cNvPr id="59" name="Rectángulo 58">
            <a:extLst>
              <a:ext uri="{FF2B5EF4-FFF2-40B4-BE49-F238E27FC236}">
                <a16:creationId xmlns:a16="http://schemas.microsoft.com/office/drawing/2014/main" id="{8C7ABBDD-8765-4B8B-BB43-34217B853C3D}"/>
              </a:ext>
            </a:extLst>
          </p:cNvPr>
          <p:cNvSpPr/>
          <p:nvPr/>
        </p:nvSpPr>
        <p:spPr>
          <a:xfrm>
            <a:off x="6195859" y="4162126"/>
            <a:ext cx="5794934" cy="33745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APOYO EN LA REVISIÓN DE INFORMES DE SUPERVISIÓN</a:t>
            </a:r>
          </a:p>
        </p:txBody>
      </p:sp>
      <p:sp>
        <p:nvSpPr>
          <p:cNvPr id="72" name="Rectángulo 71">
            <a:extLst>
              <a:ext uri="{FF2B5EF4-FFF2-40B4-BE49-F238E27FC236}">
                <a16:creationId xmlns:a16="http://schemas.microsoft.com/office/drawing/2014/main" id="{A6261931-93E4-4377-B81D-FBDC4A861445}"/>
              </a:ext>
            </a:extLst>
          </p:cNvPr>
          <p:cNvSpPr/>
          <p:nvPr/>
        </p:nvSpPr>
        <p:spPr>
          <a:xfrm>
            <a:off x="6171752" y="4563840"/>
            <a:ext cx="5813527" cy="479651"/>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APOYO EN LA PROYECCIÓN Y REVISIÓN DE REQUERIMIENTO Y SOLICITUDES</a:t>
            </a:r>
          </a:p>
        </p:txBody>
      </p:sp>
      <p:sp>
        <p:nvSpPr>
          <p:cNvPr id="81" name="Rectángulo 80">
            <a:extLst>
              <a:ext uri="{FF2B5EF4-FFF2-40B4-BE49-F238E27FC236}">
                <a16:creationId xmlns:a16="http://schemas.microsoft.com/office/drawing/2014/main" id="{209FF6C3-78A6-4A91-9573-C21A3E7CC56B}"/>
              </a:ext>
            </a:extLst>
          </p:cNvPr>
          <p:cNvSpPr/>
          <p:nvPr/>
        </p:nvSpPr>
        <p:spPr>
          <a:xfrm>
            <a:off x="6157683" y="5123970"/>
            <a:ext cx="5813527" cy="472056"/>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CONSOLIDACIÓN DE INFORMACIÓN PARA INFORMES EJECUTIVOS</a:t>
            </a:r>
          </a:p>
        </p:txBody>
      </p:sp>
      <p:sp>
        <p:nvSpPr>
          <p:cNvPr id="82" name="Rectángulo 81">
            <a:extLst>
              <a:ext uri="{FF2B5EF4-FFF2-40B4-BE49-F238E27FC236}">
                <a16:creationId xmlns:a16="http://schemas.microsoft.com/office/drawing/2014/main" id="{16193CD8-E679-4484-AC29-8F8B6958A966}"/>
              </a:ext>
            </a:extLst>
          </p:cNvPr>
          <p:cNvSpPr/>
          <p:nvPr/>
        </p:nvSpPr>
        <p:spPr>
          <a:xfrm>
            <a:off x="6164002" y="5627303"/>
            <a:ext cx="5813527" cy="382579"/>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400" dirty="0">
                <a:latin typeface="Arial" panose="020B0604020202020204" pitchFamily="34" charset="0"/>
                <a:cs typeface="Arial" panose="020B0604020202020204" pitchFamily="34" charset="0"/>
              </a:rPr>
              <a:t>ACOMPAÑAMIENTO A VISITAS A EAS Y UDS (DONDE APLIQUE)</a:t>
            </a:r>
          </a:p>
        </p:txBody>
      </p:sp>
      <p:grpSp>
        <p:nvGrpSpPr>
          <p:cNvPr id="83" name="Grupo 82">
            <a:extLst>
              <a:ext uri="{FF2B5EF4-FFF2-40B4-BE49-F238E27FC236}">
                <a16:creationId xmlns:a16="http://schemas.microsoft.com/office/drawing/2014/main" id="{16AB0720-C940-4AB4-8793-8F8E3519496C}"/>
              </a:ext>
            </a:extLst>
          </p:cNvPr>
          <p:cNvGrpSpPr/>
          <p:nvPr/>
        </p:nvGrpSpPr>
        <p:grpSpPr>
          <a:xfrm>
            <a:off x="-645150" y="2042556"/>
            <a:ext cx="3195538" cy="2889756"/>
            <a:chOff x="4961054" y="1067510"/>
            <a:chExt cx="2326904" cy="2008746"/>
          </a:xfrm>
        </p:grpSpPr>
        <p:sp>
          <p:nvSpPr>
            <p:cNvPr id="84" name="Hexagon 12">
              <a:extLst>
                <a:ext uri="{FF2B5EF4-FFF2-40B4-BE49-F238E27FC236}">
                  <a16:creationId xmlns:a16="http://schemas.microsoft.com/office/drawing/2014/main" id="{790EEEF0-656C-4FD5-9EB0-7579465250A7}"/>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Hexagon 13">
              <a:extLst>
                <a:ext uri="{FF2B5EF4-FFF2-40B4-BE49-F238E27FC236}">
                  <a16:creationId xmlns:a16="http://schemas.microsoft.com/office/drawing/2014/main" id="{29AC9585-ECBE-4385-A761-D3CF70A6CC03}"/>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 name="TextBox 54">
            <a:extLst>
              <a:ext uri="{FF2B5EF4-FFF2-40B4-BE49-F238E27FC236}">
                <a16:creationId xmlns:a16="http://schemas.microsoft.com/office/drawing/2014/main" id="{1032FBAF-993B-444A-BB12-43FAB5B93CF9}"/>
              </a:ext>
            </a:extLst>
          </p:cNvPr>
          <p:cNvSpPr txBox="1"/>
          <p:nvPr/>
        </p:nvSpPr>
        <p:spPr>
          <a:xfrm>
            <a:off x="76625" y="2909205"/>
            <a:ext cx="2289635" cy="1138773"/>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sz="1400" dirty="0">
                <a:solidFill>
                  <a:srgbClr val="4C7379"/>
                </a:solidFill>
                <a:latin typeface="Century Gothic" panose="020B0502020202020204" pitchFamily="34" charset="0"/>
                <a:ea typeface="Microsoft JhengHei UI Light" panose="020B0304030504040204" pitchFamily="34" charset="-120"/>
              </a:rPr>
              <a:t>EQUIPO</a:t>
            </a:r>
            <a:endParaRPr lang="en-US" sz="2000" dirty="0">
              <a:solidFill>
                <a:srgbClr val="4C7379"/>
              </a:solidFill>
              <a:latin typeface="Century Gothic" panose="020B0502020202020204" pitchFamily="34" charset="0"/>
              <a:ea typeface="Microsoft JhengHei UI Light" panose="020B0304030504040204" pitchFamily="34" charset="-120"/>
            </a:endParaRPr>
          </a:p>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MECANISMOS </a:t>
            </a:r>
          </a:p>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DE CONTRATACIÓN </a:t>
            </a:r>
          </a:p>
        </p:txBody>
      </p:sp>
      <p:pic>
        <p:nvPicPr>
          <p:cNvPr id="4098" name="Picture 2" descr="Resultado de imagen para contrataciÃ³n icon">
            <a:extLst>
              <a:ext uri="{FF2B5EF4-FFF2-40B4-BE49-F238E27FC236}">
                <a16:creationId xmlns:a16="http://schemas.microsoft.com/office/drawing/2014/main" id="{7BB50714-1607-435C-8896-BD0743FA609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32692" y1="23000" x2="63692" y2="72000"/>
                        <a14:foregroundMark x1="63692" y1="72000" x2="63692" y2="72000"/>
                        <a14:foregroundMark x1="65308" y1="25615" x2="47154" y2="64923"/>
                        <a14:foregroundMark x1="47154" y1="64923" x2="43154" y2="69154"/>
                        <a14:foregroundMark x1="36385" y1="72231" x2="59923" y2="72846"/>
                        <a14:foregroundMark x1="59923" y1="72846" x2="62000" y2="72231"/>
                        <a14:foregroundMark x1="67538" y1="60692" x2="63923" y2="35000"/>
                        <a14:foregroundMark x1="63923" y1="35000" x2="66000" y2="26615"/>
                        <a14:foregroundMark x1="66000" y1="26615" x2="55231" y2="22923"/>
                        <a14:foregroundMark x1="55231" y1="22923" x2="37154" y2="24385"/>
                        <a14:foregroundMark x1="37154" y1="24385" x2="32000" y2="33615"/>
                        <a14:foregroundMark x1="32000" y1="33615" x2="33538" y2="53846"/>
                        <a14:foregroundMark x1="33538" y1="53846" x2="49615" y2="55000"/>
                        <a14:foregroundMark x1="49615" y1="55000" x2="52462" y2="47769"/>
                        <a14:foregroundMark x1="52462" y1="47769" x2="39615" y2="39769"/>
                        <a14:foregroundMark x1="39615" y1="39769" x2="34538" y2="31692"/>
                        <a14:foregroundMark x1="34538" y1="31692" x2="42769" y2="25154"/>
                        <a14:foregroundMark x1="42769" y1="25154" x2="55231" y2="23231"/>
                        <a14:foregroundMark x1="55231" y1="23231" x2="66615" y2="24308"/>
                        <a14:foregroundMark x1="66615" y1="24308" x2="67154" y2="56846"/>
                        <a14:backgroundMark x1="46846" y1="14385" x2="71615" y2="16154"/>
                        <a14:backgroundMark x1="71615" y1="16154" x2="75385" y2="23462"/>
                        <a14:backgroundMark x1="75385" y1="23462" x2="82923" y2="63769"/>
                        <a14:backgroundMark x1="26538" y1="24231" x2="22231" y2="48846"/>
                        <a14:backgroundMark x1="33308" y1="79154" x2="48538" y2="82692"/>
                        <a14:backgroundMark x1="48538" y1="82692" x2="56000" y2="81385"/>
                        <a14:backgroundMark x1="56000" y1="81385" x2="56308" y2="81231"/>
                        <a14:backgroundMark x1="79462" y1="62538" x2="72923" y2="36692"/>
                        <a14:backgroundMark x1="72923" y1="36692" x2="74154" y2="29462"/>
                        <a14:backgroundMark x1="74154" y1="29462" x2="86769" y2="37769"/>
                        <a14:backgroundMark x1="86769" y1="37769" x2="87615" y2="58846"/>
                        <a14:backgroundMark x1="87615" y1="58846" x2="77538" y2="69692"/>
                        <a14:backgroundMark x1="77538" y1="69692" x2="73077" y2="61923"/>
                        <a14:backgroundMark x1="73077" y1="61923" x2="71846" y2="24077"/>
                        <a14:backgroundMark x1="71846" y1="24077" x2="65462" y2="18846"/>
                        <a14:backgroundMark x1="65462" y1="18846" x2="33000" y2="17385"/>
                        <a14:backgroundMark x1="33000" y1="17385" x2="27154" y2="24385"/>
                        <a14:backgroundMark x1="27154" y1="24385" x2="30385" y2="42154"/>
                        <a14:backgroundMark x1="30385" y1="42154" x2="26308" y2="48154"/>
                        <a14:backgroundMark x1="26308" y1="48154" x2="15231" y2="51692"/>
                        <a14:backgroundMark x1="17692" y1="31615" x2="14462" y2="52308"/>
                        <a14:backgroundMark x1="14462" y1="52308" x2="17692" y2="57231"/>
                        <a14:backgroundMark x1="24462" y1="72846" x2="34462" y2="81231"/>
                        <a14:backgroundMark x1="34462" y1="81231" x2="60692" y2="85231"/>
                        <a14:backgroundMark x1="60692" y1="85231" x2="55692" y2="77846"/>
                        <a14:backgroundMark x1="55692" y1="77846" x2="34846" y2="77538"/>
                        <a14:backgroundMark x1="34846" y1="77538" x2="41154" y2="86615"/>
                        <a14:backgroundMark x1="41154" y1="86615" x2="51692" y2="88308"/>
                        <a14:backgroundMark x1="51692" y1="88308" x2="59000" y2="86615"/>
                        <a14:backgroundMark x1="59000" y1="86615" x2="51000" y2="80077"/>
                        <a14:backgroundMark x1="51000" y1="80077" x2="25538" y2="77615"/>
                        <a14:backgroundMark x1="25538" y1="77615" x2="27231" y2="70231"/>
                        <a14:backgroundMark x1="27231" y1="70231" x2="30000" y2="79000"/>
                        <a14:backgroundMark x1="30000" y1="79000" x2="49385" y2="79769"/>
                        <a14:backgroundMark x1="49385" y1="79769" x2="57000" y2="77308"/>
                        <a14:backgroundMark x1="57000" y1="77308" x2="63462" y2="81308"/>
                        <a14:backgroundMark x1="63462" y1="81308" x2="66923" y2="86385"/>
                      </a14:backgroundRemoval>
                    </a14:imgEffect>
                  </a14:imgLayer>
                </a14:imgProps>
              </a:ext>
              <a:ext uri="{28A0092B-C50C-407E-A947-70E740481C1C}">
                <a14:useLocalDpi xmlns:a14="http://schemas.microsoft.com/office/drawing/2010/main" val="0"/>
              </a:ext>
            </a:extLst>
          </a:blip>
          <a:srcRect l="11636" t="20577" r="19268" b="14862"/>
          <a:stretch/>
        </p:blipFill>
        <p:spPr bwMode="auto">
          <a:xfrm>
            <a:off x="969945" y="2317916"/>
            <a:ext cx="801144" cy="74858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6C84B516-D1B5-4566-A3E3-84B3C7453D2F}"/>
              </a:ext>
            </a:extLst>
          </p:cNvPr>
          <p:cNvSpPr/>
          <p:nvPr/>
        </p:nvSpPr>
        <p:spPr>
          <a:xfrm>
            <a:off x="5231611" y="848118"/>
            <a:ext cx="6096000" cy="461665"/>
          </a:xfrm>
          <a:prstGeom prst="rect">
            <a:avLst/>
          </a:prstGeom>
        </p:spPr>
        <p:txBody>
          <a:bodyPr>
            <a:spAutoFit/>
          </a:bodyPr>
          <a:lstStyle/>
          <a:p>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CONVENIOS PARA EJECUCIÓN 2019</a:t>
            </a:r>
          </a:p>
        </p:txBody>
      </p:sp>
    </p:spTree>
    <p:extLst>
      <p:ext uri="{BB962C8B-B14F-4D97-AF65-F5344CB8AC3E}">
        <p14:creationId xmlns:p14="http://schemas.microsoft.com/office/powerpoint/2010/main" val="223676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childTnLst>
                          </p:cTn>
                        </p:par>
                        <p:par>
                          <p:cTn id="73" fill="hold">
                            <p:stCondLst>
                              <p:cond delay="0"/>
                            </p:stCondLst>
                            <p:childTnLst>
                              <p:par>
                                <p:cTn id="74" presetID="2" presetClass="entr" presetSubtype="4"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 calcmode="lin" valueType="num">
                                      <p:cBhvr additive="base">
                                        <p:cTn id="76" dur="500" fill="hold"/>
                                        <p:tgtEl>
                                          <p:spTgt spid="55"/>
                                        </p:tgtEl>
                                        <p:attrNameLst>
                                          <p:attrName>ppt_x</p:attrName>
                                        </p:attrNameLst>
                                      </p:cBhvr>
                                      <p:tavLst>
                                        <p:tav tm="0">
                                          <p:val>
                                            <p:strVal val="#ppt_x"/>
                                          </p:val>
                                        </p:tav>
                                        <p:tav tm="100000">
                                          <p:val>
                                            <p:strVal val="#ppt_x"/>
                                          </p:val>
                                        </p:tav>
                                      </p:tavLst>
                                    </p:anim>
                                    <p:anim calcmode="lin" valueType="num">
                                      <p:cBhvr additive="base">
                                        <p:cTn id="77" dur="500" fill="hold"/>
                                        <p:tgtEl>
                                          <p:spTgt spid="55"/>
                                        </p:tgtEl>
                                        <p:attrNameLst>
                                          <p:attrName>ppt_y</p:attrName>
                                        </p:attrNameLst>
                                      </p:cBhvr>
                                      <p:tavLst>
                                        <p:tav tm="0">
                                          <p:val>
                                            <p:strVal val="1+#ppt_h/2"/>
                                          </p:val>
                                        </p:tav>
                                        <p:tav tm="100000">
                                          <p:val>
                                            <p:strVal val="#ppt_y"/>
                                          </p:val>
                                        </p:tav>
                                      </p:tavLst>
                                    </p:anim>
                                  </p:childTnLst>
                                </p:cTn>
                              </p:par>
                            </p:childTnLst>
                          </p:cTn>
                        </p:par>
                        <p:par>
                          <p:cTn id="78" fill="hold">
                            <p:stCondLst>
                              <p:cond delay="500"/>
                            </p:stCondLst>
                            <p:childTnLst>
                              <p:par>
                                <p:cTn id="79" presetID="22" presetClass="entr" presetSubtype="8" fill="hold" grpId="0" nodeType="after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wipe(left)">
                                      <p:cBhvr>
                                        <p:cTn id="81" dur="500"/>
                                        <p:tgtEl>
                                          <p:spTgt spid="54"/>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wipe(left)">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wipe(left)">
                                      <p:cBhvr>
                                        <p:cTn id="91" dur="500"/>
                                        <p:tgtEl>
                                          <p:spTgt spid="5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58"/>
                                        </p:tgtEl>
                                        <p:attrNameLst>
                                          <p:attrName>style.visibility</p:attrName>
                                        </p:attrNameLst>
                                      </p:cBhvr>
                                      <p:to>
                                        <p:strVal val="visible"/>
                                      </p:to>
                                    </p:set>
                                    <p:animEffect transition="in" filter="wipe(left)">
                                      <p:cBhvr>
                                        <p:cTn id="96" dur="500"/>
                                        <p:tgtEl>
                                          <p:spTgt spid="58"/>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wipe(left)">
                                      <p:cBhvr>
                                        <p:cTn id="101" dur="500"/>
                                        <p:tgtEl>
                                          <p:spTgt spid="59"/>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72"/>
                                        </p:tgtEl>
                                        <p:attrNameLst>
                                          <p:attrName>style.visibility</p:attrName>
                                        </p:attrNameLst>
                                      </p:cBhvr>
                                      <p:to>
                                        <p:strVal val="visible"/>
                                      </p:to>
                                    </p:set>
                                    <p:animEffect transition="in" filter="wipe(left)">
                                      <p:cBhvr>
                                        <p:cTn id="106" dur="500"/>
                                        <p:tgtEl>
                                          <p:spTgt spid="7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81"/>
                                        </p:tgtEl>
                                        <p:attrNameLst>
                                          <p:attrName>style.visibility</p:attrName>
                                        </p:attrNameLst>
                                      </p:cBhvr>
                                      <p:to>
                                        <p:strVal val="visible"/>
                                      </p:to>
                                    </p:set>
                                    <p:animEffect transition="in" filter="wipe(left)">
                                      <p:cBhvr>
                                        <p:cTn id="111" dur="500"/>
                                        <p:tgtEl>
                                          <p:spTgt spid="81"/>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82"/>
                                        </p:tgtEl>
                                        <p:attrNameLst>
                                          <p:attrName>style.visibility</p:attrName>
                                        </p:attrNameLst>
                                      </p:cBhvr>
                                      <p:to>
                                        <p:strVal val="visible"/>
                                      </p:to>
                                    </p:set>
                                    <p:animEffect transition="in" filter="wipe(left)">
                                      <p:cBhvr>
                                        <p:cTn id="116"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3" grpId="0" animBg="1"/>
      <p:bldP spid="138" grpId="0" animBg="1"/>
      <p:bldP spid="139" grpId="0" animBg="1"/>
      <p:bldP spid="155" grpId="0"/>
      <p:bldP spid="159" grpId="0" animBg="1"/>
      <p:bldP spid="160" grpId="0" animBg="1"/>
      <p:bldP spid="176" grpId="0" animBg="1"/>
      <p:bldP spid="177" grpId="0" animBg="1"/>
      <p:bldP spid="180" grpId="0"/>
      <p:bldP spid="181" grpId="0"/>
      <p:bldP spid="182" grpId="0"/>
      <p:bldP spid="183" grpId="0"/>
      <p:bldP spid="184" grpId="0"/>
      <p:bldP spid="185" grpId="0"/>
      <p:bldP spid="186" grpId="0"/>
      <p:bldP spid="65" grpId="0" animBg="1"/>
      <p:bldP spid="66" grpId="0" animBg="1"/>
      <p:bldP spid="69" grpId="0"/>
      <p:bldP spid="70" grpId="0"/>
      <p:bldP spid="75" grpId="0" animBg="1"/>
      <p:bldP spid="76" grpId="0" animBg="1"/>
      <p:bldP spid="79" grpId="0"/>
      <p:bldP spid="80" grpId="0"/>
      <p:bldP spid="54" grpId="0" animBg="1"/>
      <p:bldP spid="55" grpId="0" animBg="1"/>
      <p:bldP spid="56" grpId="0" animBg="1"/>
      <p:bldP spid="57" grpId="0" animBg="1"/>
      <p:bldP spid="58" grpId="0" animBg="1"/>
      <p:bldP spid="59" grpId="0" animBg="1"/>
      <p:bldP spid="72" grpId="0" animBg="1"/>
      <p:bldP spid="81" grpId="0" animBg="1"/>
      <p:bldP spid="82" grpId="0" animBg="1"/>
      <p:bldP spid="13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8F305EFB-ACFC-46EC-B8A8-A01FB3DF5919}"/>
              </a:ext>
            </a:extLst>
          </p:cNvPr>
          <p:cNvCxnSpPr>
            <a:cxnSpLocks/>
          </p:cNvCxnSpPr>
          <p:nvPr/>
        </p:nvCxnSpPr>
        <p:spPr>
          <a:xfrm>
            <a:off x="2921637" y="2332307"/>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31" name="Rectangle 15">
            <a:extLst>
              <a:ext uri="{FF2B5EF4-FFF2-40B4-BE49-F238E27FC236}">
                <a16:creationId xmlns:a16="http://schemas.microsoft.com/office/drawing/2014/main" id="{84DDC20B-84FB-45C5-A40B-DD55F426A41B}"/>
              </a:ext>
            </a:extLst>
          </p:cNvPr>
          <p:cNvSpPr/>
          <p:nvPr/>
        </p:nvSpPr>
        <p:spPr>
          <a:xfrm rot="1778765">
            <a:off x="2919399" y="5200276"/>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Hexagon 16">
            <a:extLst>
              <a:ext uri="{FF2B5EF4-FFF2-40B4-BE49-F238E27FC236}">
                <a16:creationId xmlns:a16="http://schemas.microsoft.com/office/drawing/2014/main" id="{0897983B-540C-442B-B8D8-D5E45EE3BC8F}"/>
              </a:ext>
            </a:extLst>
          </p:cNvPr>
          <p:cNvSpPr/>
          <p:nvPr/>
        </p:nvSpPr>
        <p:spPr>
          <a:xfrm>
            <a:off x="3725765" y="3514215"/>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3" name="Hexagon 17">
            <a:extLst>
              <a:ext uri="{FF2B5EF4-FFF2-40B4-BE49-F238E27FC236}">
                <a16:creationId xmlns:a16="http://schemas.microsoft.com/office/drawing/2014/main" id="{994408F7-7E4C-4D2E-9BC8-D137261710A6}"/>
              </a:ext>
            </a:extLst>
          </p:cNvPr>
          <p:cNvSpPr/>
          <p:nvPr/>
        </p:nvSpPr>
        <p:spPr>
          <a:xfrm>
            <a:off x="3798748" y="3551893"/>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Hexagon 29">
            <a:extLst>
              <a:ext uri="{FF2B5EF4-FFF2-40B4-BE49-F238E27FC236}">
                <a16:creationId xmlns:a16="http://schemas.microsoft.com/office/drawing/2014/main" id="{D8D91D83-5FAA-4F20-857A-72CA47F195CD}"/>
              </a:ext>
            </a:extLst>
          </p:cNvPr>
          <p:cNvSpPr/>
          <p:nvPr/>
        </p:nvSpPr>
        <p:spPr>
          <a:xfrm>
            <a:off x="2601288" y="2894370"/>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Hexagon 30">
            <a:extLst>
              <a:ext uri="{FF2B5EF4-FFF2-40B4-BE49-F238E27FC236}">
                <a16:creationId xmlns:a16="http://schemas.microsoft.com/office/drawing/2014/main" id="{31039DE3-1216-4F5C-8076-51F7016E065A}"/>
              </a:ext>
            </a:extLst>
          </p:cNvPr>
          <p:cNvSpPr/>
          <p:nvPr/>
        </p:nvSpPr>
        <p:spPr>
          <a:xfrm>
            <a:off x="2674271" y="2957374"/>
            <a:ext cx="1228029" cy="1060120"/>
          </a:xfrm>
          <a:prstGeom prst="hexagon">
            <a:avLst>
              <a:gd name="adj" fmla="val 26988"/>
              <a:gd name="vf" fmla="val 115470"/>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60">
            <a:extLst>
              <a:ext uri="{FF2B5EF4-FFF2-40B4-BE49-F238E27FC236}">
                <a16:creationId xmlns:a16="http://schemas.microsoft.com/office/drawing/2014/main" id="{54C30B08-A2D2-431A-8D6C-EE68FD16DF8B}"/>
              </a:ext>
            </a:extLst>
          </p:cNvPr>
          <p:cNvSpPr>
            <a:spLocks noChangeAspect="1"/>
          </p:cNvSpPr>
          <p:nvPr/>
        </p:nvSpPr>
        <p:spPr>
          <a:xfrm>
            <a:off x="2537004" y="3267978"/>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GERMAN</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59" name="Hexagon 16">
            <a:extLst>
              <a:ext uri="{FF2B5EF4-FFF2-40B4-BE49-F238E27FC236}">
                <a16:creationId xmlns:a16="http://schemas.microsoft.com/office/drawing/2014/main" id="{332B8930-BCCA-43E4-AC88-062F9CC49A28}"/>
              </a:ext>
            </a:extLst>
          </p:cNvPr>
          <p:cNvSpPr/>
          <p:nvPr/>
        </p:nvSpPr>
        <p:spPr>
          <a:xfrm>
            <a:off x="2583067" y="4188065"/>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Hexagon 17">
            <a:extLst>
              <a:ext uri="{FF2B5EF4-FFF2-40B4-BE49-F238E27FC236}">
                <a16:creationId xmlns:a16="http://schemas.microsoft.com/office/drawing/2014/main" id="{38D21634-92C8-4611-B56B-EC5B3908A12B}"/>
              </a:ext>
            </a:extLst>
          </p:cNvPr>
          <p:cNvSpPr/>
          <p:nvPr/>
        </p:nvSpPr>
        <p:spPr>
          <a:xfrm>
            <a:off x="2656050" y="4225743"/>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Hexagon 16">
            <a:extLst>
              <a:ext uri="{FF2B5EF4-FFF2-40B4-BE49-F238E27FC236}">
                <a16:creationId xmlns:a16="http://schemas.microsoft.com/office/drawing/2014/main" id="{97FC9631-B32B-4C2E-AEB6-A6E04B6FFEFC}"/>
              </a:ext>
            </a:extLst>
          </p:cNvPr>
          <p:cNvSpPr/>
          <p:nvPr/>
        </p:nvSpPr>
        <p:spPr>
          <a:xfrm>
            <a:off x="2642356" y="1638781"/>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Hexagon 17">
            <a:extLst>
              <a:ext uri="{FF2B5EF4-FFF2-40B4-BE49-F238E27FC236}">
                <a16:creationId xmlns:a16="http://schemas.microsoft.com/office/drawing/2014/main" id="{C35A0868-DAA4-4F71-9265-AADA0D8A2524}"/>
              </a:ext>
            </a:extLst>
          </p:cNvPr>
          <p:cNvSpPr/>
          <p:nvPr/>
        </p:nvSpPr>
        <p:spPr>
          <a:xfrm>
            <a:off x="2715339" y="1676459"/>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60">
            <a:extLst>
              <a:ext uri="{FF2B5EF4-FFF2-40B4-BE49-F238E27FC236}">
                <a16:creationId xmlns:a16="http://schemas.microsoft.com/office/drawing/2014/main" id="{8132F7B6-FC92-422C-9D0D-470FB6A30173}"/>
              </a:ext>
            </a:extLst>
          </p:cNvPr>
          <p:cNvSpPr>
            <a:spLocks noChangeAspect="1"/>
          </p:cNvSpPr>
          <p:nvPr/>
        </p:nvSpPr>
        <p:spPr>
          <a:xfrm>
            <a:off x="2522430" y="3445780"/>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GARCIA</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1" name="Rectangle 60">
            <a:extLst>
              <a:ext uri="{FF2B5EF4-FFF2-40B4-BE49-F238E27FC236}">
                <a16:creationId xmlns:a16="http://schemas.microsoft.com/office/drawing/2014/main" id="{D26D1956-FA7F-44A2-82B8-BC110AA17DE8}"/>
              </a:ext>
            </a:extLst>
          </p:cNvPr>
          <p:cNvSpPr>
            <a:spLocks noChangeAspect="1"/>
          </p:cNvSpPr>
          <p:nvPr/>
        </p:nvSpPr>
        <p:spPr>
          <a:xfrm>
            <a:off x="3664198" y="3837523"/>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JHON </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2" name="Rectangle 60">
            <a:extLst>
              <a:ext uri="{FF2B5EF4-FFF2-40B4-BE49-F238E27FC236}">
                <a16:creationId xmlns:a16="http://schemas.microsoft.com/office/drawing/2014/main" id="{F5A10E0F-9EB4-4CE9-B988-0134C2D85866}"/>
              </a:ext>
            </a:extLst>
          </p:cNvPr>
          <p:cNvSpPr>
            <a:spLocks noChangeAspect="1"/>
          </p:cNvSpPr>
          <p:nvPr/>
        </p:nvSpPr>
        <p:spPr>
          <a:xfrm>
            <a:off x="3662715" y="3999354"/>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GUEVARA</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3" name="Rectangle 60">
            <a:extLst>
              <a:ext uri="{FF2B5EF4-FFF2-40B4-BE49-F238E27FC236}">
                <a16:creationId xmlns:a16="http://schemas.microsoft.com/office/drawing/2014/main" id="{B054F825-D94F-4C23-B08F-9FE5756DCFF2}"/>
              </a:ext>
            </a:extLst>
          </p:cNvPr>
          <p:cNvSpPr>
            <a:spLocks noChangeAspect="1"/>
          </p:cNvSpPr>
          <p:nvPr/>
        </p:nvSpPr>
        <p:spPr>
          <a:xfrm>
            <a:off x="2567034" y="1972838"/>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SILVIA</a:t>
            </a:r>
          </a:p>
        </p:txBody>
      </p:sp>
      <p:sp>
        <p:nvSpPr>
          <p:cNvPr id="184" name="Rectangle 60">
            <a:extLst>
              <a:ext uri="{FF2B5EF4-FFF2-40B4-BE49-F238E27FC236}">
                <a16:creationId xmlns:a16="http://schemas.microsoft.com/office/drawing/2014/main" id="{9AB43C1C-4573-4D44-8F0D-429F8C9F5A24}"/>
              </a:ext>
            </a:extLst>
          </p:cNvPr>
          <p:cNvSpPr>
            <a:spLocks noChangeAspect="1"/>
          </p:cNvSpPr>
          <p:nvPr/>
        </p:nvSpPr>
        <p:spPr>
          <a:xfrm>
            <a:off x="2593376" y="2164028"/>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FERNANDEZ</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5" name="Rectangle 60">
            <a:extLst>
              <a:ext uri="{FF2B5EF4-FFF2-40B4-BE49-F238E27FC236}">
                <a16:creationId xmlns:a16="http://schemas.microsoft.com/office/drawing/2014/main" id="{E52A1FE1-D19D-4640-87F0-FA1A221D9906}"/>
              </a:ext>
            </a:extLst>
          </p:cNvPr>
          <p:cNvSpPr>
            <a:spLocks noChangeAspect="1"/>
          </p:cNvSpPr>
          <p:nvPr/>
        </p:nvSpPr>
        <p:spPr>
          <a:xfrm>
            <a:off x="2548186" y="4489287"/>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JORGE</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6" name="Rectangle 60">
            <a:extLst>
              <a:ext uri="{FF2B5EF4-FFF2-40B4-BE49-F238E27FC236}">
                <a16:creationId xmlns:a16="http://schemas.microsoft.com/office/drawing/2014/main" id="{A611FFCF-5C21-410A-84B4-B05FEA36DFBE}"/>
              </a:ext>
            </a:extLst>
          </p:cNvPr>
          <p:cNvSpPr>
            <a:spLocks noChangeAspect="1"/>
          </p:cNvSpPr>
          <p:nvPr/>
        </p:nvSpPr>
        <p:spPr>
          <a:xfrm>
            <a:off x="2533612" y="4667089"/>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MILLAN</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60" name="Rectángulo 59">
            <a:extLst>
              <a:ext uri="{FF2B5EF4-FFF2-40B4-BE49-F238E27FC236}">
                <a16:creationId xmlns:a16="http://schemas.microsoft.com/office/drawing/2014/main" id="{8628FC71-25D5-49FA-B774-9A16EC19704F}"/>
              </a:ext>
            </a:extLst>
          </p:cNvPr>
          <p:cNvSpPr/>
          <p:nvPr/>
        </p:nvSpPr>
        <p:spPr>
          <a:xfrm>
            <a:off x="2114046" y="134013"/>
            <a:ext cx="8840626" cy="830997"/>
          </a:xfrm>
          <a:prstGeom prst="rect">
            <a:avLst/>
          </a:prstGeom>
        </p:spPr>
        <p:txBody>
          <a:bodyPr wrap="none">
            <a:spAutoFit/>
          </a:bodyPr>
          <a:lstStyle/>
          <a:p>
            <a:pPr algn="ctr"/>
            <a:r>
              <a:rPr lang="es-CO" sz="4800" b="1" dirty="0">
                <a:solidFill>
                  <a:srgbClr val="346232"/>
                </a:solidFill>
              </a:rPr>
              <a:t>MECANISMOS DE CONTRATACIÓN</a:t>
            </a:r>
          </a:p>
        </p:txBody>
      </p:sp>
      <p:cxnSp>
        <p:nvCxnSpPr>
          <p:cNvPr id="61" name="Conector recto 60">
            <a:extLst>
              <a:ext uri="{FF2B5EF4-FFF2-40B4-BE49-F238E27FC236}">
                <a16:creationId xmlns:a16="http://schemas.microsoft.com/office/drawing/2014/main" id="{AB797FD8-D9A2-4DAD-825E-0262D4646A29}"/>
              </a:ext>
            </a:extLst>
          </p:cNvPr>
          <p:cNvCxnSpPr>
            <a:cxnSpLocks/>
          </p:cNvCxnSpPr>
          <p:nvPr/>
        </p:nvCxnSpPr>
        <p:spPr>
          <a:xfrm>
            <a:off x="4014689" y="2958038"/>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65" name="Hexagon 16">
            <a:extLst>
              <a:ext uri="{FF2B5EF4-FFF2-40B4-BE49-F238E27FC236}">
                <a16:creationId xmlns:a16="http://schemas.microsoft.com/office/drawing/2014/main" id="{9A99CF1A-6ADB-4733-9897-553E085A7CDF}"/>
              </a:ext>
            </a:extLst>
          </p:cNvPr>
          <p:cNvSpPr/>
          <p:nvPr/>
        </p:nvSpPr>
        <p:spPr>
          <a:xfrm>
            <a:off x="3735408" y="226451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Hexagon 17">
            <a:extLst>
              <a:ext uri="{FF2B5EF4-FFF2-40B4-BE49-F238E27FC236}">
                <a16:creationId xmlns:a16="http://schemas.microsoft.com/office/drawing/2014/main" id="{0978D1FE-B635-4281-82B4-553B363F7525}"/>
              </a:ext>
            </a:extLst>
          </p:cNvPr>
          <p:cNvSpPr/>
          <p:nvPr/>
        </p:nvSpPr>
        <p:spPr>
          <a:xfrm>
            <a:off x="3808391" y="230219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0">
            <a:extLst>
              <a:ext uri="{FF2B5EF4-FFF2-40B4-BE49-F238E27FC236}">
                <a16:creationId xmlns:a16="http://schemas.microsoft.com/office/drawing/2014/main" id="{C168CD99-9788-47D8-8F90-906EC6E1C2E1}"/>
              </a:ext>
            </a:extLst>
          </p:cNvPr>
          <p:cNvSpPr>
            <a:spLocks noChangeAspect="1"/>
          </p:cNvSpPr>
          <p:nvPr/>
        </p:nvSpPr>
        <p:spPr>
          <a:xfrm>
            <a:off x="3660086" y="2598569"/>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WILLIAM</a:t>
            </a:r>
          </a:p>
        </p:txBody>
      </p:sp>
      <p:sp>
        <p:nvSpPr>
          <p:cNvPr id="70" name="Rectangle 60">
            <a:extLst>
              <a:ext uri="{FF2B5EF4-FFF2-40B4-BE49-F238E27FC236}">
                <a16:creationId xmlns:a16="http://schemas.microsoft.com/office/drawing/2014/main" id="{924B172D-B90E-44CE-BFB9-9B99D3325F00}"/>
              </a:ext>
            </a:extLst>
          </p:cNvPr>
          <p:cNvSpPr>
            <a:spLocks noChangeAspect="1"/>
          </p:cNvSpPr>
          <p:nvPr/>
        </p:nvSpPr>
        <p:spPr>
          <a:xfrm>
            <a:off x="3658576" y="2789759"/>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CHAVEZ</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71" name="Conector recto 70">
            <a:extLst>
              <a:ext uri="{FF2B5EF4-FFF2-40B4-BE49-F238E27FC236}">
                <a16:creationId xmlns:a16="http://schemas.microsoft.com/office/drawing/2014/main" id="{F18FA0BF-338C-4A3D-B830-604E55A439EB}"/>
              </a:ext>
            </a:extLst>
          </p:cNvPr>
          <p:cNvCxnSpPr>
            <a:cxnSpLocks/>
          </p:cNvCxnSpPr>
          <p:nvPr/>
        </p:nvCxnSpPr>
        <p:spPr>
          <a:xfrm>
            <a:off x="4022933" y="5466457"/>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75" name="Hexagon 16">
            <a:extLst>
              <a:ext uri="{FF2B5EF4-FFF2-40B4-BE49-F238E27FC236}">
                <a16:creationId xmlns:a16="http://schemas.microsoft.com/office/drawing/2014/main" id="{4E21D0CC-9223-46DA-B421-2327E565E971}"/>
              </a:ext>
            </a:extLst>
          </p:cNvPr>
          <p:cNvSpPr/>
          <p:nvPr/>
        </p:nvSpPr>
        <p:spPr>
          <a:xfrm>
            <a:off x="3717252" y="4770351"/>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Hexagon 17">
            <a:extLst>
              <a:ext uri="{FF2B5EF4-FFF2-40B4-BE49-F238E27FC236}">
                <a16:creationId xmlns:a16="http://schemas.microsoft.com/office/drawing/2014/main" id="{CF6D280A-5299-4EED-A90A-D0E3581F42A1}"/>
              </a:ext>
            </a:extLst>
          </p:cNvPr>
          <p:cNvSpPr/>
          <p:nvPr/>
        </p:nvSpPr>
        <p:spPr>
          <a:xfrm>
            <a:off x="3802497" y="4825168"/>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0">
            <a:extLst>
              <a:ext uri="{FF2B5EF4-FFF2-40B4-BE49-F238E27FC236}">
                <a16:creationId xmlns:a16="http://schemas.microsoft.com/office/drawing/2014/main" id="{2362F7E8-FF5E-4CB9-A4C0-33C202D0024C}"/>
              </a:ext>
            </a:extLst>
          </p:cNvPr>
          <p:cNvSpPr>
            <a:spLocks noChangeAspect="1"/>
          </p:cNvSpPr>
          <p:nvPr/>
        </p:nvSpPr>
        <p:spPr>
          <a:xfrm>
            <a:off x="3641930" y="5104408"/>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DIANA </a:t>
            </a:r>
          </a:p>
        </p:txBody>
      </p:sp>
      <p:sp>
        <p:nvSpPr>
          <p:cNvPr id="80" name="Rectangle 60">
            <a:extLst>
              <a:ext uri="{FF2B5EF4-FFF2-40B4-BE49-F238E27FC236}">
                <a16:creationId xmlns:a16="http://schemas.microsoft.com/office/drawing/2014/main" id="{7F369B7D-9864-4276-93F2-6ADC7DD5009B}"/>
              </a:ext>
            </a:extLst>
          </p:cNvPr>
          <p:cNvSpPr>
            <a:spLocks noChangeAspect="1"/>
          </p:cNvSpPr>
          <p:nvPr/>
        </p:nvSpPr>
        <p:spPr>
          <a:xfrm>
            <a:off x="3640420" y="5295598"/>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LÓPEZ</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54" name="Rectángulo 53">
            <a:extLst>
              <a:ext uri="{FF2B5EF4-FFF2-40B4-BE49-F238E27FC236}">
                <a16:creationId xmlns:a16="http://schemas.microsoft.com/office/drawing/2014/main" id="{C9F74274-B111-4E8C-A365-D46BCB5BEB28}"/>
              </a:ext>
            </a:extLst>
          </p:cNvPr>
          <p:cNvSpPr/>
          <p:nvPr/>
        </p:nvSpPr>
        <p:spPr>
          <a:xfrm>
            <a:off x="5850108" y="1335460"/>
            <a:ext cx="6241807" cy="729075"/>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CONSOLIDAR LA INFORMACIÓN DOCUMENTACIÓN QUE EVIDENCIA EL CUMPLIMIENTO DE LAS OBLIGACIONES PACTADAS CONJUNTAMENTE EN EL CONVENIO</a:t>
            </a:r>
          </a:p>
        </p:txBody>
      </p:sp>
      <p:sp>
        <p:nvSpPr>
          <p:cNvPr id="55" name="Rectángulo: esquinas redondeadas 54">
            <a:extLst>
              <a:ext uri="{FF2B5EF4-FFF2-40B4-BE49-F238E27FC236}">
                <a16:creationId xmlns:a16="http://schemas.microsoft.com/office/drawing/2014/main" id="{EE755C5E-B87B-474A-833C-3BB12C16EFF5}"/>
              </a:ext>
            </a:extLst>
          </p:cNvPr>
          <p:cNvSpPr/>
          <p:nvPr/>
        </p:nvSpPr>
        <p:spPr>
          <a:xfrm rot="16200000">
            <a:off x="2803597" y="3730159"/>
            <a:ext cx="5337931" cy="520393"/>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FUNCIONES</a:t>
            </a:r>
          </a:p>
        </p:txBody>
      </p:sp>
      <p:sp>
        <p:nvSpPr>
          <p:cNvPr id="56" name="Rectángulo 55">
            <a:extLst>
              <a:ext uri="{FF2B5EF4-FFF2-40B4-BE49-F238E27FC236}">
                <a16:creationId xmlns:a16="http://schemas.microsoft.com/office/drawing/2014/main" id="{FEF3A779-0D04-4D2B-91B9-50E1FC6649E0}"/>
              </a:ext>
            </a:extLst>
          </p:cNvPr>
          <p:cNvSpPr/>
          <p:nvPr/>
        </p:nvSpPr>
        <p:spPr>
          <a:xfrm>
            <a:off x="5850108" y="2103904"/>
            <a:ext cx="6241807" cy="123231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VALIDAR LOS DOCUMENTOS TÉCNICOS, ADMINISTRATIVOS, FINANCIEROS Y JURÍDICOS ENTREGADOS POR LOS ENTES TERRITORIALES, LOS CUALES SE ESTABLECIERON ENTRE LAS PARTES AL INICIO DEL CONVENIO CON EL PROPÓSITO DE SOPORTAR LA EJECUCIÓN DE LOS CONVENIOS, LOS CUALES FORMARÁN PARTE INTEGRAL DEL INFORME DE LIQUIDACIÓN</a:t>
            </a:r>
          </a:p>
        </p:txBody>
      </p:sp>
      <p:sp>
        <p:nvSpPr>
          <p:cNvPr id="57" name="Rectángulo 56">
            <a:extLst>
              <a:ext uri="{FF2B5EF4-FFF2-40B4-BE49-F238E27FC236}">
                <a16:creationId xmlns:a16="http://schemas.microsoft.com/office/drawing/2014/main" id="{C1A3F005-F51C-4910-A67B-EE4C2C766494}"/>
              </a:ext>
            </a:extLst>
          </p:cNvPr>
          <p:cNvSpPr/>
          <p:nvPr/>
        </p:nvSpPr>
        <p:spPr>
          <a:xfrm>
            <a:off x="5837726" y="3388924"/>
            <a:ext cx="6248306" cy="676527"/>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LEGALIZAR ANTE ALMACÉN DE ICBF LA DOTACIÓN ADQUIRIDA EN EL MARCO DE LOS CONVENIOS A LIQUIDAR, DE ACUERDO CON EL PROCEDIMIENTO DE INGRESO DE BIENES MUEBLES AL ALMACÉN</a:t>
            </a:r>
          </a:p>
        </p:txBody>
      </p:sp>
      <p:sp>
        <p:nvSpPr>
          <p:cNvPr id="58" name="Rectángulo 57">
            <a:extLst>
              <a:ext uri="{FF2B5EF4-FFF2-40B4-BE49-F238E27FC236}">
                <a16:creationId xmlns:a16="http://schemas.microsoft.com/office/drawing/2014/main" id="{830BF9D6-0854-4FFE-9BB2-AD3BF94C656F}"/>
              </a:ext>
            </a:extLst>
          </p:cNvPr>
          <p:cNvSpPr/>
          <p:nvPr/>
        </p:nvSpPr>
        <p:spPr>
          <a:xfrm>
            <a:off x="5849944" y="4116218"/>
            <a:ext cx="6228323" cy="730837"/>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COORDINAR CON EL ÁREA CORRESPONDIENTE EL DESARROLLO DE VISITAS DE VERIFICACIÓN DE LA DOTACIÓN ADQUIRIDA POR LOS ENTES TERRITORIALES DURANTE LA EJECUCIÓN DE LOS CONVENIOS</a:t>
            </a:r>
          </a:p>
        </p:txBody>
      </p:sp>
      <p:sp>
        <p:nvSpPr>
          <p:cNvPr id="59" name="Rectángulo 58">
            <a:extLst>
              <a:ext uri="{FF2B5EF4-FFF2-40B4-BE49-F238E27FC236}">
                <a16:creationId xmlns:a16="http://schemas.microsoft.com/office/drawing/2014/main" id="{8C7ABBDD-8765-4B8B-BB43-34217B853C3D}"/>
              </a:ext>
            </a:extLst>
          </p:cNvPr>
          <p:cNvSpPr/>
          <p:nvPr/>
        </p:nvSpPr>
        <p:spPr>
          <a:xfrm>
            <a:off x="5844061" y="4901306"/>
            <a:ext cx="6228323" cy="400091"/>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CALCULAR LAS INEJECUCIONES PRESENTADAS EN EL MARCO DE LOS CONVENIOS Y GESTIONAR SU REINTEGRO</a:t>
            </a:r>
          </a:p>
        </p:txBody>
      </p:sp>
      <p:sp>
        <p:nvSpPr>
          <p:cNvPr id="72" name="Rectángulo 71">
            <a:extLst>
              <a:ext uri="{FF2B5EF4-FFF2-40B4-BE49-F238E27FC236}">
                <a16:creationId xmlns:a16="http://schemas.microsoft.com/office/drawing/2014/main" id="{A6261931-93E4-4377-B81D-FBDC4A861445}"/>
              </a:ext>
            </a:extLst>
          </p:cNvPr>
          <p:cNvSpPr/>
          <p:nvPr/>
        </p:nvSpPr>
        <p:spPr>
          <a:xfrm>
            <a:off x="5829841" y="5354103"/>
            <a:ext cx="6248306" cy="479651"/>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GESTIONAR LAS MESAS DE TRABAJO ENTRE LAS PARTES, NECESARIAS PARA FINALIZAR EL PROCESO DE LIQUIDACIÓN</a:t>
            </a:r>
          </a:p>
        </p:txBody>
      </p:sp>
      <p:sp>
        <p:nvSpPr>
          <p:cNvPr id="81" name="Rectángulo 80">
            <a:extLst>
              <a:ext uri="{FF2B5EF4-FFF2-40B4-BE49-F238E27FC236}">
                <a16:creationId xmlns:a16="http://schemas.microsoft.com/office/drawing/2014/main" id="{209FF6C3-78A6-4A91-9573-C21A3E7CC56B}"/>
              </a:ext>
            </a:extLst>
          </p:cNvPr>
          <p:cNvSpPr/>
          <p:nvPr/>
        </p:nvSpPr>
        <p:spPr>
          <a:xfrm>
            <a:off x="5829841" y="5861050"/>
            <a:ext cx="6248306" cy="78462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RADICACIÓN DE LOS INFORMES DE LIQUIDACIÓN EN LA DIRECCIÓN DE CONTRATACIÓN DEL ICBF, VELANDO POR LA CORRECTA FINALIZACIÓN A TRAVÉS DE LA PUBLICACIÓN DEL ACTA CORRESPONDIENTE EN SECOP.</a:t>
            </a:r>
          </a:p>
        </p:txBody>
      </p:sp>
      <p:grpSp>
        <p:nvGrpSpPr>
          <p:cNvPr id="83" name="Grupo 82">
            <a:extLst>
              <a:ext uri="{FF2B5EF4-FFF2-40B4-BE49-F238E27FC236}">
                <a16:creationId xmlns:a16="http://schemas.microsoft.com/office/drawing/2014/main" id="{16AB0720-C940-4AB4-8793-8F8E3519496C}"/>
              </a:ext>
            </a:extLst>
          </p:cNvPr>
          <p:cNvGrpSpPr/>
          <p:nvPr/>
        </p:nvGrpSpPr>
        <p:grpSpPr>
          <a:xfrm>
            <a:off x="-645150" y="2042556"/>
            <a:ext cx="3195538" cy="2889756"/>
            <a:chOff x="4961054" y="1067510"/>
            <a:chExt cx="2326904" cy="2008746"/>
          </a:xfrm>
        </p:grpSpPr>
        <p:sp>
          <p:nvSpPr>
            <p:cNvPr id="84" name="Hexagon 12">
              <a:extLst>
                <a:ext uri="{FF2B5EF4-FFF2-40B4-BE49-F238E27FC236}">
                  <a16:creationId xmlns:a16="http://schemas.microsoft.com/office/drawing/2014/main" id="{790EEEF0-656C-4FD5-9EB0-7579465250A7}"/>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Hexagon 13">
              <a:extLst>
                <a:ext uri="{FF2B5EF4-FFF2-40B4-BE49-F238E27FC236}">
                  <a16:creationId xmlns:a16="http://schemas.microsoft.com/office/drawing/2014/main" id="{29AC9585-ECBE-4385-A761-D3CF70A6CC03}"/>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 name="TextBox 54">
            <a:extLst>
              <a:ext uri="{FF2B5EF4-FFF2-40B4-BE49-F238E27FC236}">
                <a16:creationId xmlns:a16="http://schemas.microsoft.com/office/drawing/2014/main" id="{1032FBAF-993B-444A-BB12-43FAB5B93CF9}"/>
              </a:ext>
            </a:extLst>
          </p:cNvPr>
          <p:cNvSpPr txBox="1"/>
          <p:nvPr/>
        </p:nvSpPr>
        <p:spPr>
          <a:xfrm>
            <a:off x="76625" y="2909205"/>
            <a:ext cx="2289635" cy="1138773"/>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sz="1400" dirty="0">
                <a:solidFill>
                  <a:srgbClr val="4C7379"/>
                </a:solidFill>
                <a:latin typeface="Century Gothic" panose="020B0502020202020204" pitchFamily="34" charset="0"/>
                <a:ea typeface="Microsoft JhengHei UI Light" panose="020B0304030504040204" pitchFamily="34" charset="-120"/>
              </a:rPr>
              <a:t>EQUIPO</a:t>
            </a:r>
            <a:endParaRPr lang="en-US" sz="2000" dirty="0">
              <a:solidFill>
                <a:srgbClr val="4C7379"/>
              </a:solidFill>
              <a:latin typeface="Century Gothic" panose="020B0502020202020204" pitchFamily="34" charset="0"/>
              <a:ea typeface="Microsoft JhengHei UI Light" panose="020B0304030504040204" pitchFamily="34" charset="-120"/>
            </a:endParaRPr>
          </a:p>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MECANISMOS </a:t>
            </a:r>
          </a:p>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DE CONTRATACIÓN </a:t>
            </a:r>
          </a:p>
        </p:txBody>
      </p:sp>
      <p:pic>
        <p:nvPicPr>
          <p:cNvPr id="4098" name="Picture 2" descr="Resultado de imagen para contrataciÃ³n icon">
            <a:extLst>
              <a:ext uri="{FF2B5EF4-FFF2-40B4-BE49-F238E27FC236}">
                <a16:creationId xmlns:a16="http://schemas.microsoft.com/office/drawing/2014/main" id="{7BB50714-1607-435C-8896-BD0743FA609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32692" y1="23000" x2="63692" y2="72000"/>
                        <a14:foregroundMark x1="63692" y1="72000" x2="63692" y2="72000"/>
                        <a14:foregroundMark x1="65308" y1="25615" x2="47154" y2="64923"/>
                        <a14:foregroundMark x1="47154" y1="64923" x2="43154" y2="69154"/>
                        <a14:foregroundMark x1="36385" y1="72231" x2="59923" y2="72846"/>
                        <a14:foregroundMark x1="59923" y1="72846" x2="62000" y2="72231"/>
                        <a14:foregroundMark x1="67538" y1="60692" x2="63923" y2="35000"/>
                        <a14:foregroundMark x1="63923" y1="35000" x2="66000" y2="26615"/>
                        <a14:foregroundMark x1="66000" y1="26615" x2="55231" y2="22923"/>
                        <a14:foregroundMark x1="55231" y1="22923" x2="37154" y2="24385"/>
                        <a14:foregroundMark x1="37154" y1="24385" x2="32000" y2="33615"/>
                        <a14:foregroundMark x1="32000" y1="33615" x2="33538" y2="53846"/>
                        <a14:foregroundMark x1="33538" y1="53846" x2="49615" y2="55000"/>
                        <a14:foregroundMark x1="49615" y1="55000" x2="52462" y2="47769"/>
                        <a14:foregroundMark x1="52462" y1="47769" x2="39615" y2="39769"/>
                        <a14:foregroundMark x1="39615" y1="39769" x2="34538" y2="31692"/>
                        <a14:foregroundMark x1="34538" y1="31692" x2="42769" y2="25154"/>
                        <a14:foregroundMark x1="42769" y1="25154" x2="55231" y2="23231"/>
                        <a14:foregroundMark x1="55231" y1="23231" x2="66615" y2="24308"/>
                        <a14:foregroundMark x1="66615" y1="24308" x2="67154" y2="56846"/>
                        <a14:backgroundMark x1="46846" y1="14385" x2="71615" y2="16154"/>
                        <a14:backgroundMark x1="71615" y1="16154" x2="75385" y2="23462"/>
                        <a14:backgroundMark x1="75385" y1="23462" x2="82923" y2="63769"/>
                        <a14:backgroundMark x1="26538" y1="24231" x2="22231" y2="48846"/>
                        <a14:backgroundMark x1="33308" y1="79154" x2="48538" y2="82692"/>
                        <a14:backgroundMark x1="48538" y1="82692" x2="56000" y2="81385"/>
                        <a14:backgroundMark x1="56000" y1="81385" x2="56308" y2="81231"/>
                        <a14:backgroundMark x1="79462" y1="62538" x2="72923" y2="36692"/>
                        <a14:backgroundMark x1="72923" y1="36692" x2="74154" y2="29462"/>
                        <a14:backgroundMark x1="74154" y1="29462" x2="86769" y2="37769"/>
                        <a14:backgroundMark x1="86769" y1="37769" x2="87615" y2="58846"/>
                        <a14:backgroundMark x1="87615" y1="58846" x2="77538" y2="69692"/>
                        <a14:backgroundMark x1="77538" y1="69692" x2="73077" y2="61923"/>
                        <a14:backgroundMark x1="73077" y1="61923" x2="71846" y2="24077"/>
                        <a14:backgroundMark x1="71846" y1="24077" x2="65462" y2="18846"/>
                        <a14:backgroundMark x1="65462" y1="18846" x2="33000" y2="17385"/>
                        <a14:backgroundMark x1="33000" y1="17385" x2="27154" y2="24385"/>
                        <a14:backgroundMark x1="27154" y1="24385" x2="30385" y2="42154"/>
                        <a14:backgroundMark x1="30385" y1="42154" x2="26308" y2="48154"/>
                        <a14:backgroundMark x1="26308" y1="48154" x2="15231" y2="51692"/>
                        <a14:backgroundMark x1="17692" y1="31615" x2="14462" y2="52308"/>
                        <a14:backgroundMark x1="14462" y1="52308" x2="17692" y2="57231"/>
                        <a14:backgroundMark x1="24462" y1="72846" x2="34462" y2="81231"/>
                        <a14:backgroundMark x1="34462" y1="81231" x2="60692" y2="85231"/>
                        <a14:backgroundMark x1="60692" y1="85231" x2="55692" y2="77846"/>
                        <a14:backgroundMark x1="55692" y1="77846" x2="34846" y2="77538"/>
                        <a14:backgroundMark x1="34846" y1="77538" x2="41154" y2="86615"/>
                        <a14:backgroundMark x1="41154" y1="86615" x2="51692" y2="88308"/>
                        <a14:backgroundMark x1="51692" y1="88308" x2="59000" y2="86615"/>
                        <a14:backgroundMark x1="59000" y1="86615" x2="51000" y2="80077"/>
                        <a14:backgroundMark x1="51000" y1="80077" x2="25538" y2="77615"/>
                        <a14:backgroundMark x1="25538" y1="77615" x2="27231" y2="70231"/>
                        <a14:backgroundMark x1="27231" y1="70231" x2="30000" y2="79000"/>
                        <a14:backgroundMark x1="30000" y1="79000" x2="49385" y2="79769"/>
                        <a14:backgroundMark x1="49385" y1="79769" x2="57000" y2="77308"/>
                        <a14:backgroundMark x1="57000" y1="77308" x2="63462" y2="81308"/>
                        <a14:backgroundMark x1="63462" y1="81308" x2="66923" y2="86385"/>
                      </a14:backgroundRemoval>
                    </a14:imgEffect>
                  </a14:imgLayer>
                </a14:imgProps>
              </a:ext>
              <a:ext uri="{28A0092B-C50C-407E-A947-70E740481C1C}">
                <a14:useLocalDpi xmlns:a14="http://schemas.microsoft.com/office/drawing/2010/main" val="0"/>
              </a:ext>
            </a:extLst>
          </a:blip>
          <a:srcRect l="11636" t="20577" r="19268" b="14862"/>
          <a:stretch/>
        </p:blipFill>
        <p:spPr bwMode="auto">
          <a:xfrm>
            <a:off x="969945" y="2317916"/>
            <a:ext cx="801144" cy="74858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6C84B516-D1B5-4566-A3E3-84B3C7453D2F}"/>
              </a:ext>
            </a:extLst>
          </p:cNvPr>
          <p:cNvSpPr/>
          <p:nvPr/>
        </p:nvSpPr>
        <p:spPr>
          <a:xfrm>
            <a:off x="4797306" y="848118"/>
            <a:ext cx="6096000" cy="461665"/>
          </a:xfrm>
          <a:prstGeom prst="rect">
            <a:avLst/>
          </a:prstGeom>
        </p:spPr>
        <p:txBody>
          <a:bodyPr>
            <a:spAutoFit/>
          </a:bodyPr>
          <a:lstStyle/>
          <a:p>
            <a:pPr algn="r"/>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LIQUIDACIÓN CONVENIOS</a:t>
            </a:r>
          </a:p>
        </p:txBody>
      </p:sp>
    </p:spTree>
    <p:extLst>
      <p:ext uri="{BB962C8B-B14F-4D97-AF65-F5344CB8AC3E}">
        <p14:creationId xmlns:p14="http://schemas.microsoft.com/office/powerpoint/2010/main" val="115933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childTnLst>
                          </p:cTn>
                        </p:par>
                        <p:par>
                          <p:cTn id="73" fill="hold">
                            <p:stCondLst>
                              <p:cond delay="0"/>
                            </p:stCondLst>
                            <p:childTnLst>
                              <p:par>
                                <p:cTn id="74" presetID="2" presetClass="entr" presetSubtype="4"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 calcmode="lin" valueType="num">
                                      <p:cBhvr additive="base">
                                        <p:cTn id="76" dur="500" fill="hold"/>
                                        <p:tgtEl>
                                          <p:spTgt spid="55"/>
                                        </p:tgtEl>
                                        <p:attrNameLst>
                                          <p:attrName>ppt_x</p:attrName>
                                        </p:attrNameLst>
                                      </p:cBhvr>
                                      <p:tavLst>
                                        <p:tav tm="0">
                                          <p:val>
                                            <p:strVal val="#ppt_x"/>
                                          </p:val>
                                        </p:tav>
                                        <p:tav tm="100000">
                                          <p:val>
                                            <p:strVal val="#ppt_x"/>
                                          </p:val>
                                        </p:tav>
                                      </p:tavLst>
                                    </p:anim>
                                    <p:anim calcmode="lin" valueType="num">
                                      <p:cBhvr additive="base">
                                        <p:cTn id="77" dur="500" fill="hold"/>
                                        <p:tgtEl>
                                          <p:spTgt spid="55"/>
                                        </p:tgtEl>
                                        <p:attrNameLst>
                                          <p:attrName>ppt_y</p:attrName>
                                        </p:attrNameLst>
                                      </p:cBhvr>
                                      <p:tavLst>
                                        <p:tav tm="0">
                                          <p:val>
                                            <p:strVal val="1+#ppt_h/2"/>
                                          </p:val>
                                        </p:tav>
                                        <p:tav tm="100000">
                                          <p:val>
                                            <p:strVal val="#ppt_y"/>
                                          </p:val>
                                        </p:tav>
                                      </p:tavLst>
                                    </p:anim>
                                  </p:childTnLst>
                                </p:cTn>
                              </p:par>
                            </p:childTnLst>
                          </p:cTn>
                        </p:par>
                        <p:par>
                          <p:cTn id="78" fill="hold">
                            <p:stCondLst>
                              <p:cond delay="500"/>
                            </p:stCondLst>
                            <p:childTnLst>
                              <p:par>
                                <p:cTn id="79" presetID="22" presetClass="entr" presetSubtype="8" fill="hold" grpId="0" nodeType="after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wipe(left)">
                                      <p:cBhvr>
                                        <p:cTn id="81" dur="500"/>
                                        <p:tgtEl>
                                          <p:spTgt spid="54"/>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wipe(left)">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wipe(left)">
                                      <p:cBhvr>
                                        <p:cTn id="91" dur="500"/>
                                        <p:tgtEl>
                                          <p:spTgt spid="5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58"/>
                                        </p:tgtEl>
                                        <p:attrNameLst>
                                          <p:attrName>style.visibility</p:attrName>
                                        </p:attrNameLst>
                                      </p:cBhvr>
                                      <p:to>
                                        <p:strVal val="visible"/>
                                      </p:to>
                                    </p:set>
                                    <p:animEffect transition="in" filter="wipe(left)">
                                      <p:cBhvr>
                                        <p:cTn id="96" dur="500"/>
                                        <p:tgtEl>
                                          <p:spTgt spid="58"/>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wipe(left)">
                                      <p:cBhvr>
                                        <p:cTn id="101" dur="500"/>
                                        <p:tgtEl>
                                          <p:spTgt spid="59"/>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72"/>
                                        </p:tgtEl>
                                        <p:attrNameLst>
                                          <p:attrName>style.visibility</p:attrName>
                                        </p:attrNameLst>
                                      </p:cBhvr>
                                      <p:to>
                                        <p:strVal val="visible"/>
                                      </p:to>
                                    </p:set>
                                    <p:animEffect transition="in" filter="wipe(left)">
                                      <p:cBhvr>
                                        <p:cTn id="106" dur="500"/>
                                        <p:tgtEl>
                                          <p:spTgt spid="7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81"/>
                                        </p:tgtEl>
                                        <p:attrNameLst>
                                          <p:attrName>style.visibility</p:attrName>
                                        </p:attrNameLst>
                                      </p:cBhvr>
                                      <p:to>
                                        <p:strVal val="visible"/>
                                      </p:to>
                                    </p:set>
                                    <p:animEffect transition="in" filter="wipe(left)">
                                      <p:cBhvr>
                                        <p:cTn id="111"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3" grpId="0" animBg="1"/>
      <p:bldP spid="138" grpId="0" animBg="1"/>
      <p:bldP spid="139" grpId="0" animBg="1"/>
      <p:bldP spid="155" grpId="0"/>
      <p:bldP spid="159" grpId="0" animBg="1"/>
      <p:bldP spid="160" grpId="0" animBg="1"/>
      <p:bldP spid="176" grpId="0" animBg="1"/>
      <p:bldP spid="177" grpId="0" animBg="1"/>
      <p:bldP spid="180" grpId="0"/>
      <p:bldP spid="181" grpId="0"/>
      <p:bldP spid="182" grpId="0"/>
      <p:bldP spid="183" grpId="0"/>
      <p:bldP spid="184" grpId="0"/>
      <p:bldP spid="185" grpId="0"/>
      <p:bldP spid="186" grpId="0"/>
      <p:bldP spid="65" grpId="0" animBg="1"/>
      <p:bldP spid="66" grpId="0" animBg="1"/>
      <p:bldP spid="69" grpId="0"/>
      <p:bldP spid="70" grpId="0"/>
      <p:bldP spid="75" grpId="0" animBg="1"/>
      <p:bldP spid="76" grpId="0" animBg="1"/>
      <p:bldP spid="79" grpId="0"/>
      <p:bldP spid="80" grpId="0"/>
      <p:bldP spid="54" grpId="0" animBg="1"/>
      <p:bldP spid="55" grpId="0" animBg="1"/>
      <p:bldP spid="56" grpId="0" animBg="1"/>
      <p:bldP spid="57" grpId="0" animBg="1"/>
      <p:bldP spid="58" grpId="0" animBg="1"/>
      <p:bldP spid="59" grpId="0" animBg="1"/>
      <p:bldP spid="72" grpId="0" animBg="1"/>
      <p:bldP spid="81" grpId="0" animBg="1"/>
      <p:bldP spid="13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5281483" y="182355"/>
            <a:ext cx="5692136" cy="830997"/>
          </a:xfrm>
          <a:prstGeom prst="rect">
            <a:avLst/>
          </a:prstGeom>
        </p:spPr>
        <p:txBody>
          <a:bodyPr wrap="none">
            <a:spAutoFit/>
          </a:bodyPr>
          <a:lstStyle/>
          <a:p>
            <a:pPr algn="ctr"/>
            <a:r>
              <a:rPr lang="es-CO" sz="4800" b="1" dirty="0">
                <a:solidFill>
                  <a:srgbClr val="346232"/>
                </a:solidFill>
              </a:rPr>
              <a:t>EJES ARTICULADORES</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7">
            <a:extLst>
              <a:ext uri="{FF2B5EF4-FFF2-40B4-BE49-F238E27FC236}">
                <a16:creationId xmlns:a16="http://schemas.microsoft.com/office/drawing/2014/main" id="{C1FEB42E-929C-437D-9199-25E003EB20C4}"/>
              </a:ext>
            </a:extLst>
          </p:cNvPr>
          <p:cNvSpPr/>
          <p:nvPr/>
        </p:nvSpPr>
        <p:spPr>
          <a:xfrm>
            <a:off x="4493127" y="838966"/>
            <a:ext cx="6480492" cy="830997"/>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Equipo MECANISMOS DE CONTRATACIÓN</a:t>
            </a:r>
          </a:p>
          <a:p>
            <a:pPr algn="ctr"/>
            <a:endPar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4" name="Rectángulo 73">
            <a:extLst>
              <a:ext uri="{FF2B5EF4-FFF2-40B4-BE49-F238E27FC236}">
                <a16:creationId xmlns:a16="http://schemas.microsoft.com/office/drawing/2014/main" id="{F028E4EF-7111-4180-99F7-72E8A2BA4F92}"/>
              </a:ext>
            </a:extLst>
          </p:cNvPr>
          <p:cNvSpPr/>
          <p:nvPr/>
        </p:nvSpPr>
        <p:spPr>
          <a:xfrm>
            <a:off x="1792656" y="2360260"/>
            <a:ext cx="9150610" cy="509541"/>
          </a:xfrm>
          <a:custGeom>
            <a:avLst/>
            <a:gdLst>
              <a:gd name="connsiteX0" fmla="*/ 0 w 8469117"/>
              <a:gd name="connsiteY0" fmla="*/ 0 h 600164"/>
              <a:gd name="connsiteX1" fmla="*/ 8469117 w 8469117"/>
              <a:gd name="connsiteY1" fmla="*/ 0 h 600164"/>
              <a:gd name="connsiteX2" fmla="*/ 8469117 w 8469117"/>
              <a:gd name="connsiteY2" fmla="*/ 600164 h 600164"/>
              <a:gd name="connsiteX3" fmla="*/ 0 w 8469117"/>
              <a:gd name="connsiteY3" fmla="*/ 600164 h 600164"/>
              <a:gd name="connsiteX4" fmla="*/ 0 w 8469117"/>
              <a:gd name="connsiteY4" fmla="*/ 0 h 600164"/>
              <a:gd name="connsiteX0" fmla="*/ 0 w 8469117"/>
              <a:gd name="connsiteY0" fmla="*/ 0 h 600164"/>
              <a:gd name="connsiteX1" fmla="*/ 8469117 w 8469117"/>
              <a:gd name="connsiteY1" fmla="*/ 0 h 600164"/>
              <a:gd name="connsiteX2" fmla="*/ 8469117 w 8469117"/>
              <a:gd name="connsiteY2" fmla="*/ 600164 h 600164"/>
              <a:gd name="connsiteX3" fmla="*/ 177800 w 8469117"/>
              <a:gd name="connsiteY3" fmla="*/ 587464 h 600164"/>
              <a:gd name="connsiteX4" fmla="*/ 0 w 8469117"/>
              <a:gd name="connsiteY4" fmla="*/ 0 h 600164"/>
              <a:gd name="connsiteX0" fmla="*/ 0 w 8469117"/>
              <a:gd name="connsiteY0" fmla="*/ 0 h 600164"/>
              <a:gd name="connsiteX1" fmla="*/ 8469117 w 8469117"/>
              <a:gd name="connsiteY1" fmla="*/ 0 h 600164"/>
              <a:gd name="connsiteX2" fmla="*/ 8304017 w 8469117"/>
              <a:gd name="connsiteY2" fmla="*/ 600164 h 600164"/>
              <a:gd name="connsiteX3" fmla="*/ 177800 w 8469117"/>
              <a:gd name="connsiteY3" fmla="*/ 587464 h 600164"/>
              <a:gd name="connsiteX4" fmla="*/ 0 w 8469117"/>
              <a:gd name="connsiteY4" fmla="*/ 0 h 600164"/>
              <a:gd name="connsiteX0" fmla="*/ 0 w 8469117"/>
              <a:gd name="connsiteY0" fmla="*/ 0 h 600164"/>
              <a:gd name="connsiteX1" fmla="*/ 8469117 w 8469117"/>
              <a:gd name="connsiteY1" fmla="*/ 0 h 600164"/>
              <a:gd name="connsiteX2" fmla="*/ 8329417 w 8469117"/>
              <a:gd name="connsiteY2" fmla="*/ 600164 h 600164"/>
              <a:gd name="connsiteX3" fmla="*/ 177800 w 8469117"/>
              <a:gd name="connsiteY3" fmla="*/ 587464 h 600164"/>
              <a:gd name="connsiteX4" fmla="*/ 0 w 8469117"/>
              <a:gd name="connsiteY4" fmla="*/ 0 h 600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9117" h="600164">
                <a:moveTo>
                  <a:pt x="0" y="0"/>
                </a:moveTo>
                <a:lnTo>
                  <a:pt x="8469117" y="0"/>
                </a:lnTo>
                <a:lnTo>
                  <a:pt x="8329417" y="600164"/>
                </a:lnTo>
                <a:lnTo>
                  <a:pt x="177800" y="587464"/>
                </a:lnTo>
                <a:lnTo>
                  <a:pt x="0" y="0"/>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b="1" dirty="0">
                <a:latin typeface="Arial" panose="020B0604020202020204" pitchFamily="34" charset="0"/>
                <a:cs typeface="Arial" panose="020B0604020202020204" pitchFamily="34" charset="0"/>
              </a:rPr>
              <a:t>FINANCIERA: </a:t>
            </a:r>
          </a:p>
          <a:p>
            <a:pPr algn="ctr"/>
            <a:r>
              <a:rPr lang="es-ES" sz="1200" dirty="0">
                <a:latin typeface="Arial" panose="020B0604020202020204" pitchFamily="34" charset="0"/>
                <a:cs typeface="Arial" panose="020B0604020202020204" pitchFamily="34" charset="0"/>
              </a:rPr>
              <a:t>ASIGNACIÓN PAC</a:t>
            </a:r>
          </a:p>
        </p:txBody>
      </p:sp>
      <p:sp>
        <p:nvSpPr>
          <p:cNvPr id="75" name="Rectángulo 74">
            <a:extLst>
              <a:ext uri="{FF2B5EF4-FFF2-40B4-BE49-F238E27FC236}">
                <a16:creationId xmlns:a16="http://schemas.microsoft.com/office/drawing/2014/main" id="{B7434924-75CA-409E-A2A0-B5836F4D8C88}"/>
              </a:ext>
            </a:extLst>
          </p:cNvPr>
          <p:cNvSpPr/>
          <p:nvPr/>
        </p:nvSpPr>
        <p:spPr>
          <a:xfrm>
            <a:off x="1950516" y="2921295"/>
            <a:ext cx="8809488" cy="89179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b="1" dirty="0">
                <a:latin typeface="Arial" panose="020B0604020202020204" pitchFamily="34" charset="0"/>
                <a:cs typeface="Arial" panose="020B0604020202020204" pitchFamily="34" charset="0"/>
              </a:rPr>
              <a:t>ENLACES: </a:t>
            </a:r>
          </a:p>
          <a:p>
            <a:pPr algn="ctr"/>
            <a:r>
              <a:rPr lang="es-ES" sz="1200" dirty="0">
                <a:latin typeface="Arial" panose="020B0604020202020204" pitchFamily="34" charset="0"/>
                <a:cs typeface="Arial" panose="020B0604020202020204" pitchFamily="34" charset="0"/>
              </a:rPr>
              <a:t>GENERALIDADES DE LA REGIONAL (OPERACIÓN DEL CONVENIO EN LOS </a:t>
            </a:r>
          </a:p>
          <a:p>
            <a:pPr algn="ctr"/>
            <a:r>
              <a:rPr lang="es-ES" sz="1200" dirty="0">
                <a:latin typeface="Arial" panose="020B0604020202020204" pitchFamily="34" charset="0"/>
                <a:cs typeface="Arial" panose="020B0604020202020204" pitchFamily="34" charset="0"/>
              </a:rPr>
              <a:t>CENTROS ZONALES, APOYO AL SEGUIMIENTO E INSUMOS DE QUEJAS O SOLICITUDES</a:t>
            </a:r>
            <a:endParaRPr lang="es-CO" sz="1200" dirty="0">
              <a:solidFill>
                <a:schemeClr val="lt1"/>
              </a:solidFill>
              <a:latin typeface="Arial" panose="020B0604020202020204" pitchFamily="34" charset="0"/>
              <a:cs typeface="Arial" panose="020B0604020202020204" pitchFamily="34" charset="0"/>
            </a:endParaRPr>
          </a:p>
        </p:txBody>
      </p:sp>
      <p:sp>
        <p:nvSpPr>
          <p:cNvPr id="76" name="Rectángulo 75">
            <a:extLst>
              <a:ext uri="{FF2B5EF4-FFF2-40B4-BE49-F238E27FC236}">
                <a16:creationId xmlns:a16="http://schemas.microsoft.com/office/drawing/2014/main" id="{8B21C2E5-01FE-47C9-B4DE-D91CF0F612D8}"/>
              </a:ext>
            </a:extLst>
          </p:cNvPr>
          <p:cNvSpPr/>
          <p:nvPr/>
        </p:nvSpPr>
        <p:spPr>
          <a:xfrm>
            <a:off x="1950516" y="3875473"/>
            <a:ext cx="8843794" cy="891791"/>
          </a:xfrm>
          <a:custGeom>
            <a:avLst/>
            <a:gdLst>
              <a:gd name="connsiteX0" fmla="*/ 0 w 7708901"/>
              <a:gd name="connsiteY0" fmla="*/ 0 h 600164"/>
              <a:gd name="connsiteX1" fmla="*/ 7708901 w 7708901"/>
              <a:gd name="connsiteY1" fmla="*/ 0 h 600164"/>
              <a:gd name="connsiteX2" fmla="*/ 7708901 w 7708901"/>
              <a:gd name="connsiteY2" fmla="*/ 600164 h 600164"/>
              <a:gd name="connsiteX3" fmla="*/ 0 w 7708901"/>
              <a:gd name="connsiteY3" fmla="*/ 600164 h 600164"/>
              <a:gd name="connsiteX4" fmla="*/ 0 w 7708901"/>
              <a:gd name="connsiteY4" fmla="*/ 0 h 600164"/>
              <a:gd name="connsiteX0" fmla="*/ 0 w 7962901"/>
              <a:gd name="connsiteY0" fmla="*/ 0 h 625564"/>
              <a:gd name="connsiteX1" fmla="*/ 7962901 w 7962901"/>
              <a:gd name="connsiteY1" fmla="*/ 25400 h 625564"/>
              <a:gd name="connsiteX2" fmla="*/ 7962901 w 7962901"/>
              <a:gd name="connsiteY2" fmla="*/ 625564 h 625564"/>
              <a:gd name="connsiteX3" fmla="*/ 254000 w 7962901"/>
              <a:gd name="connsiteY3" fmla="*/ 625564 h 625564"/>
              <a:gd name="connsiteX4" fmla="*/ 0 w 7962901"/>
              <a:gd name="connsiteY4" fmla="*/ 0 h 625564"/>
              <a:gd name="connsiteX0" fmla="*/ 0 w 8166101"/>
              <a:gd name="connsiteY0" fmla="*/ 0 h 625564"/>
              <a:gd name="connsiteX1" fmla="*/ 8166101 w 8166101"/>
              <a:gd name="connsiteY1" fmla="*/ 12700 h 625564"/>
              <a:gd name="connsiteX2" fmla="*/ 7962901 w 8166101"/>
              <a:gd name="connsiteY2" fmla="*/ 625564 h 625564"/>
              <a:gd name="connsiteX3" fmla="*/ 254000 w 8166101"/>
              <a:gd name="connsiteY3" fmla="*/ 625564 h 625564"/>
              <a:gd name="connsiteX4" fmla="*/ 0 w 8166101"/>
              <a:gd name="connsiteY4" fmla="*/ 0 h 625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6101" h="625564">
                <a:moveTo>
                  <a:pt x="0" y="0"/>
                </a:moveTo>
                <a:lnTo>
                  <a:pt x="8166101" y="12700"/>
                </a:lnTo>
                <a:lnTo>
                  <a:pt x="7962901" y="625564"/>
                </a:lnTo>
                <a:lnTo>
                  <a:pt x="254000" y="625564"/>
                </a:lnTo>
                <a:lnTo>
                  <a:pt x="0" y="0"/>
                </a:lnTo>
                <a:close/>
              </a:path>
            </a:pathLst>
          </a:cu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b="1" dirty="0">
                <a:latin typeface="Arial" panose="020B0604020202020204" pitchFamily="34" charset="0"/>
                <a:cs typeface="Arial" panose="020B0604020202020204" pitchFamily="34" charset="0"/>
              </a:rPr>
              <a:t>CUÉNTAME: </a:t>
            </a:r>
          </a:p>
          <a:p>
            <a:pPr algn="ctr"/>
            <a:r>
              <a:rPr lang="es-ES" sz="1200" dirty="0">
                <a:latin typeface="Arial" panose="020B0604020202020204" pitchFamily="34" charset="0"/>
                <a:cs typeface="Arial" panose="020B0604020202020204" pitchFamily="34" charset="0"/>
              </a:rPr>
              <a:t>DIFICULTADES EN LOS CARGUES</a:t>
            </a:r>
          </a:p>
          <a:p>
            <a:pPr algn="ctr"/>
            <a:r>
              <a:rPr lang="es-ES" sz="1200" dirty="0">
                <a:latin typeface="Arial" panose="020B0604020202020204" pitchFamily="34" charset="0"/>
                <a:cs typeface="Arial" panose="020B0604020202020204" pitchFamily="34" charset="0"/>
              </a:rPr>
              <a:t>ASISTENCIA TÉCNICA AL ENTE</a:t>
            </a:r>
          </a:p>
          <a:p>
            <a:pPr algn="ctr"/>
            <a:r>
              <a:rPr lang="es-ES" sz="1200" dirty="0">
                <a:latin typeface="Arial" panose="020B0604020202020204" pitchFamily="34" charset="0"/>
                <a:cs typeface="Arial" panose="020B0604020202020204" pitchFamily="34" charset="0"/>
              </a:rPr>
              <a:t>APOYO TÉCNICO CON VARIABLES QUE NO APLIQUEN AL CONVENIO</a:t>
            </a:r>
          </a:p>
        </p:txBody>
      </p:sp>
      <p:sp>
        <p:nvSpPr>
          <p:cNvPr id="16" name="Rectángulo 15">
            <a:extLst>
              <a:ext uri="{FF2B5EF4-FFF2-40B4-BE49-F238E27FC236}">
                <a16:creationId xmlns:a16="http://schemas.microsoft.com/office/drawing/2014/main" id="{3D015972-CB7E-4D29-91A9-DD9677BEB06B}"/>
              </a:ext>
            </a:extLst>
          </p:cNvPr>
          <p:cNvSpPr/>
          <p:nvPr/>
        </p:nvSpPr>
        <p:spPr>
          <a:xfrm>
            <a:off x="1792655" y="1329205"/>
            <a:ext cx="9150610" cy="973829"/>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b="1" dirty="0">
                <a:latin typeface="Arial" panose="020B0604020202020204" pitchFamily="34" charset="0"/>
                <a:cs typeface="Arial" panose="020B0604020202020204" pitchFamily="34" charset="0"/>
              </a:rPr>
              <a:t>SUPERVISIÓN:</a:t>
            </a:r>
          </a:p>
          <a:p>
            <a:pPr algn="ctr"/>
            <a:r>
              <a:rPr lang="es-ES" sz="1200" dirty="0">
                <a:latin typeface="Arial" panose="020B0604020202020204" pitchFamily="34" charset="0"/>
                <a:cs typeface="Arial" panose="020B0604020202020204" pitchFamily="34" charset="0"/>
              </a:rPr>
              <a:t>APOYO EN LA REALIZACIÓN DE VISITAS</a:t>
            </a:r>
          </a:p>
          <a:p>
            <a:pPr algn="ctr"/>
            <a:r>
              <a:rPr lang="es-ES" sz="1200" dirty="0">
                <a:latin typeface="Arial" panose="020B0604020202020204" pitchFamily="34" charset="0"/>
                <a:cs typeface="Arial" panose="020B0604020202020204" pitchFamily="34" charset="0"/>
              </a:rPr>
              <a:t>APOYO EN LA ELABORACIÓN DE INSTRUMENTOS ESPECIALES</a:t>
            </a:r>
          </a:p>
        </p:txBody>
      </p:sp>
      <p:sp>
        <p:nvSpPr>
          <p:cNvPr id="2" name="Rectángulo 1">
            <a:extLst>
              <a:ext uri="{FF2B5EF4-FFF2-40B4-BE49-F238E27FC236}">
                <a16:creationId xmlns:a16="http://schemas.microsoft.com/office/drawing/2014/main" id="{0BA2CAAB-8FB4-4FBC-8760-A7A248A53202}"/>
              </a:ext>
            </a:extLst>
          </p:cNvPr>
          <p:cNvSpPr/>
          <p:nvPr/>
        </p:nvSpPr>
        <p:spPr>
          <a:xfrm>
            <a:off x="2205838" y="4829651"/>
            <a:ext cx="8370779" cy="1680332"/>
          </a:xfrm>
          <a:prstGeom prst="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CO" b="1" dirty="0">
                <a:latin typeface="Arial" panose="020B0604020202020204" pitchFamily="34" charset="0"/>
                <a:cs typeface="Arial" panose="020B0604020202020204" pitchFamily="34" charset="0"/>
              </a:rPr>
              <a:t>VALIDACIÓN DE LA DOTACIÓN ADQUIRIDA </a:t>
            </a:r>
          </a:p>
          <a:p>
            <a:pPr algn="ctr"/>
            <a:r>
              <a:rPr lang="es-CO" b="1" dirty="0">
                <a:latin typeface="Arial" panose="020B0604020202020204" pitchFamily="34" charset="0"/>
                <a:cs typeface="Arial" panose="020B0604020202020204" pitchFamily="34" charset="0"/>
              </a:rPr>
              <a:t>EN EL MARCO DE LOS CONVENIOS: </a:t>
            </a:r>
          </a:p>
          <a:p>
            <a:pPr algn="ctr"/>
            <a:r>
              <a:rPr lang="es-CO" sz="1200" dirty="0">
                <a:solidFill>
                  <a:schemeClr val="lt1"/>
                </a:solidFill>
                <a:latin typeface="Arial" panose="020B0604020202020204" pitchFamily="34" charset="0"/>
                <a:cs typeface="Arial" panose="020B0604020202020204" pitchFamily="34" charset="0"/>
              </a:rPr>
              <a:t>TENIENDO EN CUENTA QUE ES NECESARIO VERIFICAR LOS ELEMENTOS DEVOLUTIVOS QUE LAS ENTIDADES ADMINISTRADORAS DE SERVICIOS (EAS) ADQUIRIERON EN EL MARCO DE LOS CONVENIOS INTERADMINISTRATIVOS. ESTE PROCESO SE LOGRA MEDIANTE AL ARTICULACIÓN CON EL EQUIPO DE SUPERVISIÓN, QUIENES SON LOS ENCARGADOS DE PROGRAMAR DICHAS VISITAS IN SITU,  EVIDENCIANDO A TRAVÉS REGISTRO FOTOGRÁFICO Y POSTERIORMENTE, EL INFORME CORRESPONDIENTE, QUE LOS ÍTEMS SE ENCUENTREN EN LAS UDS REPORTADAS</a:t>
            </a:r>
          </a:p>
        </p:txBody>
      </p:sp>
    </p:spTree>
    <p:extLst>
      <p:ext uri="{BB962C8B-B14F-4D97-AF65-F5344CB8AC3E}">
        <p14:creationId xmlns:p14="http://schemas.microsoft.com/office/powerpoint/2010/main" val="313673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up)">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up)">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16" grpId="0" animBg="1"/>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9146388" y="173641"/>
            <a:ext cx="1827231" cy="830997"/>
          </a:xfrm>
          <a:prstGeom prst="rect">
            <a:avLst/>
          </a:prstGeom>
        </p:spPr>
        <p:txBody>
          <a:bodyPr wrap="none">
            <a:spAutoFit/>
          </a:bodyPr>
          <a:lstStyle/>
          <a:p>
            <a:pPr algn="ctr"/>
            <a:r>
              <a:rPr lang="es-CO" sz="4800" b="1" dirty="0">
                <a:solidFill>
                  <a:srgbClr val="346232"/>
                </a:solidFill>
              </a:rPr>
              <a:t>RETOS</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7">
            <a:extLst>
              <a:ext uri="{FF2B5EF4-FFF2-40B4-BE49-F238E27FC236}">
                <a16:creationId xmlns:a16="http://schemas.microsoft.com/office/drawing/2014/main" id="{C1FEB42E-929C-437D-9199-25E003EB20C4}"/>
              </a:ext>
            </a:extLst>
          </p:cNvPr>
          <p:cNvSpPr/>
          <p:nvPr/>
        </p:nvSpPr>
        <p:spPr>
          <a:xfrm>
            <a:off x="4493127" y="838966"/>
            <a:ext cx="6480492" cy="830997"/>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Equipo MECANISMOS DE CONTRATACIÓN</a:t>
            </a:r>
          </a:p>
          <a:p>
            <a:pPr algn="ctr"/>
            <a:endPar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nvGrpSpPr>
          <p:cNvPr id="11" name="Group 4">
            <a:extLst>
              <a:ext uri="{FF2B5EF4-FFF2-40B4-BE49-F238E27FC236}">
                <a16:creationId xmlns:a16="http://schemas.microsoft.com/office/drawing/2014/main" id="{E05619C8-883D-47EE-B7D6-3098DE287950}"/>
              </a:ext>
            </a:extLst>
          </p:cNvPr>
          <p:cNvGrpSpPr/>
          <p:nvPr/>
        </p:nvGrpSpPr>
        <p:grpSpPr>
          <a:xfrm>
            <a:off x="9935552" y="2591341"/>
            <a:ext cx="2371378" cy="2371378"/>
            <a:chOff x="6876256" y="3063517"/>
            <a:chExt cx="1944216" cy="1944216"/>
          </a:xfrm>
          <a:scene3d>
            <a:camera prst="perspectiveLeft">
              <a:rot lat="0" lon="3900000" rev="0"/>
            </a:camera>
            <a:lightRig rig="threePt" dir="t"/>
          </a:scene3d>
        </p:grpSpPr>
        <p:sp>
          <p:nvSpPr>
            <p:cNvPr id="26" name="Oval 3">
              <a:extLst>
                <a:ext uri="{FF2B5EF4-FFF2-40B4-BE49-F238E27FC236}">
                  <a16:creationId xmlns:a16="http://schemas.microsoft.com/office/drawing/2014/main" id="{96D667D6-94E0-45BC-847A-912932C4D86B}"/>
                </a:ext>
              </a:extLst>
            </p:cNvPr>
            <p:cNvSpPr/>
            <p:nvPr/>
          </p:nvSpPr>
          <p:spPr>
            <a:xfrm>
              <a:off x="6876256" y="3063517"/>
              <a:ext cx="1944216" cy="1944216"/>
            </a:xfrm>
            <a:prstGeom prst="ellipse">
              <a:avLst/>
            </a:prstGeom>
            <a:solidFill>
              <a:schemeClr val="bg1"/>
            </a:solidFill>
            <a:ln w="165100">
              <a:solidFill>
                <a:schemeClr val="tx1">
                  <a:lumMod val="85000"/>
                  <a:lumOff val="15000"/>
                </a:schemeClr>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27" name="Oval 42">
              <a:extLst>
                <a:ext uri="{FF2B5EF4-FFF2-40B4-BE49-F238E27FC236}">
                  <a16:creationId xmlns:a16="http://schemas.microsoft.com/office/drawing/2014/main" id="{558CB288-B540-4E14-9792-BA67F307ABA3}"/>
                </a:ext>
              </a:extLst>
            </p:cNvPr>
            <p:cNvSpPr/>
            <p:nvPr/>
          </p:nvSpPr>
          <p:spPr>
            <a:xfrm>
              <a:off x="7165759" y="3353020"/>
              <a:ext cx="1365211" cy="1365211"/>
            </a:xfrm>
            <a:prstGeom prst="ellipse">
              <a:avLst/>
            </a:prstGeom>
            <a:solidFill>
              <a:schemeClr val="bg1"/>
            </a:solidFill>
            <a:ln w="165100">
              <a:solidFill>
                <a:schemeClr val="tx1">
                  <a:lumMod val="85000"/>
                  <a:lumOff val="15000"/>
                </a:schemeClr>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30" name="Oval 43">
              <a:extLst>
                <a:ext uri="{FF2B5EF4-FFF2-40B4-BE49-F238E27FC236}">
                  <a16:creationId xmlns:a16="http://schemas.microsoft.com/office/drawing/2014/main" id="{324BA0FA-DEF9-452C-B4DE-06285B8367E3}"/>
                </a:ext>
              </a:extLst>
            </p:cNvPr>
            <p:cNvSpPr/>
            <p:nvPr/>
          </p:nvSpPr>
          <p:spPr>
            <a:xfrm>
              <a:off x="7487073" y="3674334"/>
              <a:ext cx="722583" cy="722583"/>
            </a:xfrm>
            <a:prstGeom prst="ellipse">
              <a:avLst/>
            </a:prstGeom>
            <a:solidFill>
              <a:schemeClr val="bg1"/>
            </a:solidFill>
            <a:ln w="165100">
              <a:solidFill>
                <a:schemeClr val="tx1">
                  <a:lumMod val="85000"/>
                  <a:lumOff val="15000"/>
                </a:schemeClr>
              </a:solidFill>
            </a:ln>
            <a:sp3d extrusionH="171450" contourW="12700">
              <a:extrusionClr>
                <a:schemeClr val="bg1"/>
              </a:extrusionClr>
              <a:contourClr>
                <a:schemeClr val="tx1">
                  <a:lumMod val="50000"/>
                  <a:lumOff val="5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grpSp>
      <p:sp>
        <p:nvSpPr>
          <p:cNvPr id="19" name="TextBox 288">
            <a:extLst>
              <a:ext uri="{FF2B5EF4-FFF2-40B4-BE49-F238E27FC236}">
                <a16:creationId xmlns:a16="http://schemas.microsoft.com/office/drawing/2014/main" id="{A019D697-1A13-43F1-84CA-A20DC2D1D1E7}"/>
              </a:ext>
            </a:extLst>
          </p:cNvPr>
          <p:cNvSpPr txBox="1"/>
          <p:nvPr/>
        </p:nvSpPr>
        <p:spPr>
          <a:xfrm>
            <a:off x="4401991" y="3264083"/>
            <a:ext cx="302848"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1600" b="1" dirty="0">
                <a:solidFill>
                  <a:schemeClr val="bg1"/>
                </a:solidFill>
                <a:latin typeface="Arial" panose="020B0604020202020204" pitchFamily="34" charset="0"/>
                <a:cs typeface="Arial" panose="020B0604020202020204" pitchFamily="34" charset="0"/>
              </a:rPr>
              <a:t>1</a:t>
            </a:r>
            <a:endParaRPr lang="ko-KR" altLang="en-US" sz="1600" b="1" dirty="0">
              <a:solidFill>
                <a:schemeClr val="bg1"/>
              </a:solidFill>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0B783977-87C8-4445-A4C9-0A01114DC0B0}"/>
              </a:ext>
            </a:extLst>
          </p:cNvPr>
          <p:cNvSpPr/>
          <p:nvPr/>
        </p:nvSpPr>
        <p:spPr>
          <a:xfrm>
            <a:off x="1066159" y="4488704"/>
            <a:ext cx="2737212" cy="1723549"/>
          </a:xfrm>
          <a:prstGeom prst="rect">
            <a:avLst/>
          </a:prstGeom>
        </p:spPr>
        <p:txBody>
          <a:bodyPr wrap="square">
            <a:spAutoFit/>
          </a:bodyPr>
          <a:lstStyle/>
          <a:p>
            <a:pPr lvl="0" algn="ctr"/>
            <a:r>
              <a:rPr lang="es-CO" sz="1200" b="1" dirty="0">
                <a:solidFill>
                  <a:srgbClr val="70AD47"/>
                </a:solidFill>
                <a:latin typeface="Arial" panose="020B0604020202020204" pitchFamily="34" charset="0"/>
                <a:cs typeface="Arial" panose="020B0604020202020204" pitchFamily="34" charset="0"/>
              </a:rPr>
              <a:t>REALIZAR UNA CAPACITACIÓN AL ENTE Y A LAS ENTIDADES DE LOS CONTRATOS DERIVADOS</a:t>
            </a:r>
            <a:r>
              <a:rPr lang="es-CO" sz="1200" dirty="0">
                <a:solidFill>
                  <a:srgbClr val="70AD47"/>
                </a:solidFill>
                <a:latin typeface="Arial" panose="020B0604020202020204" pitchFamily="34" charset="0"/>
                <a:cs typeface="Arial" panose="020B0604020202020204" pitchFamily="34" charset="0"/>
              </a:rPr>
              <a:t> </a:t>
            </a:r>
          </a:p>
          <a:p>
            <a:pPr lvl="0" algn="ctr"/>
            <a:r>
              <a:rPr lang="es-CO" sz="1200" dirty="0">
                <a:solidFill>
                  <a:srgbClr val="70AD47"/>
                </a:solidFill>
                <a:latin typeface="Arial" panose="020B0604020202020204" pitchFamily="34" charset="0"/>
                <a:cs typeface="Arial" panose="020B0604020202020204" pitchFamily="34" charset="0"/>
              </a:rPr>
              <a:t>DONDE SE DE LÍNEA TÉCNICA EN CUANTO A LA ACTUALIZACIÓN DE MANUALES Y EL COMPONENTE FINANCIERO </a:t>
            </a:r>
          </a:p>
          <a:p>
            <a:pPr lvl="0" algn="ctr"/>
            <a:r>
              <a:rPr lang="es-CO" sz="1100" dirty="0">
                <a:solidFill>
                  <a:srgbClr val="70AD47"/>
                </a:solidFill>
                <a:latin typeface="Arial" panose="020B0604020202020204" pitchFamily="34" charset="0"/>
                <a:cs typeface="Arial" panose="020B0604020202020204" pitchFamily="34" charset="0"/>
              </a:rPr>
              <a:t>(EN LOS CONVENIOS QUE OPERAN CON LINEAMIENTOS DEL ICBF)</a:t>
            </a:r>
          </a:p>
        </p:txBody>
      </p:sp>
      <p:sp>
        <p:nvSpPr>
          <p:cNvPr id="3" name="Rectángulo 2">
            <a:extLst>
              <a:ext uri="{FF2B5EF4-FFF2-40B4-BE49-F238E27FC236}">
                <a16:creationId xmlns:a16="http://schemas.microsoft.com/office/drawing/2014/main" id="{E2256DAA-19D7-4956-AB2B-90071E2E92D9}"/>
              </a:ext>
            </a:extLst>
          </p:cNvPr>
          <p:cNvSpPr/>
          <p:nvPr/>
        </p:nvSpPr>
        <p:spPr>
          <a:xfrm>
            <a:off x="1701890" y="1861129"/>
            <a:ext cx="2875129" cy="1184940"/>
          </a:xfrm>
          <a:prstGeom prst="rect">
            <a:avLst/>
          </a:prstGeom>
        </p:spPr>
        <p:txBody>
          <a:bodyPr wrap="square">
            <a:spAutoFit/>
          </a:bodyPr>
          <a:lstStyle/>
          <a:p>
            <a:pPr algn="ctr"/>
            <a:r>
              <a:rPr lang="es-CO" sz="1200" b="1" dirty="0">
                <a:solidFill>
                  <a:srgbClr val="4472C4"/>
                </a:solidFill>
                <a:latin typeface="Arial" panose="020B0604020202020204" pitchFamily="34" charset="0"/>
                <a:cs typeface="Arial" panose="020B0604020202020204" pitchFamily="34" charset="0"/>
              </a:rPr>
              <a:t>LLEVAR UN CONTROL MINUCIOSO DE AHORROS E INEJECUCIONES </a:t>
            </a:r>
          </a:p>
          <a:p>
            <a:pPr algn="ctr"/>
            <a:r>
              <a:rPr lang="es-CO" sz="1200" dirty="0">
                <a:solidFill>
                  <a:srgbClr val="4472C4"/>
                </a:solidFill>
                <a:latin typeface="Arial" panose="020B0604020202020204" pitchFamily="34" charset="0"/>
                <a:cs typeface="Arial" panose="020B0604020202020204" pitchFamily="34" charset="0"/>
              </a:rPr>
              <a:t>CON EL FIN DE DETERMINAR POSIBLES LIBERACIONES O REINVERSIONES </a:t>
            </a:r>
          </a:p>
          <a:p>
            <a:pPr algn="ctr"/>
            <a:r>
              <a:rPr lang="es-CO" sz="1100" dirty="0">
                <a:solidFill>
                  <a:srgbClr val="4472C4"/>
                </a:solidFill>
                <a:latin typeface="Arial" panose="020B0604020202020204" pitchFamily="34" charset="0"/>
                <a:cs typeface="Arial" panose="020B0604020202020204" pitchFamily="34" charset="0"/>
              </a:rPr>
              <a:t>(SE REQUIERE EQUIPO DE APOYO)</a:t>
            </a:r>
          </a:p>
        </p:txBody>
      </p:sp>
      <p:sp>
        <p:nvSpPr>
          <p:cNvPr id="4" name="Rectángulo 3">
            <a:extLst>
              <a:ext uri="{FF2B5EF4-FFF2-40B4-BE49-F238E27FC236}">
                <a16:creationId xmlns:a16="http://schemas.microsoft.com/office/drawing/2014/main" id="{57442655-ED18-4035-B20F-4E2C35B77CA1}"/>
              </a:ext>
            </a:extLst>
          </p:cNvPr>
          <p:cNvSpPr/>
          <p:nvPr/>
        </p:nvSpPr>
        <p:spPr>
          <a:xfrm>
            <a:off x="3822599" y="4754093"/>
            <a:ext cx="2248289" cy="1015663"/>
          </a:xfrm>
          <a:prstGeom prst="rect">
            <a:avLst/>
          </a:prstGeom>
        </p:spPr>
        <p:txBody>
          <a:bodyPr wrap="square">
            <a:spAutoFit/>
          </a:bodyPr>
          <a:lstStyle/>
          <a:p>
            <a:pPr algn="ctr"/>
            <a:r>
              <a:rPr lang="es-CO" sz="1200" b="1" dirty="0">
                <a:solidFill>
                  <a:srgbClr val="ED7D31"/>
                </a:solidFill>
                <a:latin typeface="Arial" panose="020B0604020202020204" pitchFamily="34" charset="0"/>
                <a:cs typeface="Arial" panose="020B0604020202020204" pitchFamily="34" charset="0"/>
              </a:rPr>
              <a:t>ACOMPAÑAR VISITAS </a:t>
            </a:r>
          </a:p>
          <a:p>
            <a:pPr algn="ctr"/>
            <a:r>
              <a:rPr lang="es-CO" sz="1200" b="1" dirty="0">
                <a:solidFill>
                  <a:srgbClr val="ED7D31"/>
                </a:solidFill>
                <a:latin typeface="Arial" panose="020B0604020202020204" pitchFamily="34" charset="0"/>
                <a:cs typeface="Arial" panose="020B0604020202020204" pitchFamily="34" charset="0"/>
              </a:rPr>
              <a:t>A UDS Y EAS </a:t>
            </a:r>
          </a:p>
          <a:p>
            <a:pPr algn="ctr"/>
            <a:r>
              <a:rPr lang="es-CO" sz="1200" dirty="0">
                <a:solidFill>
                  <a:srgbClr val="ED7D31"/>
                </a:solidFill>
                <a:latin typeface="Arial" panose="020B0604020202020204" pitchFamily="34" charset="0"/>
                <a:cs typeface="Arial" panose="020B0604020202020204" pitchFamily="34" charset="0"/>
              </a:rPr>
              <a:t>Y ACOMPAÑAR LA IMPLEMENTACIÓN DE ACCIONES DE MEJORA</a:t>
            </a:r>
          </a:p>
        </p:txBody>
      </p:sp>
      <p:sp>
        <p:nvSpPr>
          <p:cNvPr id="40" name="TextBox 288">
            <a:extLst>
              <a:ext uri="{FF2B5EF4-FFF2-40B4-BE49-F238E27FC236}">
                <a16:creationId xmlns:a16="http://schemas.microsoft.com/office/drawing/2014/main" id="{0494CB4F-E818-42E9-8CE2-AF6C4090EAA3}"/>
              </a:ext>
            </a:extLst>
          </p:cNvPr>
          <p:cNvSpPr txBox="1"/>
          <p:nvPr/>
        </p:nvSpPr>
        <p:spPr>
          <a:xfrm>
            <a:off x="9378173" y="3264083"/>
            <a:ext cx="302848"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1600" b="1" dirty="0">
                <a:solidFill>
                  <a:schemeClr val="bg1"/>
                </a:solidFill>
                <a:latin typeface="Arial" panose="020B0604020202020204" pitchFamily="34" charset="0"/>
                <a:cs typeface="Arial" panose="020B0604020202020204" pitchFamily="34" charset="0"/>
              </a:rPr>
              <a:t>4</a:t>
            </a:r>
            <a:endParaRPr lang="ko-KR" altLang="en-US" sz="1600" b="1" dirty="0">
              <a:solidFill>
                <a:schemeClr val="bg1"/>
              </a:solidFill>
              <a:latin typeface="Arial" panose="020B0604020202020204" pitchFamily="34" charset="0"/>
              <a:cs typeface="Arial" panose="020B0604020202020204" pitchFamily="34" charset="0"/>
            </a:endParaRPr>
          </a:p>
        </p:txBody>
      </p:sp>
      <p:sp>
        <p:nvSpPr>
          <p:cNvPr id="5" name="Rectángulo 4">
            <a:extLst>
              <a:ext uri="{FF2B5EF4-FFF2-40B4-BE49-F238E27FC236}">
                <a16:creationId xmlns:a16="http://schemas.microsoft.com/office/drawing/2014/main" id="{DB175856-AD09-4AD7-B22E-E86F26D360F9}"/>
              </a:ext>
            </a:extLst>
          </p:cNvPr>
          <p:cNvSpPr/>
          <p:nvPr/>
        </p:nvSpPr>
        <p:spPr>
          <a:xfrm>
            <a:off x="4811392" y="1961747"/>
            <a:ext cx="2823395" cy="1015663"/>
          </a:xfrm>
          <a:prstGeom prst="rect">
            <a:avLst/>
          </a:prstGeom>
        </p:spPr>
        <p:txBody>
          <a:bodyPr wrap="square">
            <a:spAutoFit/>
          </a:bodyPr>
          <a:lstStyle/>
          <a:p>
            <a:pPr algn="ctr"/>
            <a:r>
              <a:rPr lang="es-CO" sz="1200" b="1" dirty="0">
                <a:solidFill>
                  <a:srgbClr val="A5A5A5"/>
                </a:solidFill>
                <a:latin typeface="Arial" panose="020B0604020202020204" pitchFamily="34" charset="0"/>
                <a:cs typeface="Arial" panose="020B0604020202020204" pitchFamily="34" charset="0"/>
              </a:rPr>
              <a:t>CONTAR CON UNA </a:t>
            </a:r>
          </a:p>
          <a:p>
            <a:pPr algn="ctr"/>
            <a:r>
              <a:rPr lang="es-CO" sz="1200" b="1" dirty="0">
                <a:solidFill>
                  <a:srgbClr val="A5A5A5"/>
                </a:solidFill>
                <a:latin typeface="Arial" panose="020B0604020202020204" pitchFamily="34" charset="0"/>
                <a:cs typeface="Arial" panose="020B0604020202020204" pitchFamily="34" charset="0"/>
              </a:rPr>
              <a:t>GUÍA DE SUPERVISIÓN </a:t>
            </a:r>
          </a:p>
          <a:p>
            <a:pPr algn="ctr"/>
            <a:r>
              <a:rPr lang="es-CO" sz="1200" dirty="0">
                <a:solidFill>
                  <a:srgbClr val="A5A5A5"/>
                </a:solidFill>
                <a:latin typeface="Arial" panose="020B0604020202020204" pitchFamily="34" charset="0"/>
                <a:cs typeface="Arial" panose="020B0604020202020204" pitchFamily="34" charset="0"/>
              </a:rPr>
              <a:t>QUE CONTEMPLE CONVENIOS QUE NO OPEREN CON LOS LINEAMIENTOS DEL ICBF</a:t>
            </a:r>
          </a:p>
        </p:txBody>
      </p:sp>
      <p:cxnSp>
        <p:nvCxnSpPr>
          <p:cNvPr id="47" name="Straight Connector 6">
            <a:extLst>
              <a:ext uri="{FF2B5EF4-FFF2-40B4-BE49-F238E27FC236}">
                <a16:creationId xmlns:a16="http://schemas.microsoft.com/office/drawing/2014/main" id="{EE2F7A39-5A5C-44F7-8BD5-7624D55EBC7F}"/>
              </a:ext>
            </a:extLst>
          </p:cNvPr>
          <p:cNvCxnSpPr/>
          <p:nvPr/>
        </p:nvCxnSpPr>
        <p:spPr>
          <a:xfrm>
            <a:off x="8972442" y="3039971"/>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9">
            <a:extLst>
              <a:ext uri="{FF2B5EF4-FFF2-40B4-BE49-F238E27FC236}">
                <a16:creationId xmlns:a16="http://schemas.microsoft.com/office/drawing/2014/main" id="{1365A2CD-5290-4D82-A17C-4322CB9196AE}"/>
              </a:ext>
            </a:extLst>
          </p:cNvPr>
          <p:cNvCxnSpPr/>
          <p:nvPr/>
        </p:nvCxnSpPr>
        <p:spPr>
          <a:xfrm>
            <a:off x="6198408" y="3039971"/>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51">
            <a:extLst>
              <a:ext uri="{FF2B5EF4-FFF2-40B4-BE49-F238E27FC236}">
                <a16:creationId xmlns:a16="http://schemas.microsoft.com/office/drawing/2014/main" id="{20164195-AECB-4BF8-93D4-20BFC2CD6C71}"/>
              </a:ext>
            </a:extLst>
          </p:cNvPr>
          <p:cNvCxnSpPr/>
          <p:nvPr/>
        </p:nvCxnSpPr>
        <p:spPr>
          <a:xfrm>
            <a:off x="3424376" y="3039971"/>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53">
            <a:extLst>
              <a:ext uri="{FF2B5EF4-FFF2-40B4-BE49-F238E27FC236}">
                <a16:creationId xmlns:a16="http://schemas.microsoft.com/office/drawing/2014/main" id="{7C6C6E07-C198-4807-AF3B-D1A8A3CFE115}"/>
              </a:ext>
            </a:extLst>
          </p:cNvPr>
          <p:cNvCxnSpPr/>
          <p:nvPr/>
        </p:nvCxnSpPr>
        <p:spPr>
          <a:xfrm flipV="1">
            <a:off x="7585424" y="4004539"/>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5">
            <a:extLst>
              <a:ext uri="{FF2B5EF4-FFF2-40B4-BE49-F238E27FC236}">
                <a16:creationId xmlns:a16="http://schemas.microsoft.com/office/drawing/2014/main" id="{148A65EB-E354-4F58-BA51-20647C903637}"/>
              </a:ext>
            </a:extLst>
          </p:cNvPr>
          <p:cNvCxnSpPr/>
          <p:nvPr/>
        </p:nvCxnSpPr>
        <p:spPr>
          <a:xfrm flipV="1">
            <a:off x="4811392" y="4004539"/>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5">
            <a:extLst>
              <a:ext uri="{FF2B5EF4-FFF2-40B4-BE49-F238E27FC236}">
                <a16:creationId xmlns:a16="http://schemas.microsoft.com/office/drawing/2014/main" id="{252AFD8A-D6BE-476E-A5C4-54F2D73D5426}"/>
              </a:ext>
            </a:extLst>
          </p:cNvPr>
          <p:cNvCxnSpPr/>
          <p:nvPr/>
        </p:nvCxnSpPr>
        <p:spPr>
          <a:xfrm flipV="1">
            <a:off x="2037360" y="4004539"/>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4" name="Chevron 2">
            <a:extLst>
              <a:ext uri="{FF2B5EF4-FFF2-40B4-BE49-F238E27FC236}">
                <a16:creationId xmlns:a16="http://schemas.microsoft.com/office/drawing/2014/main" id="{26214060-FEF1-4AD7-B549-E9995E1A01D2}"/>
              </a:ext>
            </a:extLst>
          </p:cNvPr>
          <p:cNvSpPr/>
          <p:nvPr/>
        </p:nvSpPr>
        <p:spPr>
          <a:xfrm>
            <a:off x="2989463" y="3497171"/>
            <a:ext cx="1587556" cy="51494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5" name="Chevron 37">
            <a:extLst>
              <a:ext uri="{FF2B5EF4-FFF2-40B4-BE49-F238E27FC236}">
                <a16:creationId xmlns:a16="http://schemas.microsoft.com/office/drawing/2014/main" id="{28763B29-B44B-4EF4-985C-B1EC19F9079B}"/>
              </a:ext>
            </a:extLst>
          </p:cNvPr>
          <p:cNvSpPr/>
          <p:nvPr/>
        </p:nvSpPr>
        <p:spPr>
          <a:xfrm>
            <a:off x="4396123" y="3497171"/>
            <a:ext cx="1587556" cy="51494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6" name="Chevron 38">
            <a:extLst>
              <a:ext uri="{FF2B5EF4-FFF2-40B4-BE49-F238E27FC236}">
                <a16:creationId xmlns:a16="http://schemas.microsoft.com/office/drawing/2014/main" id="{C9CA43BF-4D28-4587-910C-7537688FF386}"/>
              </a:ext>
            </a:extLst>
          </p:cNvPr>
          <p:cNvSpPr/>
          <p:nvPr/>
        </p:nvSpPr>
        <p:spPr>
          <a:xfrm>
            <a:off x="5802782" y="3497171"/>
            <a:ext cx="1587556" cy="51494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7" name="Chevron 39">
            <a:extLst>
              <a:ext uri="{FF2B5EF4-FFF2-40B4-BE49-F238E27FC236}">
                <a16:creationId xmlns:a16="http://schemas.microsoft.com/office/drawing/2014/main" id="{7811403D-3BCA-4FFE-8B9A-607CDF60D774}"/>
              </a:ext>
            </a:extLst>
          </p:cNvPr>
          <p:cNvSpPr/>
          <p:nvPr/>
        </p:nvSpPr>
        <p:spPr>
          <a:xfrm>
            <a:off x="7209442" y="3497171"/>
            <a:ext cx="1587556" cy="51494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8" name="Chevron 40">
            <a:extLst>
              <a:ext uri="{FF2B5EF4-FFF2-40B4-BE49-F238E27FC236}">
                <a16:creationId xmlns:a16="http://schemas.microsoft.com/office/drawing/2014/main" id="{60A1BCCD-7503-4445-A9D2-817688D68D9B}"/>
              </a:ext>
            </a:extLst>
          </p:cNvPr>
          <p:cNvSpPr/>
          <p:nvPr/>
        </p:nvSpPr>
        <p:spPr>
          <a:xfrm>
            <a:off x="8616102" y="3497171"/>
            <a:ext cx="1587556" cy="514942"/>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9" name="Chevron 2">
            <a:extLst>
              <a:ext uri="{FF2B5EF4-FFF2-40B4-BE49-F238E27FC236}">
                <a16:creationId xmlns:a16="http://schemas.microsoft.com/office/drawing/2014/main" id="{DAFDA271-AB00-4F78-A2D6-948A47591116}"/>
              </a:ext>
            </a:extLst>
          </p:cNvPr>
          <p:cNvSpPr/>
          <p:nvPr/>
        </p:nvSpPr>
        <p:spPr>
          <a:xfrm>
            <a:off x="1542456" y="3497171"/>
            <a:ext cx="1587556" cy="514942"/>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6" name="Rectángulo 65">
            <a:extLst>
              <a:ext uri="{FF2B5EF4-FFF2-40B4-BE49-F238E27FC236}">
                <a16:creationId xmlns:a16="http://schemas.microsoft.com/office/drawing/2014/main" id="{6F302620-CB92-41B0-AFE6-14D8AA72DECD}"/>
              </a:ext>
            </a:extLst>
          </p:cNvPr>
          <p:cNvSpPr/>
          <p:nvPr/>
        </p:nvSpPr>
        <p:spPr>
          <a:xfrm>
            <a:off x="6246480" y="4680700"/>
            <a:ext cx="2737212" cy="1569660"/>
          </a:xfrm>
          <a:prstGeom prst="rect">
            <a:avLst/>
          </a:prstGeom>
        </p:spPr>
        <p:txBody>
          <a:bodyPr wrap="square">
            <a:spAutoFit/>
          </a:bodyPr>
          <a:lstStyle/>
          <a:p>
            <a:pPr algn="ctr"/>
            <a:r>
              <a:rPr lang="es-ES" sz="1200" b="1" dirty="0">
                <a:solidFill>
                  <a:schemeClr val="accent4">
                    <a:lumMod val="75000"/>
                  </a:schemeClr>
                </a:solidFill>
                <a:latin typeface="Arial" panose="020B0604020202020204" pitchFamily="34" charset="0"/>
                <a:cs typeface="Arial" panose="020B0604020202020204" pitchFamily="34" charset="0"/>
              </a:rPr>
              <a:t>CONTAR CON LOS SOPORTES DOCUMENTALES </a:t>
            </a:r>
          </a:p>
          <a:p>
            <a:pPr algn="ctr"/>
            <a:r>
              <a:rPr lang="es-ES" sz="1200" dirty="0">
                <a:solidFill>
                  <a:schemeClr val="accent4">
                    <a:lumMod val="75000"/>
                  </a:schemeClr>
                </a:solidFill>
                <a:latin typeface="Arial" panose="020B0604020202020204" pitchFamily="34" charset="0"/>
                <a:cs typeface="Arial" panose="020B0604020202020204" pitchFamily="34" charset="0"/>
              </a:rPr>
              <a:t>QUE DEN CUENTA DEL REINTEGRO DE RECURSOS POR CONCEPTO DE INEJECUCIONES PRESENTADAS EN EL MARCO DE LOS CONVENIOS</a:t>
            </a:r>
          </a:p>
          <a:p>
            <a:pPr algn="ctr"/>
            <a:r>
              <a:rPr lang="es-ES" sz="1200" dirty="0">
                <a:solidFill>
                  <a:schemeClr val="accent4">
                    <a:lumMod val="75000"/>
                  </a:schemeClr>
                </a:solidFill>
                <a:latin typeface="Arial" panose="020B0604020202020204" pitchFamily="34" charset="0"/>
                <a:cs typeface="Arial" panose="020B0604020202020204" pitchFamily="34" charset="0"/>
              </a:rPr>
              <a:t>INTERADMINISTRATIVOS</a:t>
            </a:r>
          </a:p>
        </p:txBody>
      </p:sp>
      <p:sp>
        <p:nvSpPr>
          <p:cNvPr id="67" name="Rectángulo 66">
            <a:extLst>
              <a:ext uri="{FF2B5EF4-FFF2-40B4-BE49-F238E27FC236}">
                <a16:creationId xmlns:a16="http://schemas.microsoft.com/office/drawing/2014/main" id="{A84985E4-4146-466D-B8DA-5117F83F2418}"/>
              </a:ext>
            </a:extLst>
          </p:cNvPr>
          <p:cNvSpPr/>
          <p:nvPr/>
        </p:nvSpPr>
        <p:spPr>
          <a:xfrm>
            <a:off x="7275370" y="1470311"/>
            <a:ext cx="3583282" cy="1569660"/>
          </a:xfrm>
          <a:prstGeom prst="rect">
            <a:avLst/>
          </a:prstGeom>
        </p:spPr>
        <p:txBody>
          <a:bodyPr wrap="square">
            <a:spAutoFit/>
          </a:bodyPr>
          <a:lstStyle/>
          <a:p>
            <a:pPr algn="ctr"/>
            <a:r>
              <a:rPr lang="es-ES" sz="1200" b="1" dirty="0">
                <a:solidFill>
                  <a:srgbClr val="5B9BD5"/>
                </a:solidFill>
                <a:latin typeface="Arial" panose="020B0604020202020204" pitchFamily="34" charset="0"/>
                <a:cs typeface="Arial" panose="020B0604020202020204" pitchFamily="34" charset="0"/>
              </a:rPr>
              <a:t>RADICAR EN DIRECCIÓN DE CONTRATACIÓN </a:t>
            </a:r>
            <a:r>
              <a:rPr lang="es-ES" sz="1200" dirty="0">
                <a:solidFill>
                  <a:srgbClr val="5B9BD5"/>
                </a:solidFill>
                <a:latin typeface="Arial" panose="020B0604020202020204" pitchFamily="34" charset="0"/>
                <a:cs typeface="Arial" panose="020B0604020202020204" pitchFamily="34" charset="0"/>
              </a:rPr>
              <a:t>LAS ACTAS DE LIQUIDACIÓN Y DOCUMENTACIÓN A TRAVÉS DE LA CUAL SE EVIDENCIE EL CUMPLIMIENTO DE LA TOTALIDAD DE LAS OBLIGACIONES CONTRACTUALES PACTADAS EN LOS 7 CONVENIOS SUSCRITOS EN LAS VIGENCIAS 2016 Y 2017</a:t>
            </a:r>
            <a:r>
              <a:rPr lang="es-CO" sz="1200" dirty="0">
                <a:solidFill>
                  <a:srgbClr val="5B9BD5"/>
                </a:solidFill>
                <a:latin typeface="Arial" panose="020B0604020202020204" pitchFamily="34" charset="0"/>
                <a:cs typeface="Arial" panose="020B0604020202020204" pitchFamily="34" charset="0"/>
              </a:rPr>
              <a:t>F</a:t>
            </a:r>
          </a:p>
        </p:txBody>
      </p:sp>
      <p:sp>
        <p:nvSpPr>
          <p:cNvPr id="9" name="CuadroTexto 8">
            <a:extLst>
              <a:ext uri="{FF2B5EF4-FFF2-40B4-BE49-F238E27FC236}">
                <a16:creationId xmlns:a16="http://schemas.microsoft.com/office/drawing/2014/main" id="{6E57377C-7D70-48D2-9C4E-43DAB2DDE7B0}"/>
              </a:ext>
            </a:extLst>
          </p:cNvPr>
          <p:cNvSpPr txBox="1"/>
          <p:nvPr/>
        </p:nvSpPr>
        <p:spPr>
          <a:xfrm>
            <a:off x="2693661" y="3585760"/>
            <a:ext cx="457200" cy="369332"/>
          </a:xfrm>
          <a:prstGeom prst="rect">
            <a:avLst/>
          </a:prstGeom>
          <a:noFill/>
        </p:spPr>
        <p:txBody>
          <a:bodyPr wrap="square" rtlCol="0">
            <a:spAutoFit/>
          </a:bodyPr>
          <a:lstStyle/>
          <a:p>
            <a:r>
              <a:rPr lang="es-CO" b="1" dirty="0">
                <a:solidFill>
                  <a:schemeClr val="bg1"/>
                </a:solidFill>
                <a:latin typeface="Arial" panose="020B0604020202020204" pitchFamily="34" charset="0"/>
                <a:cs typeface="Arial" panose="020B0604020202020204" pitchFamily="34" charset="0"/>
              </a:rPr>
              <a:t>1</a:t>
            </a:r>
          </a:p>
        </p:txBody>
      </p:sp>
      <p:sp>
        <p:nvSpPr>
          <p:cNvPr id="69" name="CuadroTexto 68">
            <a:extLst>
              <a:ext uri="{FF2B5EF4-FFF2-40B4-BE49-F238E27FC236}">
                <a16:creationId xmlns:a16="http://schemas.microsoft.com/office/drawing/2014/main" id="{DBB1C34E-4DED-446D-82D0-0E5236D4A5BA}"/>
              </a:ext>
            </a:extLst>
          </p:cNvPr>
          <p:cNvSpPr txBox="1"/>
          <p:nvPr/>
        </p:nvSpPr>
        <p:spPr>
          <a:xfrm>
            <a:off x="4170518" y="3569976"/>
            <a:ext cx="457200" cy="369332"/>
          </a:xfrm>
          <a:prstGeom prst="rect">
            <a:avLst/>
          </a:prstGeom>
          <a:noFill/>
        </p:spPr>
        <p:txBody>
          <a:bodyPr wrap="square" rtlCol="0">
            <a:spAutoFit/>
          </a:bodyPr>
          <a:lstStyle/>
          <a:p>
            <a:r>
              <a:rPr lang="es-CO" b="1" dirty="0">
                <a:solidFill>
                  <a:schemeClr val="bg1"/>
                </a:solidFill>
                <a:latin typeface="Arial" panose="020B0604020202020204" pitchFamily="34" charset="0"/>
                <a:cs typeface="Arial" panose="020B0604020202020204" pitchFamily="34" charset="0"/>
              </a:rPr>
              <a:t>2</a:t>
            </a:r>
          </a:p>
        </p:txBody>
      </p:sp>
      <p:sp>
        <p:nvSpPr>
          <p:cNvPr id="70" name="CuadroTexto 69">
            <a:extLst>
              <a:ext uri="{FF2B5EF4-FFF2-40B4-BE49-F238E27FC236}">
                <a16:creationId xmlns:a16="http://schemas.microsoft.com/office/drawing/2014/main" id="{22A9A458-3E52-48A4-BA1B-9BE909AFAA3A}"/>
              </a:ext>
            </a:extLst>
          </p:cNvPr>
          <p:cNvSpPr txBox="1"/>
          <p:nvPr/>
        </p:nvSpPr>
        <p:spPr>
          <a:xfrm>
            <a:off x="5574182" y="3569976"/>
            <a:ext cx="457200" cy="369332"/>
          </a:xfrm>
          <a:prstGeom prst="rect">
            <a:avLst/>
          </a:prstGeom>
          <a:noFill/>
        </p:spPr>
        <p:txBody>
          <a:bodyPr wrap="square" rtlCol="0">
            <a:spAutoFit/>
          </a:bodyPr>
          <a:lstStyle/>
          <a:p>
            <a:r>
              <a:rPr lang="es-CO" b="1" dirty="0">
                <a:solidFill>
                  <a:schemeClr val="bg1"/>
                </a:solidFill>
                <a:latin typeface="Arial" panose="020B0604020202020204" pitchFamily="34" charset="0"/>
                <a:cs typeface="Arial" panose="020B0604020202020204" pitchFamily="34" charset="0"/>
              </a:rPr>
              <a:t>3</a:t>
            </a:r>
          </a:p>
        </p:txBody>
      </p:sp>
      <p:sp>
        <p:nvSpPr>
          <p:cNvPr id="71" name="CuadroTexto 70">
            <a:extLst>
              <a:ext uri="{FF2B5EF4-FFF2-40B4-BE49-F238E27FC236}">
                <a16:creationId xmlns:a16="http://schemas.microsoft.com/office/drawing/2014/main" id="{05AF4AA9-B87E-45D5-9662-298737BD72AF}"/>
              </a:ext>
            </a:extLst>
          </p:cNvPr>
          <p:cNvSpPr txBox="1"/>
          <p:nvPr/>
        </p:nvSpPr>
        <p:spPr>
          <a:xfrm>
            <a:off x="6954911" y="3569976"/>
            <a:ext cx="457200" cy="369332"/>
          </a:xfrm>
          <a:prstGeom prst="rect">
            <a:avLst/>
          </a:prstGeom>
          <a:noFill/>
        </p:spPr>
        <p:txBody>
          <a:bodyPr wrap="square" rtlCol="0">
            <a:spAutoFit/>
          </a:bodyPr>
          <a:lstStyle/>
          <a:p>
            <a:r>
              <a:rPr lang="es-CO" b="1" dirty="0">
                <a:solidFill>
                  <a:schemeClr val="bg1"/>
                </a:solidFill>
                <a:latin typeface="Arial" panose="020B0604020202020204" pitchFamily="34" charset="0"/>
                <a:cs typeface="Arial" panose="020B0604020202020204" pitchFamily="34" charset="0"/>
              </a:rPr>
              <a:t>4</a:t>
            </a:r>
          </a:p>
        </p:txBody>
      </p:sp>
      <p:sp>
        <p:nvSpPr>
          <p:cNvPr id="72" name="CuadroTexto 71">
            <a:extLst>
              <a:ext uri="{FF2B5EF4-FFF2-40B4-BE49-F238E27FC236}">
                <a16:creationId xmlns:a16="http://schemas.microsoft.com/office/drawing/2014/main" id="{DAE23519-07B9-4F94-A433-15629FA91E3F}"/>
              </a:ext>
            </a:extLst>
          </p:cNvPr>
          <p:cNvSpPr txBox="1"/>
          <p:nvPr/>
        </p:nvSpPr>
        <p:spPr>
          <a:xfrm>
            <a:off x="8361571" y="3569976"/>
            <a:ext cx="457200" cy="369332"/>
          </a:xfrm>
          <a:prstGeom prst="rect">
            <a:avLst/>
          </a:prstGeom>
          <a:noFill/>
        </p:spPr>
        <p:txBody>
          <a:bodyPr wrap="square" rtlCol="0">
            <a:spAutoFit/>
          </a:bodyPr>
          <a:lstStyle/>
          <a:p>
            <a:r>
              <a:rPr lang="es-CO" b="1" dirty="0">
                <a:solidFill>
                  <a:schemeClr val="bg1"/>
                </a:solidFill>
                <a:latin typeface="Arial" panose="020B0604020202020204" pitchFamily="34" charset="0"/>
                <a:cs typeface="Arial" panose="020B0604020202020204" pitchFamily="34" charset="0"/>
              </a:rPr>
              <a:t>5</a:t>
            </a:r>
          </a:p>
        </p:txBody>
      </p:sp>
      <p:sp>
        <p:nvSpPr>
          <p:cNvPr id="73" name="CuadroTexto 72">
            <a:extLst>
              <a:ext uri="{FF2B5EF4-FFF2-40B4-BE49-F238E27FC236}">
                <a16:creationId xmlns:a16="http://schemas.microsoft.com/office/drawing/2014/main" id="{7694880E-BB6D-45CE-B6AE-28ED16760C8C}"/>
              </a:ext>
            </a:extLst>
          </p:cNvPr>
          <p:cNvSpPr txBox="1"/>
          <p:nvPr/>
        </p:nvSpPr>
        <p:spPr>
          <a:xfrm>
            <a:off x="9723309" y="3569976"/>
            <a:ext cx="457200" cy="369332"/>
          </a:xfrm>
          <a:prstGeom prst="rect">
            <a:avLst/>
          </a:prstGeom>
          <a:noFill/>
        </p:spPr>
        <p:txBody>
          <a:bodyPr wrap="square" rtlCol="0">
            <a:spAutoFit/>
          </a:bodyPr>
          <a:lstStyle/>
          <a:p>
            <a:r>
              <a:rPr lang="es-CO" b="1" dirty="0">
                <a:solidFill>
                  <a:schemeClr val="bg1"/>
                </a:solidFill>
                <a:latin typeface="Arial" panose="020B0604020202020204" pitchFamily="34" charset="0"/>
                <a:cs typeface="Arial" panose="020B0604020202020204" pitchFamily="34" charset="0"/>
              </a:rPr>
              <a:t>6</a:t>
            </a:r>
          </a:p>
        </p:txBody>
      </p:sp>
    </p:spTree>
    <p:extLst>
      <p:ext uri="{BB962C8B-B14F-4D97-AF65-F5344CB8AC3E}">
        <p14:creationId xmlns:p14="http://schemas.microsoft.com/office/powerpoint/2010/main" val="3713355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9"/>
                                        </p:tgtEl>
                                        <p:attrNameLst>
                                          <p:attrName>style.visibility</p:attrName>
                                        </p:attrNameLst>
                                      </p:cBhvr>
                                      <p:to>
                                        <p:strVal val="visible"/>
                                      </p:to>
                                    </p:set>
                                    <p:anim calcmode="lin" valueType="num">
                                      <p:cBhvr additive="base">
                                        <p:cTn id="13" dur="500" fill="hold"/>
                                        <p:tgtEl>
                                          <p:spTgt spid="59"/>
                                        </p:tgtEl>
                                        <p:attrNameLst>
                                          <p:attrName>ppt_x</p:attrName>
                                        </p:attrNameLst>
                                      </p:cBhvr>
                                      <p:tavLst>
                                        <p:tav tm="0">
                                          <p:val>
                                            <p:strVal val="0-#ppt_w/2"/>
                                          </p:val>
                                        </p:tav>
                                        <p:tav tm="100000">
                                          <p:val>
                                            <p:strVal val="#ppt_x"/>
                                          </p:val>
                                        </p:tav>
                                      </p:tavLst>
                                    </p:anim>
                                    <p:anim calcmode="lin" valueType="num">
                                      <p:cBhvr additive="base">
                                        <p:cTn id="14" dur="500" fill="hold"/>
                                        <p:tgtEl>
                                          <p:spTgt spid="59"/>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up)">
                                      <p:cBhvr>
                                        <p:cTn id="21" dur="500"/>
                                        <p:tgtEl>
                                          <p:spTgt spid="52"/>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wipe(left)">
                                      <p:cBhvr>
                                        <p:cTn id="30" dur="500"/>
                                        <p:tgtEl>
                                          <p:spTgt spid="54"/>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down)">
                                      <p:cBhvr>
                                        <p:cTn id="34" dur="500"/>
                                        <p:tgtEl>
                                          <p:spTgt spid="49"/>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wipe(left)">
                                      <p:cBhvr>
                                        <p:cTn id="43" dur="500"/>
                                        <p:tgtEl>
                                          <p:spTgt spid="55"/>
                                        </p:tgtEl>
                                      </p:cBhvr>
                                    </p:animEffect>
                                  </p:childTnLst>
                                </p:cTn>
                              </p:par>
                            </p:childTnLst>
                          </p:cTn>
                        </p:par>
                        <p:par>
                          <p:cTn id="44" fill="hold">
                            <p:stCondLst>
                              <p:cond delay="500"/>
                            </p:stCondLst>
                            <p:childTnLst>
                              <p:par>
                                <p:cTn id="45" presetID="22" presetClass="entr" presetSubtype="1" fill="hold" nodeType="after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wipe(up)">
                                      <p:cBhvr>
                                        <p:cTn id="47" dur="500"/>
                                        <p:tgtEl>
                                          <p:spTgt spid="51"/>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wipe(left)">
                                      <p:cBhvr>
                                        <p:cTn id="56" dur="500"/>
                                        <p:tgtEl>
                                          <p:spTgt spid="56"/>
                                        </p:tgtEl>
                                      </p:cBhvr>
                                    </p:animEffect>
                                  </p:childTnLst>
                                </p:cTn>
                              </p:par>
                            </p:childTnLst>
                          </p:cTn>
                        </p:par>
                        <p:par>
                          <p:cTn id="57" fill="hold">
                            <p:stCondLst>
                              <p:cond delay="500"/>
                            </p:stCondLst>
                            <p:childTnLst>
                              <p:par>
                                <p:cTn id="58" presetID="22" presetClass="entr" presetSubtype="4" fill="hold" nodeType="after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down)">
                                      <p:cBhvr>
                                        <p:cTn id="60" dur="500"/>
                                        <p:tgtEl>
                                          <p:spTgt spid="48"/>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57"/>
                                        </p:tgtEl>
                                        <p:attrNameLst>
                                          <p:attrName>style.visibility</p:attrName>
                                        </p:attrNameLst>
                                      </p:cBhvr>
                                      <p:to>
                                        <p:strVal val="visible"/>
                                      </p:to>
                                    </p:set>
                                    <p:animEffect transition="in" filter="wipe(left)">
                                      <p:cBhvr>
                                        <p:cTn id="69" dur="500"/>
                                        <p:tgtEl>
                                          <p:spTgt spid="57"/>
                                        </p:tgtEl>
                                      </p:cBhvr>
                                    </p:animEffect>
                                  </p:childTnLst>
                                </p:cTn>
                              </p:par>
                            </p:childTnLst>
                          </p:cTn>
                        </p:par>
                        <p:par>
                          <p:cTn id="70" fill="hold">
                            <p:stCondLst>
                              <p:cond delay="500"/>
                            </p:stCondLst>
                            <p:childTnLst>
                              <p:par>
                                <p:cTn id="71" presetID="22" presetClass="entr" presetSubtype="1" fill="hold" nodeType="after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wipe(up)">
                                      <p:cBhvr>
                                        <p:cTn id="73" dur="500"/>
                                        <p:tgtEl>
                                          <p:spTgt spid="50"/>
                                        </p:tgtEl>
                                      </p:cBhvr>
                                    </p:animEffec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66"/>
                                        </p:tgtEl>
                                        <p:attrNameLst>
                                          <p:attrName>style.visibility</p:attrName>
                                        </p:attrNameLst>
                                      </p:cBhvr>
                                      <p:to>
                                        <p:strVal val="visible"/>
                                      </p:to>
                                    </p:set>
                                    <p:animEffect transition="in" filter="fade">
                                      <p:cBhvr>
                                        <p:cTn id="77" dur="500"/>
                                        <p:tgtEl>
                                          <p:spTgt spid="6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wipe(left)">
                                      <p:cBhvr>
                                        <p:cTn id="82" dur="500"/>
                                        <p:tgtEl>
                                          <p:spTgt spid="58"/>
                                        </p:tgtEl>
                                      </p:cBhvr>
                                    </p:animEffect>
                                  </p:childTnLst>
                                </p:cTn>
                              </p:par>
                            </p:childTnLst>
                          </p:cTn>
                        </p:par>
                        <p:par>
                          <p:cTn id="83" fill="hold">
                            <p:stCondLst>
                              <p:cond delay="500"/>
                            </p:stCondLst>
                            <p:childTnLst>
                              <p:par>
                                <p:cTn id="84" presetID="22" presetClass="entr" presetSubtype="4" fill="hold" nodeType="after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wipe(down)">
                                      <p:cBhvr>
                                        <p:cTn id="86" dur="500"/>
                                        <p:tgtEl>
                                          <p:spTgt spid="47"/>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67"/>
                                        </p:tgtEl>
                                        <p:attrNameLst>
                                          <p:attrName>style.visibility</p:attrName>
                                        </p:attrNameLst>
                                      </p:cBhvr>
                                      <p:to>
                                        <p:strVal val="visible"/>
                                      </p:to>
                                    </p:set>
                                    <p:animEffect transition="in" filter="fade">
                                      <p:cBhvr>
                                        <p:cTn id="9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54" grpId="0" animBg="1"/>
      <p:bldP spid="55" grpId="0" animBg="1"/>
      <p:bldP spid="56" grpId="0" animBg="1"/>
      <p:bldP spid="57" grpId="0" animBg="1"/>
      <p:bldP spid="58" grpId="0" animBg="1"/>
      <p:bldP spid="59" grpId="0" animBg="1"/>
      <p:bldP spid="66" grpId="0"/>
      <p:bldP spid="67"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15">
            <a:extLst>
              <a:ext uri="{FF2B5EF4-FFF2-40B4-BE49-F238E27FC236}">
                <a16:creationId xmlns:a16="http://schemas.microsoft.com/office/drawing/2014/main" id="{B9FE761E-5D49-4964-9007-06601D179F11}"/>
              </a:ext>
            </a:extLst>
          </p:cNvPr>
          <p:cNvSpPr/>
          <p:nvPr/>
        </p:nvSpPr>
        <p:spPr>
          <a:xfrm rot="1778765">
            <a:off x="6954673" y="5828035"/>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8F305EFB-ACFC-46EC-B8A8-A01FB3DF5919}"/>
              </a:ext>
            </a:extLst>
          </p:cNvPr>
          <p:cNvCxnSpPr>
            <a:cxnSpLocks/>
          </p:cNvCxnSpPr>
          <p:nvPr/>
        </p:nvCxnSpPr>
        <p:spPr>
          <a:xfrm>
            <a:off x="4676978" y="3029511"/>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32" name="Hexagon 16">
            <a:extLst>
              <a:ext uri="{FF2B5EF4-FFF2-40B4-BE49-F238E27FC236}">
                <a16:creationId xmlns:a16="http://schemas.microsoft.com/office/drawing/2014/main" id="{0897983B-540C-442B-B8D8-D5E45EE3BC8F}"/>
              </a:ext>
            </a:extLst>
          </p:cNvPr>
          <p:cNvSpPr/>
          <p:nvPr/>
        </p:nvSpPr>
        <p:spPr>
          <a:xfrm>
            <a:off x="5492856" y="2959433"/>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3" name="Hexagon 17">
            <a:extLst>
              <a:ext uri="{FF2B5EF4-FFF2-40B4-BE49-F238E27FC236}">
                <a16:creationId xmlns:a16="http://schemas.microsoft.com/office/drawing/2014/main" id="{994408F7-7E4C-4D2E-9BC8-D137261710A6}"/>
              </a:ext>
            </a:extLst>
          </p:cNvPr>
          <p:cNvSpPr/>
          <p:nvPr/>
        </p:nvSpPr>
        <p:spPr>
          <a:xfrm>
            <a:off x="5565839" y="2997111"/>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6" name="Straight Arrow Connector 27">
            <a:extLst>
              <a:ext uri="{FF2B5EF4-FFF2-40B4-BE49-F238E27FC236}">
                <a16:creationId xmlns:a16="http://schemas.microsoft.com/office/drawing/2014/main" id="{D4C1C78D-9D0D-4C62-B61C-29EA70CE6F22}"/>
              </a:ext>
            </a:extLst>
          </p:cNvPr>
          <p:cNvCxnSpPr>
            <a:cxnSpLocks/>
          </p:cNvCxnSpPr>
          <p:nvPr/>
        </p:nvCxnSpPr>
        <p:spPr>
          <a:xfrm>
            <a:off x="6205300" y="4333369"/>
            <a:ext cx="0" cy="902872"/>
          </a:xfrm>
          <a:prstGeom prst="straightConnector1">
            <a:avLst/>
          </a:prstGeom>
          <a:ln w="9525" cap="rnd">
            <a:solidFill>
              <a:srgbClr val="4C7379"/>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8" name="Hexagon 29">
            <a:extLst>
              <a:ext uri="{FF2B5EF4-FFF2-40B4-BE49-F238E27FC236}">
                <a16:creationId xmlns:a16="http://schemas.microsoft.com/office/drawing/2014/main" id="{D8D91D83-5FAA-4F20-857A-72CA47F195CD}"/>
              </a:ext>
            </a:extLst>
          </p:cNvPr>
          <p:cNvSpPr/>
          <p:nvPr/>
        </p:nvSpPr>
        <p:spPr>
          <a:xfrm>
            <a:off x="2885068" y="2960808"/>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Hexagon 30">
            <a:extLst>
              <a:ext uri="{FF2B5EF4-FFF2-40B4-BE49-F238E27FC236}">
                <a16:creationId xmlns:a16="http://schemas.microsoft.com/office/drawing/2014/main" id="{31039DE3-1216-4F5C-8076-51F7016E065A}"/>
              </a:ext>
            </a:extLst>
          </p:cNvPr>
          <p:cNvSpPr/>
          <p:nvPr/>
        </p:nvSpPr>
        <p:spPr>
          <a:xfrm>
            <a:off x="2958051" y="3001454"/>
            <a:ext cx="1228029" cy="1060120"/>
          </a:xfrm>
          <a:prstGeom prst="hexagon">
            <a:avLst>
              <a:gd name="adj" fmla="val 26988"/>
              <a:gd name="vf" fmla="val 115470"/>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60">
            <a:extLst>
              <a:ext uri="{FF2B5EF4-FFF2-40B4-BE49-F238E27FC236}">
                <a16:creationId xmlns:a16="http://schemas.microsoft.com/office/drawing/2014/main" id="{54C30B08-A2D2-431A-8D6C-EE68FD16DF8B}"/>
              </a:ext>
            </a:extLst>
          </p:cNvPr>
          <p:cNvSpPr>
            <a:spLocks noChangeAspect="1"/>
          </p:cNvSpPr>
          <p:nvPr/>
        </p:nvSpPr>
        <p:spPr>
          <a:xfrm>
            <a:off x="2836286" y="3185742"/>
            <a:ext cx="1478468" cy="523220"/>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MARIA CONSUELO</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58" name="Rectangle 14">
            <a:extLst>
              <a:ext uri="{FF2B5EF4-FFF2-40B4-BE49-F238E27FC236}">
                <a16:creationId xmlns:a16="http://schemas.microsoft.com/office/drawing/2014/main" id="{50F4EAE3-45EA-49A1-BF8F-8CE926BCB0D9}"/>
              </a:ext>
            </a:extLst>
          </p:cNvPr>
          <p:cNvSpPr/>
          <p:nvPr/>
        </p:nvSpPr>
        <p:spPr>
          <a:xfrm rot="1778765">
            <a:off x="5764973" y="5163122"/>
            <a:ext cx="640396" cy="834813"/>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Hexagon 16">
            <a:extLst>
              <a:ext uri="{FF2B5EF4-FFF2-40B4-BE49-F238E27FC236}">
                <a16:creationId xmlns:a16="http://schemas.microsoft.com/office/drawing/2014/main" id="{332B8930-BCCA-43E4-AC88-062F9CC49A28}"/>
              </a:ext>
            </a:extLst>
          </p:cNvPr>
          <p:cNvSpPr/>
          <p:nvPr/>
        </p:nvSpPr>
        <p:spPr>
          <a:xfrm>
            <a:off x="6668220" y="2360659"/>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Hexagon 17">
            <a:extLst>
              <a:ext uri="{FF2B5EF4-FFF2-40B4-BE49-F238E27FC236}">
                <a16:creationId xmlns:a16="http://schemas.microsoft.com/office/drawing/2014/main" id="{38D21634-92C8-4611-B56B-EC5B3908A12B}"/>
              </a:ext>
            </a:extLst>
          </p:cNvPr>
          <p:cNvSpPr/>
          <p:nvPr/>
        </p:nvSpPr>
        <p:spPr>
          <a:xfrm>
            <a:off x="6741203" y="2398337"/>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Hexagon 16">
            <a:extLst>
              <a:ext uri="{FF2B5EF4-FFF2-40B4-BE49-F238E27FC236}">
                <a16:creationId xmlns:a16="http://schemas.microsoft.com/office/drawing/2014/main" id="{97FC9631-B32B-4C2E-AEB6-A6E04B6FFEFC}"/>
              </a:ext>
            </a:extLst>
          </p:cNvPr>
          <p:cNvSpPr/>
          <p:nvPr/>
        </p:nvSpPr>
        <p:spPr>
          <a:xfrm>
            <a:off x="4397697" y="2335985"/>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7" name="Hexagon 17">
            <a:extLst>
              <a:ext uri="{FF2B5EF4-FFF2-40B4-BE49-F238E27FC236}">
                <a16:creationId xmlns:a16="http://schemas.microsoft.com/office/drawing/2014/main" id="{C35A0868-DAA4-4F71-9265-AADA0D8A2524}"/>
              </a:ext>
            </a:extLst>
          </p:cNvPr>
          <p:cNvSpPr/>
          <p:nvPr/>
        </p:nvSpPr>
        <p:spPr>
          <a:xfrm>
            <a:off x="4470680" y="2373663"/>
            <a:ext cx="1228029" cy="1060120"/>
          </a:xfrm>
          <a:prstGeom prst="hexagon">
            <a:avLst>
              <a:gd name="adj" fmla="val 26988"/>
              <a:gd name="vf" fmla="val 115470"/>
            </a:avLst>
          </a:prstGeom>
          <a:solidFill>
            <a:srgbClr val="0070C0"/>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60">
            <a:extLst>
              <a:ext uri="{FF2B5EF4-FFF2-40B4-BE49-F238E27FC236}">
                <a16:creationId xmlns:a16="http://schemas.microsoft.com/office/drawing/2014/main" id="{8132F7B6-FC92-422C-9D0D-470FB6A30173}"/>
              </a:ext>
            </a:extLst>
          </p:cNvPr>
          <p:cNvSpPr>
            <a:spLocks noChangeAspect="1"/>
          </p:cNvSpPr>
          <p:nvPr/>
        </p:nvSpPr>
        <p:spPr>
          <a:xfrm>
            <a:off x="2850314" y="3622937"/>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GAITÁN</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1" name="Rectangle 60">
            <a:extLst>
              <a:ext uri="{FF2B5EF4-FFF2-40B4-BE49-F238E27FC236}">
                <a16:creationId xmlns:a16="http://schemas.microsoft.com/office/drawing/2014/main" id="{D26D1956-FA7F-44A2-82B8-BC110AA17DE8}"/>
              </a:ext>
            </a:extLst>
          </p:cNvPr>
          <p:cNvSpPr>
            <a:spLocks noChangeAspect="1"/>
          </p:cNvSpPr>
          <p:nvPr/>
        </p:nvSpPr>
        <p:spPr>
          <a:xfrm>
            <a:off x="5431289" y="3282741"/>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MARINELLA</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2" name="Rectangle 60">
            <a:extLst>
              <a:ext uri="{FF2B5EF4-FFF2-40B4-BE49-F238E27FC236}">
                <a16:creationId xmlns:a16="http://schemas.microsoft.com/office/drawing/2014/main" id="{F5A10E0F-9EB4-4CE9-B988-0134C2D85866}"/>
              </a:ext>
            </a:extLst>
          </p:cNvPr>
          <p:cNvSpPr>
            <a:spLocks noChangeAspect="1"/>
          </p:cNvSpPr>
          <p:nvPr/>
        </p:nvSpPr>
        <p:spPr>
          <a:xfrm>
            <a:off x="5442068" y="3461711"/>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ANGULO</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3" name="Rectangle 60">
            <a:extLst>
              <a:ext uri="{FF2B5EF4-FFF2-40B4-BE49-F238E27FC236}">
                <a16:creationId xmlns:a16="http://schemas.microsoft.com/office/drawing/2014/main" id="{B054F825-D94F-4C23-B08F-9FE5756DCFF2}"/>
              </a:ext>
            </a:extLst>
          </p:cNvPr>
          <p:cNvSpPr>
            <a:spLocks noChangeAspect="1"/>
          </p:cNvSpPr>
          <p:nvPr/>
        </p:nvSpPr>
        <p:spPr>
          <a:xfrm>
            <a:off x="4322375" y="2670042"/>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LAURA </a:t>
            </a:r>
          </a:p>
        </p:txBody>
      </p:sp>
      <p:sp>
        <p:nvSpPr>
          <p:cNvPr id="184" name="Rectangle 60">
            <a:extLst>
              <a:ext uri="{FF2B5EF4-FFF2-40B4-BE49-F238E27FC236}">
                <a16:creationId xmlns:a16="http://schemas.microsoft.com/office/drawing/2014/main" id="{9AB43C1C-4573-4D44-8F0D-429F8C9F5A24}"/>
              </a:ext>
            </a:extLst>
          </p:cNvPr>
          <p:cNvSpPr>
            <a:spLocks noChangeAspect="1"/>
          </p:cNvSpPr>
          <p:nvPr/>
        </p:nvSpPr>
        <p:spPr>
          <a:xfrm>
            <a:off x="4320865" y="2861232"/>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JIMENEZ</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5" name="Rectangle 60">
            <a:extLst>
              <a:ext uri="{FF2B5EF4-FFF2-40B4-BE49-F238E27FC236}">
                <a16:creationId xmlns:a16="http://schemas.microsoft.com/office/drawing/2014/main" id="{E52A1FE1-D19D-4640-87F0-FA1A221D9906}"/>
              </a:ext>
            </a:extLst>
          </p:cNvPr>
          <p:cNvSpPr>
            <a:spLocks noChangeAspect="1"/>
          </p:cNvSpPr>
          <p:nvPr/>
        </p:nvSpPr>
        <p:spPr>
          <a:xfrm>
            <a:off x="6633339" y="2661881"/>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HARVEY </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6" name="Rectangle 60">
            <a:extLst>
              <a:ext uri="{FF2B5EF4-FFF2-40B4-BE49-F238E27FC236}">
                <a16:creationId xmlns:a16="http://schemas.microsoft.com/office/drawing/2014/main" id="{A611FFCF-5C21-410A-84B4-B05FEA36DFBE}"/>
              </a:ext>
            </a:extLst>
          </p:cNvPr>
          <p:cNvSpPr>
            <a:spLocks noChangeAspect="1"/>
          </p:cNvSpPr>
          <p:nvPr/>
        </p:nvSpPr>
        <p:spPr>
          <a:xfrm>
            <a:off x="6618765" y="283968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MURILLO</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60" name="Rectángulo 59">
            <a:extLst>
              <a:ext uri="{FF2B5EF4-FFF2-40B4-BE49-F238E27FC236}">
                <a16:creationId xmlns:a16="http://schemas.microsoft.com/office/drawing/2014/main" id="{8628FC71-25D5-49FA-B774-9A16EC19704F}"/>
              </a:ext>
            </a:extLst>
          </p:cNvPr>
          <p:cNvSpPr/>
          <p:nvPr/>
        </p:nvSpPr>
        <p:spPr>
          <a:xfrm>
            <a:off x="5467565" y="63293"/>
            <a:ext cx="5473934" cy="830997"/>
          </a:xfrm>
          <a:prstGeom prst="rect">
            <a:avLst/>
          </a:prstGeom>
        </p:spPr>
        <p:txBody>
          <a:bodyPr wrap="none">
            <a:spAutoFit/>
          </a:bodyPr>
          <a:lstStyle/>
          <a:p>
            <a:pPr algn="ctr"/>
            <a:r>
              <a:rPr lang="es-CO" sz="4800" b="1" dirty="0">
                <a:solidFill>
                  <a:srgbClr val="346232"/>
                </a:solidFill>
              </a:rPr>
              <a:t>Operación Territorial</a:t>
            </a:r>
          </a:p>
        </p:txBody>
      </p:sp>
      <p:cxnSp>
        <p:nvCxnSpPr>
          <p:cNvPr id="61" name="Conector recto 60">
            <a:extLst>
              <a:ext uri="{FF2B5EF4-FFF2-40B4-BE49-F238E27FC236}">
                <a16:creationId xmlns:a16="http://schemas.microsoft.com/office/drawing/2014/main" id="{AB797FD8-D9A2-4DAD-825E-0262D4646A29}"/>
              </a:ext>
            </a:extLst>
          </p:cNvPr>
          <p:cNvCxnSpPr>
            <a:cxnSpLocks/>
          </p:cNvCxnSpPr>
          <p:nvPr/>
        </p:nvCxnSpPr>
        <p:spPr>
          <a:xfrm>
            <a:off x="6887618" y="5529233"/>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62" name="Rectangle 8">
            <a:extLst>
              <a:ext uri="{FF2B5EF4-FFF2-40B4-BE49-F238E27FC236}">
                <a16:creationId xmlns:a16="http://schemas.microsoft.com/office/drawing/2014/main" id="{903E105A-ADA5-4ADE-B724-8947A7C5C3B4}"/>
              </a:ext>
            </a:extLst>
          </p:cNvPr>
          <p:cNvSpPr/>
          <p:nvPr/>
        </p:nvSpPr>
        <p:spPr>
          <a:xfrm rot="1778765">
            <a:off x="4782456" y="4628030"/>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Hexagon 16">
            <a:extLst>
              <a:ext uri="{FF2B5EF4-FFF2-40B4-BE49-F238E27FC236}">
                <a16:creationId xmlns:a16="http://schemas.microsoft.com/office/drawing/2014/main" id="{9A99CF1A-6ADB-4733-9897-553E085A7CDF}"/>
              </a:ext>
            </a:extLst>
          </p:cNvPr>
          <p:cNvSpPr/>
          <p:nvPr/>
        </p:nvSpPr>
        <p:spPr>
          <a:xfrm>
            <a:off x="6608337" y="4835707"/>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Hexagon 17">
            <a:extLst>
              <a:ext uri="{FF2B5EF4-FFF2-40B4-BE49-F238E27FC236}">
                <a16:creationId xmlns:a16="http://schemas.microsoft.com/office/drawing/2014/main" id="{0978D1FE-B635-4281-82B4-553B363F7525}"/>
              </a:ext>
            </a:extLst>
          </p:cNvPr>
          <p:cNvSpPr/>
          <p:nvPr/>
        </p:nvSpPr>
        <p:spPr>
          <a:xfrm>
            <a:off x="6681320" y="4873385"/>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0">
            <a:extLst>
              <a:ext uri="{FF2B5EF4-FFF2-40B4-BE49-F238E27FC236}">
                <a16:creationId xmlns:a16="http://schemas.microsoft.com/office/drawing/2014/main" id="{C168CD99-9788-47D8-8F90-906EC6E1C2E1}"/>
              </a:ext>
            </a:extLst>
          </p:cNvPr>
          <p:cNvSpPr>
            <a:spLocks noChangeAspect="1"/>
          </p:cNvSpPr>
          <p:nvPr/>
        </p:nvSpPr>
        <p:spPr>
          <a:xfrm>
            <a:off x="6533015" y="5169764"/>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DAVID</a:t>
            </a:r>
          </a:p>
        </p:txBody>
      </p:sp>
      <p:sp>
        <p:nvSpPr>
          <p:cNvPr id="70" name="Rectangle 60">
            <a:extLst>
              <a:ext uri="{FF2B5EF4-FFF2-40B4-BE49-F238E27FC236}">
                <a16:creationId xmlns:a16="http://schemas.microsoft.com/office/drawing/2014/main" id="{924B172D-B90E-44CE-BFB9-9B99D3325F00}"/>
              </a:ext>
            </a:extLst>
          </p:cNvPr>
          <p:cNvSpPr>
            <a:spLocks noChangeAspect="1"/>
          </p:cNvSpPr>
          <p:nvPr/>
        </p:nvSpPr>
        <p:spPr>
          <a:xfrm>
            <a:off x="6531505" y="5360954"/>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GONZALEZ</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71" name="Conector recto 70">
            <a:extLst>
              <a:ext uri="{FF2B5EF4-FFF2-40B4-BE49-F238E27FC236}">
                <a16:creationId xmlns:a16="http://schemas.microsoft.com/office/drawing/2014/main" id="{F18FA0BF-338C-4A3D-B830-604E55A439EB}"/>
              </a:ext>
            </a:extLst>
          </p:cNvPr>
          <p:cNvCxnSpPr>
            <a:cxnSpLocks/>
          </p:cNvCxnSpPr>
          <p:nvPr/>
        </p:nvCxnSpPr>
        <p:spPr>
          <a:xfrm>
            <a:off x="8037118" y="3723553"/>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75" name="Hexagon 16">
            <a:extLst>
              <a:ext uri="{FF2B5EF4-FFF2-40B4-BE49-F238E27FC236}">
                <a16:creationId xmlns:a16="http://schemas.microsoft.com/office/drawing/2014/main" id="{4E21D0CC-9223-46DA-B421-2327E565E971}"/>
              </a:ext>
            </a:extLst>
          </p:cNvPr>
          <p:cNvSpPr/>
          <p:nvPr/>
        </p:nvSpPr>
        <p:spPr>
          <a:xfrm>
            <a:off x="7757837" y="3030027"/>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Hexagon 17">
            <a:extLst>
              <a:ext uri="{FF2B5EF4-FFF2-40B4-BE49-F238E27FC236}">
                <a16:creationId xmlns:a16="http://schemas.microsoft.com/office/drawing/2014/main" id="{CF6D280A-5299-4EED-A90A-D0E3581F42A1}"/>
              </a:ext>
            </a:extLst>
          </p:cNvPr>
          <p:cNvSpPr/>
          <p:nvPr/>
        </p:nvSpPr>
        <p:spPr>
          <a:xfrm>
            <a:off x="7830820" y="3067705"/>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0">
            <a:extLst>
              <a:ext uri="{FF2B5EF4-FFF2-40B4-BE49-F238E27FC236}">
                <a16:creationId xmlns:a16="http://schemas.microsoft.com/office/drawing/2014/main" id="{2362F7E8-FF5E-4CB9-A4C0-33C202D0024C}"/>
              </a:ext>
            </a:extLst>
          </p:cNvPr>
          <p:cNvSpPr>
            <a:spLocks noChangeAspect="1"/>
          </p:cNvSpPr>
          <p:nvPr/>
        </p:nvSpPr>
        <p:spPr>
          <a:xfrm>
            <a:off x="7682515" y="3364084"/>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LINA</a:t>
            </a:r>
          </a:p>
        </p:txBody>
      </p:sp>
      <p:sp>
        <p:nvSpPr>
          <p:cNvPr id="80" name="Rectangle 60">
            <a:extLst>
              <a:ext uri="{FF2B5EF4-FFF2-40B4-BE49-F238E27FC236}">
                <a16:creationId xmlns:a16="http://schemas.microsoft.com/office/drawing/2014/main" id="{7F369B7D-9864-4276-93F2-6ADC7DD5009B}"/>
              </a:ext>
            </a:extLst>
          </p:cNvPr>
          <p:cNvSpPr>
            <a:spLocks noChangeAspect="1"/>
          </p:cNvSpPr>
          <p:nvPr/>
        </p:nvSpPr>
        <p:spPr>
          <a:xfrm>
            <a:off x="7681005" y="3555274"/>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SERRANO</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81" name="Conector recto 80">
            <a:extLst>
              <a:ext uri="{FF2B5EF4-FFF2-40B4-BE49-F238E27FC236}">
                <a16:creationId xmlns:a16="http://schemas.microsoft.com/office/drawing/2014/main" id="{D9C2325C-5002-4AA7-AC8B-FE0880BB8E41}"/>
              </a:ext>
            </a:extLst>
          </p:cNvPr>
          <p:cNvCxnSpPr>
            <a:cxnSpLocks/>
          </p:cNvCxnSpPr>
          <p:nvPr/>
        </p:nvCxnSpPr>
        <p:spPr>
          <a:xfrm>
            <a:off x="8049021" y="4991970"/>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87" name="Hexagon 16">
            <a:extLst>
              <a:ext uri="{FF2B5EF4-FFF2-40B4-BE49-F238E27FC236}">
                <a16:creationId xmlns:a16="http://schemas.microsoft.com/office/drawing/2014/main" id="{BA2F4DC6-E9BB-4AF6-A6FE-041F08D280D0}"/>
              </a:ext>
            </a:extLst>
          </p:cNvPr>
          <p:cNvSpPr/>
          <p:nvPr/>
        </p:nvSpPr>
        <p:spPr>
          <a:xfrm>
            <a:off x="7769740" y="429844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1" name="Hexagon 17">
            <a:extLst>
              <a:ext uri="{FF2B5EF4-FFF2-40B4-BE49-F238E27FC236}">
                <a16:creationId xmlns:a16="http://schemas.microsoft.com/office/drawing/2014/main" id="{0658053C-CC72-4DE3-AF64-DE2D4008B9A9}"/>
              </a:ext>
            </a:extLst>
          </p:cNvPr>
          <p:cNvSpPr/>
          <p:nvPr/>
        </p:nvSpPr>
        <p:spPr>
          <a:xfrm>
            <a:off x="7842723" y="4336122"/>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60">
            <a:extLst>
              <a:ext uri="{FF2B5EF4-FFF2-40B4-BE49-F238E27FC236}">
                <a16:creationId xmlns:a16="http://schemas.microsoft.com/office/drawing/2014/main" id="{9136C725-31B7-40A7-A4E5-5CF600E479AB}"/>
              </a:ext>
            </a:extLst>
          </p:cNvPr>
          <p:cNvSpPr>
            <a:spLocks noChangeAspect="1"/>
          </p:cNvSpPr>
          <p:nvPr/>
        </p:nvSpPr>
        <p:spPr>
          <a:xfrm>
            <a:off x="7694418" y="4632501"/>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DIANA </a:t>
            </a:r>
          </a:p>
        </p:txBody>
      </p:sp>
      <p:sp>
        <p:nvSpPr>
          <p:cNvPr id="96" name="Rectangle 60">
            <a:extLst>
              <a:ext uri="{FF2B5EF4-FFF2-40B4-BE49-F238E27FC236}">
                <a16:creationId xmlns:a16="http://schemas.microsoft.com/office/drawing/2014/main" id="{6FB1D1C5-5ABA-4EC1-91C2-2A7E1EE07562}"/>
              </a:ext>
            </a:extLst>
          </p:cNvPr>
          <p:cNvSpPr>
            <a:spLocks noChangeAspect="1"/>
          </p:cNvSpPr>
          <p:nvPr/>
        </p:nvSpPr>
        <p:spPr>
          <a:xfrm>
            <a:off x="7692908" y="4823691"/>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LINARES</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06" name="Conector recto 105">
            <a:extLst>
              <a:ext uri="{FF2B5EF4-FFF2-40B4-BE49-F238E27FC236}">
                <a16:creationId xmlns:a16="http://schemas.microsoft.com/office/drawing/2014/main" id="{DABBDEDC-D7FB-4D13-9BF3-98A735921486}"/>
              </a:ext>
            </a:extLst>
          </p:cNvPr>
          <p:cNvCxnSpPr>
            <a:cxnSpLocks/>
          </p:cNvCxnSpPr>
          <p:nvPr/>
        </p:nvCxnSpPr>
        <p:spPr>
          <a:xfrm>
            <a:off x="4669817" y="4330180"/>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08" name="Hexagon 16">
            <a:extLst>
              <a:ext uri="{FF2B5EF4-FFF2-40B4-BE49-F238E27FC236}">
                <a16:creationId xmlns:a16="http://schemas.microsoft.com/office/drawing/2014/main" id="{922906AD-F128-4D52-A1EE-8AD8E3152A29}"/>
              </a:ext>
            </a:extLst>
          </p:cNvPr>
          <p:cNvSpPr/>
          <p:nvPr/>
        </p:nvSpPr>
        <p:spPr>
          <a:xfrm>
            <a:off x="4390536" y="363665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Hexagon 17">
            <a:extLst>
              <a:ext uri="{FF2B5EF4-FFF2-40B4-BE49-F238E27FC236}">
                <a16:creationId xmlns:a16="http://schemas.microsoft.com/office/drawing/2014/main" id="{530AC61D-1E8C-4E8E-BCF5-DA2B05EEAA33}"/>
              </a:ext>
            </a:extLst>
          </p:cNvPr>
          <p:cNvSpPr/>
          <p:nvPr/>
        </p:nvSpPr>
        <p:spPr>
          <a:xfrm>
            <a:off x="4463519" y="3674332"/>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60">
            <a:extLst>
              <a:ext uri="{FF2B5EF4-FFF2-40B4-BE49-F238E27FC236}">
                <a16:creationId xmlns:a16="http://schemas.microsoft.com/office/drawing/2014/main" id="{D6736CAB-F83A-4169-BCCF-0E515373D32A}"/>
              </a:ext>
            </a:extLst>
          </p:cNvPr>
          <p:cNvSpPr>
            <a:spLocks noChangeAspect="1"/>
          </p:cNvSpPr>
          <p:nvPr/>
        </p:nvSpPr>
        <p:spPr>
          <a:xfrm>
            <a:off x="4315214" y="3970711"/>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CARLOS</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18" name="Rectangle 60">
            <a:extLst>
              <a:ext uri="{FF2B5EF4-FFF2-40B4-BE49-F238E27FC236}">
                <a16:creationId xmlns:a16="http://schemas.microsoft.com/office/drawing/2014/main" id="{583EA96F-1B28-477C-B009-641870DA2F05}"/>
              </a:ext>
            </a:extLst>
          </p:cNvPr>
          <p:cNvSpPr>
            <a:spLocks noChangeAspect="1"/>
          </p:cNvSpPr>
          <p:nvPr/>
        </p:nvSpPr>
        <p:spPr>
          <a:xfrm>
            <a:off x="4313704" y="4161901"/>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VALDIVIESO</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19" name="Conector recto 118">
            <a:extLst>
              <a:ext uri="{FF2B5EF4-FFF2-40B4-BE49-F238E27FC236}">
                <a16:creationId xmlns:a16="http://schemas.microsoft.com/office/drawing/2014/main" id="{0AC63084-BA25-44FA-8F43-D566A4498F3A}"/>
              </a:ext>
            </a:extLst>
          </p:cNvPr>
          <p:cNvCxnSpPr>
            <a:cxnSpLocks/>
          </p:cNvCxnSpPr>
          <p:nvPr/>
        </p:nvCxnSpPr>
        <p:spPr>
          <a:xfrm>
            <a:off x="5776559" y="4907107"/>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21" name="Hexagon 16">
            <a:extLst>
              <a:ext uri="{FF2B5EF4-FFF2-40B4-BE49-F238E27FC236}">
                <a16:creationId xmlns:a16="http://schemas.microsoft.com/office/drawing/2014/main" id="{EF4AB2C7-B56F-4773-8ED3-775B5F8BBCB2}"/>
              </a:ext>
            </a:extLst>
          </p:cNvPr>
          <p:cNvSpPr/>
          <p:nvPr/>
        </p:nvSpPr>
        <p:spPr>
          <a:xfrm>
            <a:off x="5497278" y="4213581"/>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2" name="Hexagon 17">
            <a:extLst>
              <a:ext uri="{FF2B5EF4-FFF2-40B4-BE49-F238E27FC236}">
                <a16:creationId xmlns:a16="http://schemas.microsoft.com/office/drawing/2014/main" id="{23B1E3BC-948A-41D9-BDB7-D161489FDC9B}"/>
              </a:ext>
            </a:extLst>
          </p:cNvPr>
          <p:cNvSpPr/>
          <p:nvPr/>
        </p:nvSpPr>
        <p:spPr>
          <a:xfrm>
            <a:off x="5570261" y="4251259"/>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60">
            <a:extLst>
              <a:ext uri="{FF2B5EF4-FFF2-40B4-BE49-F238E27FC236}">
                <a16:creationId xmlns:a16="http://schemas.microsoft.com/office/drawing/2014/main" id="{B631014F-4BCE-47CC-B9B2-8FF9E71C52FF}"/>
              </a:ext>
            </a:extLst>
          </p:cNvPr>
          <p:cNvSpPr>
            <a:spLocks noChangeAspect="1"/>
          </p:cNvSpPr>
          <p:nvPr/>
        </p:nvSpPr>
        <p:spPr>
          <a:xfrm>
            <a:off x="5421956" y="4547638"/>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YUBETH</a:t>
            </a:r>
          </a:p>
        </p:txBody>
      </p:sp>
      <p:sp>
        <p:nvSpPr>
          <p:cNvPr id="125" name="Rectangle 60">
            <a:extLst>
              <a:ext uri="{FF2B5EF4-FFF2-40B4-BE49-F238E27FC236}">
                <a16:creationId xmlns:a16="http://schemas.microsoft.com/office/drawing/2014/main" id="{3E2F3D32-D470-4083-9A98-6525E1905C84}"/>
              </a:ext>
            </a:extLst>
          </p:cNvPr>
          <p:cNvSpPr>
            <a:spLocks noChangeAspect="1"/>
          </p:cNvSpPr>
          <p:nvPr/>
        </p:nvSpPr>
        <p:spPr>
          <a:xfrm>
            <a:off x="5420446" y="4738828"/>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SPROCKEL</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41" name="Hexagon 16">
            <a:extLst>
              <a:ext uri="{FF2B5EF4-FFF2-40B4-BE49-F238E27FC236}">
                <a16:creationId xmlns:a16="http://schemas.microsoft.com/office/drawing/2014/main" id="{77CB69F7-38B7-4A29-B7AD-221CBA04FE14}"/>
              </a:ext>
            </a:extLst>
          </p:cNvPr>
          <p:cNvSpPr/>
          <p:nvPr/>
        </p:nvSpPr>
        <p:spPr>
          <a:xfrm>
            <a:off x="8880200" y="3615935"/>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Hexagon 17">
            <a:extLst>
              <a:ext uri="{FF2B5EF4-FFF2-40B4-BE49-F238E27FC236}">
                <a16:creationId xmlns:a16="http://schemas.microsoft.com/office/drawing/2014/main" id="{97D12D7B-C99B-4183-B54F-89E40231056E}"/>
              </a:ext>
            </a:extLst>
          </p:cNvPr>
          <p:cNvSpPr/>
          <p:nvPr/>
        </p:nvSpPr>
        <p:spPr>
          <a:xfrm>
            <a:off x="8953183" y="3653613"/>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60">
            <a:extLst>
              <a:ext uri="{FF2B5EF4-FFF2-40B4-BE49-F238E27FC236}">
                <a16:creationId xmlns:a16="http://schemas.microsoft.com/office/drawing/2014/main" id="{7508F3FE-3288-4730-8539-55C02AA7A117}"/>
              </a:ext>
            </a:extLst>
          </p:cNvPr>
          <p:cNvSpPr>
            <a:spLocks noChangeAspect="1"/>
          </p:cNvSpPr>
          <p:nvPr/>
        </p:nvSpPr>
        <p:spPr>
          <a:xfrm>
            <a:off x="8804878" y="3949992"/>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YANETH</a:t>
            </a:r>
          </a:p>
        </p:txBody>
      </p:sp>
      <p:sp>
        <p:nvSpPr>
          <p:cNvPr id="145" name="Rectangle 60">
            <a:extLst>
              <a:ext uri="{FF2B5EF4-FFF2-40B4-BE49-F238E27FC236}">
                <a16:creationId xmlns:a16="http://schemas.microsoft.com/office/drawing/2014/main" id="{37438A8D-2335-4F38-AF0A-614A4E949C98}"/>
              </a:ext>
            </a:extLst>
          </p:cNvPr>
          <p:cNvSpPr>
            <a:spLocks noChangeAspect="1"/>
          </p:cNvSpPr>
          <p:nvPr/>
        </p:nvSpPr>
        <p:spPr>
          <a:xfrm>
            <a:off x="8842135" y="4140625"/>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ROMERO</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46" name="Conector recto 145">
            <a:extLst>
              <a:ext uri="{FF2B5EF4-FFF2-40B4-BE49-F238E27FC236}">
                <a16:creationId xmlns:a16="http://schemas.microsoft.com/office/drawing/2014/main" id="{F5367E4E-C1F1-41A5-AF5D-918A2CEA4298}"/>
              </a:ext>
            </a:extLst>
          </p:cNvPr>
          <p:cNvCxnSpPr>
            <a:cxnSpLocks/>
          </p:cNvCxnSpPr>
          <p:nvPr/>
        </p:nvCxnSpPr>
        <p:spPr>
          <a:xfrm>
            <a:off x="5716781" y="1983002"/>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48" name="Hexagon 16">
            <a:extLst>
              <a:ext uri="{FF2B5EF4-FFF2-40B4-BE49-F238E27FC236}">
                <a16:creationId xmlns:a16="http://schemas.microsoft.com/office/drawing/2014/main" id="{8AA8EF9B-78AD-4FC9-AAA7-0950BFCAB271}"/>
              </a:ext>
            </a:extLst>
          </p:cNvPr>
          <p:cNvSpPr/>
          <p:nvPr/>
        </p:nvSpPr>
        <p:spPr>
          <a:xfrm>
            <a:off x="5532920" y="1718279"/>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Hexagon 17">
            <a:extLst>
              <a:ext uri="{FF2B5EF4-FFF2-40B4-BE49-F238E27FC236}">
                <a16:creationId xmlns:a16="http://schemas.microsoft.com/office/drawing/2014/main" id="{284C3216-DA65-4284-8306-DFE40BFC7F25}"/>
              </a:ext>
            </a:extLst>
          </p:cNvPr>
          <p:cNvSpPr/>
          <p:nvPr/>
        </p:nvSpPr>
        <p:spPr>
          <a:xfrm>
            <a:off x="5609635" y="1727485"/>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60">
            <a:extLst>
              <a:ext uri="{FF2B5EF4-FFF2-40B4-BE49-F238E27FC236}">
                <a16:creationId xmlns:a16="http://schemas.microsoft.com/office/drawing/2014/main" id="{B3B14F74-4CD2-4E67-87CC-5AA66DD69F69}"/>
              </a:ext>
            </a:extLst>
          </p:cNvPr>
          <p:cNvSpPr>
            <a:spLocks noChangeAspect="1"/>
          </p:cNvSpPr>
          <p:nvPr/>
        </p:nvSpPr>
        <p:spPr>
          <a:xfrm>
            <a:off x="5480346" y="2063112"/>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JACQUELINE</a:t>
            </a:r>
          </a:p>
        </p:txBody>
      </p:sp>
      <p:sp>
        <p:nvSpPr>
          <p:cNvPr id="152" name="Rectangle 60">
            <a:extLst>
              <a:ext uri="{FF2B5EF4-FFF2-40B4-BE49-F238E27FC236}">
                <a16:creationId xmlns:a16="http://schemas.microsoft.com/office/drawing/2014/main" id="{D740CA3E-08CD-49A8-87E5-CEA9125D086C}"/>
              </a:ext>
            </a:extLst>
          </p:cNvPr>
          <p:cNvSpPr>
            <a:spLocks noChangeAspect="1"/>
          </p:cNvSpPr>
          <p:nvPr/>
        </p:nvSpPr>
        <p:spPr>
          <a:xfrm>
            <a:off x="5478836" y="2254302"/>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RAMIREZ</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53" name="Conector recto 152">
            <a:extLst>
              <a:ext uri="{FF2B5EF4-FFF2-40B4-BE49-F238E27FC236}">
                <a16:creationId xmlns:a16="http://schemas.microsoft.com/office/drawing/2014/main" id="{EC09CFAA-76A0-44FB-AC06-470922D126DC}"/>
              </a:ext>
            </a:extLst>
          </p:cNvPr>
          <p:cNvCxnSpPr>
            <a:cxnSpLocks/>
          </p:cNvCxnSpPr>
          <p:nvPr/>
        </p:nvCxnSpPr>
        <p:spPr>
          <a:xfrm>
            <a:off x="8065244" y="2439629"/>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56" name="Hexagon 16">
            <a:extLst>
              <a:ext uri="{FF2B5EF4-FFF2-40B4-BE49-F238E27FC236}">
                <a16:creationId xmlns:a16="http://schemas.microsoft.com/office/drawing/2014/main" id="{D4A776ED-9BA2-4FC3-815F-2924771E7F14}"/>
              </a:ext>
            </a:extLst>
          </p:cNvPr>
          <p:cNvSpPr/>
          <p:nvPr/>
        </p:nvSpPr>
        <p:spPr>
          <a:xfrm>
            <a:off x="7785963" y="1746103"/>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7" name="Hexagon 17">
            <a:extLst>
              <a:ext uri="{FF2B5EF4-FFF2-40B4-BE49-F238E27FC236}">
                <a16:creationId xmlns:a16="http://schemas.microsoft.com/office/drawing/2014/main" id="{C3A9964C-A2D4-44DE-98FD-1A8FA086A32E}"/>
              </a:ext>
            </a:extLst>
          </p:cNvPr>
          <p:cNvSpPr/>
          <p:nvPr/>
        </p:nvSpPr>
        <p:spPr>
          <a:xfrm>
            <a:off x="7858946" y="1783781"/>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60">
            <a:extLst>
              <a:ext uri="{FF2B5EF4-FFF2-40B4-BE49-F238E27FC236}">
                <a16:creationId xmlns:a16="http://schemas.microsoft.com/office/drawing/2014/main" id="{B880B8DB-4FEC-4649-8C3E-7DD96721F2CD}"/>
              </a:ext>
            </a:extLst>
          </p:cNvPr>
          <p:cNvSpPr>
            <a:spLocks noChangeAspect="1"/>
          </p:cNvSpPr>
          <p:nvPr/>
        </p:nvSpPr>
        <p:spPr>
          <a:xfrm>
            <a:off x="7710641" y="2080160"/>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OLGA</a:t>
            </a:r>
          </a:p>
        </p:txBody>
      </p:sp>
      <p:sp>
        <p:nvSpPr>
          <p:cNvPr id="169" name="Rectangle 60">
            <a:extLst>
              <a:ext uri="{FF2B5EF4-FFF2-40B4-BE49-F238E27FC236}">
                <a16:creationId xmlns:a16="http://schemas.microsoft.com/office/drawing/2014/main" id="{ECDB68D2-FDB2-4810-A82D-136FC5ADF2AB}"/>
              </a:ext>
            </a:extLst>
          </p:cNvPr>
          <p:cNvSpPr>
            <a:spLocks noChangeAspect="1"/>
          </p:cNvSpPr>
          <p:nvPr/>
        </p:nvSpPr>
        <p:spPr>
          <a:xfrm>
            <a:off x="7709131" y="2271350"/>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HOLGUIN</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87" name="Conector recto 186">
            <a:extLst>
              <a:ext uri="{FF2B5EF4-FFF2-40B4-BE49-F238E27FC236}">
                <a16:creationId xmlns:a16="http://schemas.microsoft.com/office/drawing/2014/main" id="{88BA9B19-A431-4B28-98BF-228B2E148F7F}"/>
              </a:ext>
            </a:extLst>
          </p:cNvPr>
          <p:cNvCxnSpPr>
            <a:cxnSpLocks/>
          </p:cNvCxnSpPr>
          <p:nvPr/>
        </p:nvCxnSpPr>
        <p:spPr>
          <a:xfrm>
            <a:off x="10308699" y="4581364"/>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89" name="Hexagon 16">
            <a:extLst>
              <a:ext uri="{FF2B5EF4-FFF2-40B4-BE49-F238E27FC236}">
                <a16:creationId xmlns:a16="http://schemas.microsoft.com/office/drawing/2014/main" id="{206C58C3-D35D-45D9-A73A-B36EF747B99E}"/>
              </a:ext>
            </a:extLst>
          </p:cNvPr>
          <p:cNvSpPr/>
          <p:nvPr/>
        </p:nvSpPr>
        <p:spPr>
          <a:xfrm>
            <a:off x="9959924" y="4301299"/>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0" name="Hexagon 17">
            <a:extLst>
              <a:ext uri="{FF2B5EF4-FFF2-40B4-BE49-F238E27FC236}">
                <a16:creationId xmlns:a16="http://schemas.microsoft.com/office/drawing/2014/main" id="{2F26B1CB-DF9B-4F9A-AE3F-A4AE44184BD7}"/>
              </a:ext>
            </a:extLst>
          </p:cNvPr>
          <p:cNvSpPr/>
          <p:nvPr/>
        </p:nvSpPr>
        <p:spPr>
          <a:xfrm>
            <a:off x="10051227" y="4345458"/>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60">
            <a:extLst>
              <a:ext uri="{FF2B5EF4-FFF2-40B4-BE49-F238E27FC236}">
                <a16:creationId xmlns:a16="http://schemas.microsoft.com/office/drawing/2014/main" id="{D9FD4A0A-ECDB-4A68-991A-8C427E49D7F4}"/>
              </a:ext>
            </a:extLst>
          </p:cNvPr>
          <p:cNvSpPr>
            <a:spLocks noChangeAspect="1"/>
          </p:cNvSpPr>
          <p:nvPr/>
        </p:nvSpPr>
        <p:spPr>
          <a:xfrm>
            <a:off x="9932273" y="4702569"/>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MARTHA</a:t>
            </a:r>
          </a:p>
        </p:txBody>
      </p:sp>
      <p:sp>
        <p:nvSpPr>
          <p:cNvPr id="194" name="Rectangle 60">
            <a:extLst>
              <a:ext uri="{FF2B5EF4-FFF2-40B4-BE49-F238E27FC236}">
                <a16:creationId xmlns:a16="http://schemas.microsoft.com/office/drawing/2014/main" id="{EC2B2416-02FD-428B-88B9-65BA2EC99DA8}"/>
              </a:ext>
            </a:extLst>
          </p:cNvPr>
          <p:cNvSpPr>
            <a:spLocks noChangeAspect="1"/>
          </p:cNvSpPr>
          <p:nvPr/>
        </p:nvSpPr>
        <p:spPr>
          <a:xfrm>
            <a:off x="9930763" y="4893759"/>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PINZÓN</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202" name="Conector recto 201">
            <a:extLst>
              <a:ext uri="{FF2B5EF4-FFF2-40B4-BE49-F238E27FC236}">
                <a16:creationId xmlns:a16="http://schemas.microsoft.com/office/drawing/2014/main" id="{D3F3C340-912F-4C58-B195-47D47B5291F6}"/>
              </a:ext>
            </a:extLst>
          </p:cNvPr>
          <p:cNvCxnSpPr>
            <a:cxnSpLocks/>
          </p:cNvCxnSpPr>
          <p:nvPr/>
        </p:nvCxnSpPr>
        <p:spPr>
          <a:xfrm>
            <a:off x="9180445" y="5577732"/>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203" name="Oval 26">
            <a:extLst>
              <a:ext uri="{FF2B5EF4-FFF2-40B4-BE49-F238E27FC236}">
                <a16:creationId xmlns:a16="http://schemas.microsoft.com/office/drawing/2014/main" id="{DA55D583-6036-41BC-B010-9779D9298EDF}"/>
              </a:ext>
            </a:extLst>
          </p:cNvPr>
          <p:cNvSpPr/>
          <p:nvPr/>
        </p:nvSpPr>
        <p:spPr>
          <a:xfrm>
            <a:off x="7561051" y="3616099"/>
            <a:ext cx="126374" cy="126374"/>
          </a:xfrm>
          <a:prstGeom prst="ellipse">
            <a:avLst/>
          </a:prstGeom>
          <a:solidFill>
            <a:schemeClr val="bg1">
              <a:lumMod val="85000"/>
            </a:schemeClr>
          </a:solidFill>
          <a:ln>
            <a:solidFill>
              <a:srgbClr val="4C73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Hexagon 16">
            <a:extLst>
              <a:ext uri="{FF2B5EF4-FFF2-40B4-BE49-F238E27FC236}">
                <a16:creationId xmlns:a16="http://schemas.microsoft.com/office/drawing/2014/main" id="{2EB7AB37-4F33-478E-8398-667692A901CD}"/>
              </a:ext>
            </a:extLst>
          </p:cNvPr>
          <p:cNvSpPr/>
          <p:nvPr/>
        </p:nvSpPr>
        <p:spPr>
          <a:xfrm>
            <a:off x="8901164" y="4884206"/>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5" name="Hexagon 17">
            <a:extLst>
              <a:ext uri="{FF2B5EF4-FFF2-40B4-BE49-F238E27FC236}">
                <a16:creationId xmlns:a16="http://schemas.microsoft.com/office/drawing/2014/main" id="{FAA97857-D6CE-4148-A090-C63C85C9E711}"/>
              </a:ext>
            </a:extLst>
          </p:cNvPr>
          <p:cNvSpPr/>
          <p:nvPr/>
        </p:nvSpPr>
        <p:spPr>
          <a:xfrm>
            <a:off x="8974147" y="4921884"/>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60">
            <a:extLst>
              <a:ext uri="{FF2B5EF4-FFF2-40B4-BE49-F238E27FC236}">
                <a16:creationId xmlns:a16="http://schemas.microsoft.com/office/drawing/2014/main" id="{46D16A45-CD2D-41CD-9082-C06AF8065497}"/>
              </a:ext>
            </a:extLst>
          </p:cNvPr>
          <p:cNvSpPr>
            <a:spLocks noChangeAspect="1"/>
          </p:cNvSpPr>
          <p:nvPr/>
        </p:nvSpPr>
        <p:spPr>
          <a:xfrm>
            <a:off x="8825842" y="5218263"/>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ROCIO</a:t>
            </a:r>
          </a:p>
        </p:txBody>
      </p:sp>
      <p:sp>
        <p:nvSpPr>
          <p:cNvPr id="208" name="Rectangle 60">
            <a:extLst>
              <a:ext uri="{FF2B5EF4-FFF2-40B4-BE49-F238E27FC236}">
                <a16:creationId xmlns:a16="http://schemas.microsoft.com/office/drawing/2014/main" id="{329BE580-7DF8-473F-9634-E17AC7D936CD}"/>
              </a:ext>
            </a:extLst>
          </p:cNvPr>
          <p:cNvSpPr>
            <a:spLocks noChangeAspect="1"/>
          </p:cNvSpPr>
          <p:nvPr/>
        </p:nvSpPr>
        <p:spPr>
          <a:xfrm>
            <a:off x="8824332" y="540945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DUSSAN</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209" name="Conector recto 208">
            <a:extLst>
              <a:ext uri="{FF2B5EF4-FFF2-40B4-BE49-F238E27FC236}">
                <a16:creationId xmlns:a16="http://schemas.microsoft.com/office/drawing/2014/main" id="{9B1D03CA-72B9-4303-A715-B4FAB9B08A24}"/>
              </a:ext>
            </a:extLst>
          </p:cNvPr>
          <p:cNvCxnSpPr>
            <a:cxnSpLocks/>
          </p:cNvCxnSpPr>
          <p:nvPr/>
        </p:nvCxnSpPr>
        <p:spPr>
          <a:xfrm>
            <a:off x="9167433" y="3048070"/>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211" name="Hexagon 16">
            <a:extLst>
              <a:ext uri="{FF2B5EF4-FFF2-40B4-BE49-F238E27FC236}">
                <a16:creationId xmlns:a16="http://schemas.microsoft.com/office/drawing/2014/main" id="{CDB4F84C-16B2-49B2-B50C-D1435A2601BE}"/>
              </a:ext>
            </a:extLst>
          </p:cNvPr>
          <p:cNvSpPr/>
          <p:nvPr/>
        </p:nvSpPr>
        <p:spPr>
          <a:xfrm>
            <a:off x="8888152" y="235454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2" name="Hexagon 17">
            <a:extLst>
              <a:ext uri="{FF2B5EF4-FFF2-40B4-BE49-F238E27FC236}">
                <a16:creationId xmlns:a16="http://schemas.microsoft.com/office/drawing/2014/main" id="{9ED8EE48-55D7-45D5-9A7B-9654C7E088B6}"/>
              </a:ext>
            </a:extLst>
          </p:cNvPr>
          <p:cNvSpPr/>
          <p:nvPr/>
        </p:nvSpPr>
        <p:spPr>
          <a:xfrm>
            <a:off x="8961135" y="2392222"/>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60">
            <a:extLst>
              <a:ext uri="{FF2B5EF4-FFF2-40B4-BE49-F238E27FC236}">
                <a16:creationId xmlns:a16="http://schemas.microsoft.com/office/drawing/2014/main" id="{28C2696F-41E4-4124-9E31-50254EE15300}"/>
              </a:ext>
            </a:extLst>
          </p:cNvPr>
          <p:cNvSpPr>
            <a:spLocks noChangeAspect="1"/>
          </p:cNvSpPr>
          <p:nvPr/>
        </p:nvSpPr>
        <p:spPr>
          <a:xfrm>
            <a:off x="8812830" y="2688601"/>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MARIA</a:t>
            </a:r>
          </a:p>
        </p:txBody>
      </p:sp>
      <p:sp>
        <p:nvSpPr>
          <p:cNvPr id="215" name="Rectangle 60">
            <a:extLst>
              <a:ext uri="{FF2B5EF4-FFF2-40B4-BE49-F238E27FC236}">
                <a16:creationId xmlns:a16="http://schemas.microsoft.com/office/drawing/2014/main" id="{1739D46D-E572-41C6-AD6E-D6D791F967F6}"/>
              </a:ext>
            </a:extLst>
          </p:cNvPr>
          <p:cNvSpPr>
            <a:spLocks noChangeAspect="1"/>
          </p:cNvSpPr>
          <p:nvPr/>
        </p:nvSpPr>
        <p:spPr>
          <a:xfrm>
            <a:off x="8811320" y="2879791"/>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CASTILLA</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216" name="Conector recto 215">
            <a:extLst>
              <a:ext uri="{FF2B5EF4-FFF2-40B4-BE49-F238E27FC236}">
                <a16:creationId xmlns:a16="http://schemas.microsoft.com/office/drawing/2014/main" id="{D91FA110-949B-46D0-B46B-23C2398554BA}"/>
              </a:ext>
            </a:extLst>
          </p:cNvPr>
          <p:cNvCxnSpPr>
            <a:cxnSpLocks/>
          </p:cNvCxnSpPr>
          <p:nvPr/>
        </p:nvCxnSpPr>
        <p:spPr>
          <a:xfrm>
            <a:off x="6935947" y="1756819"/>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218" name="Hexagon 16">
            <a:extLst>
              <a:ext uri="{FF2B5EF4-FFF2-40B4-BE49-F238E27FC236}">
                <a16:creationId xmlns:a16="http://schemas.microsoft.com/office/drawing/2014/main" id="{F513E124-7CF6-45A1-89D8-C6DBA0C5A62F}"/>
              </a:ext>
            </a:extLst>
          </p:cNvPr>
          <p:cNvSpPr/>
          <p:nvPr/>
        </p:nvSpPr>
        <p:spPr>
          <a:xfrm>
            <a:off x="6656666" y="1063293"/>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9" name="Hexagon 17">
            <a:extLst>
              <a:ext uri="{FF2B5EF4-FFF2-40B4-BE49-F238E27FC236}">
                <a16:creationId xmlns:a16="http://schemas.microsoft.com/office/drawing/2014/main" id="{3A9186C5-CEC7-4B92-9BAB-895CB028E169}"/>
              </a:ext>
            </a:extLst>
          </p:cNvPr>
          <p:cNvSpPr/>
          <p:nvPr/>
        </p:nvSpPr>
        <p:spPr>
          <a:xfrm>
            <a:off x="6729649" y="1100971"/>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60">
            <a:extLst>
              <a:ext uri="{FF2B5EF4-FFF2-40B4-BE49-F238E27FC236}">
                <a16:creationId xmlns:a16="http://schemas.microsoft.com/office/drawing/2014/main" id="{8CFE1A20-73F3-498F-A6E7-D91E05BD0B4A}"/>
              </a:ext>
            </a:extLst>
          </p:cNvPr>
          <p:cNvSpPr>
            <a:spLocks noChangeAspect="1"/>
          </p:cNvSpPr>
          <p:nvPr/>
        </p:nvSpPr>
        <p:spPr>
          <a:xfrm>
            <a:off x="6581344" y="1397350"/>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LILIANA</a:t>
            </a:r>
          </a:p>
        </p:txBody>
      </p:sp>
      <p:sp>
        <p:nvSpPr>
          <p:cNvPr id="222" name="Rectangle 60">
            <a:extLst>
              <a:ext uri="{FF2B5EF4-FFF2-40B4-BE49-F238E27FC236}">
                <a16:creationId xmlns:a16="http://schemas.microsoft.com/office/drawing/2014/main" id="{806DCE18-426F-46B5-96D0-6BE8798B5B6A}"/>
              </a:ext>
            </a:extLst>
          </p:cNvPr>
          <p:cNvSpPr>
            <a:spLocks noChangeAspect="1"/>
          </p:cNvSpPr>
          <p:nvPr/>
        </p:nvSpPr>
        <p:spPr>
          <a:xfrm>
            <a:off x="6579834" y="1588540"/>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FARFAN</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225" name="Hexagon 16">
            <a:extLst>
              <a:ext uri="{FF2B5EF4-FFF2-40B4-BE49-F238E27FC236}">
                <a16:creationId xmlns:a16="http://schemas.microsoft.com/office/drawing/2014/main" id="{CB5A8260-F9B6-4A2B-9C0C-A4711B28BD44}"/>
              </a:ext>
            </a:extLst>
          </p:cNvPr>
          <p:cNvSpPr/>
          <p:nvPr/>
        </p:nvSpPr>
        <p:spPr>
          <a:xfrm>
            <a:off x="10011150" y="175371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6" name="Hexagon 17">
            <a:extLst>
              <a:ext uri="{FF2B5EF4-FFF2-40B4-BE49-F238E27FC236}">
                <a16:creationId xmlns:a16="http://schemas.microsoft.com/office/drawing/2014/main" id="{32DECAB2-BAD2-4419-BCF1-6A2247CF2DFF}"/>
              </a:ext>
            </a:extLst>
          </p:cNvPr>
          <p:cNvSpPr/>
          <p:nvPr/>
        </p:nvSpPr>
        <p:spPr>
          <a:xfrm>
            <a:off x="10084133" y="179139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60">
            <a:extLst>
              <a:ext uri="{FF2B5EF4-FFF2-40B4-BE49-F238E27FC236}">
                <a16:creationId xmlns:a16="http://schemas.microsoft.com/office/drawing/2014/main" id="{9EE55C95-4C34-4E10-87FA-4B5E3D4D43EE}"/>
              </a:ext>
            </a:extLst>
          </p:cNvPr>
          <p:cNvSpPr>
            <a:spLocks noChangeAspect="1"/>
          </p:cNvSpPr>
          <p:nvPr/>
        </p:nvSpPr>
        <p:spPr>
          <a:xfrm>
            <a:off x="9935828" y="2087769"/>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SANDRA</a:t>
            </a:r>
          </a:p>
        </p:txBody>
      </p:sp>
      <p:sp>
        <p:nvSpPr>
          <p:cNvPr id="229" name="Rectangle 60">
            <a:extLst>
              <a:ext uri="{FF2B5EF4-FFF2-40B4-BE49-F238E27FC236}">
                <a16:creationId xmlns:a16="http://schemas.microsoft.com/office/drawing/2014/main" id="{63134169-FAF4-4735-89CA-AC46CF3036CF}"/>
              </a:ext>
            </a:extLst>
          </p:cNvPr>
          <p:cNvSpPr>
            <a:spLocks noChangeAspect="1"/>
          </p:cNvSpPr>
          <p:nvPr/>
        </p:nvSpPr>
        <p:spPr>
          <a:xfrm>
            <a:off x="9934318" y="2278959"/>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PINZÓN</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230" name="Conector recto 229">
            <a:extLst>
              <a:ext uri="{FF2B5EF4-FFF2-40B4-BE49-F238E27FC236}">
                <a16:creationId xmlns:a16="http://schemas.microsoft.com/office/drawing/2014/main" id="{1152AE2D-4AB1-4D59-98DC-FB44A73E374A}"/>
              </a:ext>
            </a:extLst>
          </p:cNvPr>
          <p:cNvCxnSpPr>
            <a:cxnSpLocks/>
          </p:cNvCxnSpPr>
          <p:nvPr/>
        </p:nvCxnSpPr>
        <p:spPr>
          <a:xfrm>
            <a:off x="6902345" y="4286638"/>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232" name="Hexagon 16">
            <a:extLst>
              <a:ext uri="{FF2B5EF4-FFF2-40B4-BE49-F238E27FC236}">
                <a16:creationId xmlns:a16="http://schemas.microsoft.com/office/drawing/2014/main" id="{A59E9F1A-8F89-4798-AE81-CC38D1DE6837}"/>
              </a:ext>
            </a:extLst>
          </p:cNvPr>
          <p:cNvSpPr/>
          <p:nvPr/>
        </p:nvSpPr>
        <p:spPr>
          <a:xfrm>
            <a:off x="6623064" y="359311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3" name="Hexagon 17">
            <a:extLst>
              <a:ext uri="{FF2B5EF4-FFF2-40B4-BE49-F238E27FC236}">
                <a16:creationId xmlns:a16="http://schemas.microsoft.com/office/drawing/2014/main" id="{2E5E25F0-FDE0-4CDB-8999-76B9937E36EC}"/>
              </a:ext>
            </a:extLst>
          </p:cNvPr>
          <p:cNvSpPr/>
          <p:nvPr/>
        </p:nvSpPr>
        <p:spPr>
          <a:xfrm>
            <a:off x="6696047" y="363079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60">
            <a:extLst>
              <a:ext uri="{FF2B5EF4-FFF2-40B4-BE49-F238E27FC236}">
                <a16:creationId xmlns:a16="http://schemas.microsoft.com/office/drawing/2014/main" id="{3E3B14E6-9A7D-4CB2-BFA5-9D95B7052398}"/>
              </a:ext>
            </a:extLst>
          </p:cNvPr>
          <p:cNvSpPr>
            <a:spLocks noChangeAspect="1"/>
          </p:cNvSpPr>
          <p:nvPr/>
        </p:nvSpPr>
        <p:spPr>
          <a:xfrm>
            <a:off x="6548122" y="3772082"/>
            <a:ext cx="1478468" cy="523220"/>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JUAN </a:t>
            </a:r>
          </a:p>
          <a:p>
            <a:pPr algn="ctr"/>
            <a:r>
              <a:rPr lang="en-US" sz="1400" b="1" cap="none" spc="0" dirty="0">
                <a:ln w="0"/>
                <a:solidFill>
                  <a:schemeClr val="bg1"/>
                </a:solidFill>
                <a:latin typeface="Century Gothic" panose="020B0502020202020204" pitchFamily="34" charset="0"/>
                <a:cs typeface="Arial" panose="020B0604020202020204" pitchFamily="34" charset="0"/>
              </a:rPr>
              <a:t>NICOLAS</a:t>
            </a:r>
          </a:p>
        </p:txBody>
      </p:sp>
      <p:sp>
        <p:nvSpPr>
          <p:cNvPr id="236" name="Rectangle 60">
            <a:extLst>
              <a:ext uri="{FF2B5EF4-FFF2-40B4-BE49-F238E27FC236}">
                <a16:creationId xmlns:a16="http://schemas.microsoft.com/office/drawing/2014/main" id="{D384EC14-F1FD-4697-AA37-35C393FA0F85}"/>
              </a:ext>
            </a:extLst>
          </p:cNvPr>
          <p:cNvSpPr>
            <a:spLocks noChangeAspect="1"/>
          </p:cNvSpPr>
          <p:nvPr/>
        </p:nvSpPr>
        <p:spPr>
          <a:xfrm>
            <a:off x="6559133" y="4202979"/>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PALACIOS</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239" name="Conector recto 238">
            <a:extLst>
              <a:ext uri="{FF2B5EF4-FFF2-40B4-BE49-F238E27FC236}">
                <a16:creationId xmlns:a16="http://schemas.microsoft.com/office/drawing/2014/main" id="{96D6D790-2481-4E56-9062-12069390F4DB}"/>
              </a:ext>
            </a:extLst>
          </p:cNvPr>
          <p:cNvCxnSpPr>
            <a:cxnSpLocks/>
          </p:cNvCxnSpPr>
          <p:nvPr/>
        </p:nvCxnSpPr>
        <p:spPr>
          <a:xfrm>
            <a:off x="9168447" y="1794497"/>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241" name="Hexagon 16">
            <a:extLst>
              <a:ext uri="{FF2B5EF4-FFF2-40B4-BE49-F238E27FC236}">
                <a16:creationId xmlns:a16="http://schemas.microsoft.com/office/drawing/2014/main" id="{4AFA6E04-B5AD-4F6B-9A27-D322084F89EA}"/>
              </a:ext>
            </a:extLst>
          </p:cNvPr>
          <p:cNvSpPr/>
          <p:nvPr/>
        </p:nvSpPr>
        <p:spPr>
          <a:xfrm>
            <a:off x="8889166" y="1100971"/>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2" name="Hexagon 17">
            <a:extLst>
              <a:ext uri="{FF2B5EF4-FFF2-40B4-BE49-F238E27FC236}">
                <a16:creationId xmlns:a16="http://schemas.microsoft.com/office/drawing/2014/main" id="{201DEFBC-DB7C-4D19-B99C-139275A2CE78}"/>
              </a:ext>
            </a:extLst>
          </p:cNvPr>
          <p:cNvSpPr/>
          <p:nvPr/>
        </p:nvSpPr>
        <p:spPr>
          <a:xfrm>
            <a:off x="8962149" y="1138649"/>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60">
            <a:extLst>
              <a:ext uri="{FF2B5EF4-FFF2-40B4-BE49-F238E27FC236}">
                <a16:creationId xmlns:a16="http://schemas.microsoft.com/office/drawing/2014/main" id="{3C85E760-BE12-4BD5-9269-12E173F9ECE2}"/>
              </a:ext>
            </a:extLst>
          </p:cNvPr>
          <p:cNvSpPr>
            <a:spLocks noChangeAspect="1"/>
          </p:cNvSpPr>
          <p:nvPr/>
        </p:nvSpPr>
        <p:spPr>
          <a:xfrm>
            <a:off x="8813844" y="1435028"/>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SONIA</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245" name="Rectangle 60">
            <a:extLst>
              <a:ext uri="{FF2B5EF4-FFF2-40B4-BE49-F238E27FC236}">
                <a16:creationId xmlns:a16="http://schemas.microsoft.com/office/drawing/2014/main" id="{084DB265-C637-4E14-8278-1B5A716D5EAE}"/>
              </a:ext>
            </a:extLst>
          </p:cNvPr>
          <p:cNvSpPr>
            <a:spLocks noChangeAspect="1"/>
          </p:cNvSpPr>
          <p:nvPr/>
        </p:nvSpPr>
        <p:spPr>
          <a:xfrm>
            <a:off x="8812334" y="1626218"/>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LÓPEZ</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nvGrpSpPr>
          <p:cNvPr id="164" name="Grupo 163">
            <a:extLst>
              <a:ext uri="{FF2B5EF4-FFF2-40B4-BE49-F238E27FC236}">
                <a16:creationId xmlns:a16="http://schemas.microsoft.com/office/drawing/2014/main" id="{98AC3289-82F0-47F1-B9F6-B1EC8D881F44}"/>
              </a:ext>
            </a:extLst>
          </p:cNvPr>
          <p:cNvGrpSpPr/>
          <p:nvPr/>
        </p:nvGrpSpPr>
        <p:grpSpPr>
          <a:xfrm>
            <a:off x="-545114" y="2140681"/>
            <a:ext cx="3195538" cy="2889756"/>
            <a:chOff x="4961054" y="1067510"/>
            <a:chExt cx="2326904" cy="2008746"/>
          </a:xfrm>
        </p:grpSpPr>
        <p:sp>
          <p:nvSpPr>
            <p:cNvPr id="165" name="Hexagon 12">
              <a:extLst>
                <a:ext uri="{FF2B5EF4-FFF2-40B4-BE49-F238E27FC236}">
                  <a16:creationId xmlns:a16="http://schemas.microsoft.com/office/drawing/2014/main" id="{01ED5B35-A8D3-4C94-AE1B-AE0089633045}"/>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Hexagon 13">
              <a:extLst>
                <a:ext uri="{FF2B5EF4-FFF2-40B4-BE49-F238E27FC236}">
                  <a16:creationId xmlns:a16="http://schemas.microsoft.com/office/drawing/2014/main" id="{BA16B9FC-BEA5-4602-B586-7E8B6117DCAC}"/>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 name="TextBox 54">
            <a:extLst>
              <a:ext uri="{FF2B5EF4-FFF2-40B4-BE49-F238E27FC236}">
                <a16:creationId xmlns:a16="http://schemas.microsoft.com/office/drawing/2014/main" id="{1032FBAF-993B-444A-BB12-43FAB5B93CF9}"/>
              </a:ext>
            </a:extLst>
          </p:cNvPr>
          <p:cNvSpPr txBox="1"/>
          <p:nvPr/>
        </p:nvSpPr>
        <p:spPr>
          <a:xfrm>
            <a:off x="413400" y="3090929"/>
            <a:ext cx="2289635" cy="861774"/>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sz="1400" dirty="0">
                <a:solidFill>
                  <a:srgbClr val="4C7379"/>
                </a:solidFill>
                <a:latin typeface="Century Gothic" panose="020B0502020202020204" pitchFamily="34" charset="0"/>
                <a:ea typeface="Microsoft JhengHei UI Light" panose="020B0304030504040204" pitchFamily="34" charset="-120"/>
              </a:rPr>
              <a:t>EQUIPO</a:t>
            </a:r>
            <a:endParaRPr lang="en-US" sz="2000" dirty="0">
              <a:solidFill>
                <a:srgbClr val="4C7379"/>
              </a:solidFill>
              <a:latin typeface="Century Gothic" panose="020B0502020202020204" pitchFamily="34" charset="0"/>
              <a:ea typeface="Microsoft JhengHei UI Light" panose="020B0304030504040204" pitchFamily="34" charset="-120"/>
            </a:endParaRPr>
          </a:p>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OPERACIÓN TERRITORIAL</a:t>
            </a:r>
          </a:p>
        </p:txBody>
      </p:sp>
      <p:pic>
        <p:nvPicPr>
          <p:cNvPr id="6146" name="Picture 2" descr="Imagen relacionada">
            <a:extLst>
              <a:ext uri="{FF2B5EF4-FFF2-40B4-BE49-F238E27FC236}">
                <a16:creationId xmlns:a16="http://schemas.microsoft.com/office/drawing/2014/main" id="{A85502B0-A624-4C47-ACC5-222949807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30893">
            <a:off x="161681" y="3016960"/>
            <a:ext cx="730445" cy="995747"/>
          </a:xfrm>
          <a:prstGeom prst="rect">
            <a:avLst/>
          </a:prstGeom>
          <a:noFill/>
          <a:extLst>
            <a:ext uri="{909E8E84-426E-40DD-AFC4-6F175D3DCCD1}">
              <a14:hiddenFill xmlns:a14="http://schemas.microsoft.com/office/drawing/2010/main">
                <a:solidFill>
                  <a:srgbClr val="FFFFFF"/>
                </a:solidFill>
              </a14:hiddenFill>
            </a:ext>
          </a:extLst>
        </p:spPr>
      </p:pic>
      <p:pic>
        <p:nvPicPr>
          <p:cNvPr id="170" name="Imagen 169">
            <a:extLst>
              <a:ext uri="{FF2B5EF4-FFF2-40B4-BE49-F238E27FC236}">
                <a16:creationId xmlns:a16="http://schemas.microsoft.com/office/drawing/2014/main" id="{08598360-A703-4D8C-ACE1-B8957A27333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78" b="98667" l="9778" r="89778">
                        <a14:foregroundMark x1="47556" y1="29778" x2="47556" y2="47111"/>
                        <a14:foregroundMark x1="50222" y1="81333" x2="50222" y2="98667"/>
                      </a14:backgroundRemoval>
                    </a14:imgEffect>
                  </a14:imgLayer>
                </a14:imgProps>
              </a:ext>
            </a:extLst>
          </a:blip>
          <a:stretch>
            <a:fillRect/>
          </a:stretch>
        </p:blipFill>
        <p:spPr>
          <a:xfrm>
            <a:off x="160837" y="2877174"/>
            <a:ext cx="762743" cy="762743"/>
          </a:xfrm>
          <a:prstGeom prst="rect">
            <a:avLst/>
          </a:prstGeom>
        </p:spPr>
      </p:pic>
    </p:spTree>
    <p:extLst>
      <p:ext uri="{BB962C8B-B14F-4D97-AF65-F5344CB8AC3E}">
        <p14:creationId xmlns:p14="http://schemas.microsoft.com/office/powerpoint/2010/main" val="202468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500"/>
                                        <p:tgtEl>
                                          <p:spTgt spid="1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8"/>
                                        </p:tgtEl>
                                        <p:attrNameLst>
                                          <p:attrName>style.visibility</p:attrName>
                                        </p:attrNameLst>
                                      </p:cBhvr>
                                      <p:to>
                                        <p:strVal val="visible"/>
                                      </p:to>
                                    </p:set>
                                    <p:animEffect transition="in" filter="fade">
                                      <p:cBhvr>
                                        <p:cTn id="10" dur="500"/>
                                        <p:tgtEl>
                                          <p:spTgt spid="1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1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1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2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2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2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4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4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4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4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4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4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4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5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5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5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5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5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6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69"/>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87"/>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89"/>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90"/>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93"/>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94"/>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02"/>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03"/>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204"/>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205"/>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207"/>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08"/>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09"/>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11"/>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12"/>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214"/>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215"/>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16"/>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218"/>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19"/>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21"/>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22"/>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225"/>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26"/>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228"/>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229"/>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30"/>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232"/>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233"/>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235"/>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236"/>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39"/>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241"/>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242"/>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244"/>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132" grpId="0" animBg="1"/>
      <p:bldP spid="133" grpId="0" animBg="1"/>
      <p:bldP spid="138" grpId="0" animBg="1"/>
      <p:bldP spid="139" grpId="0" animBg="1"/>
      <p:bldP spid="155" grpId="0"/>
      <p:bldP spid="158" grpId="0" animBg="1"/>
      <p:bldP spid="159" grpId="0" animBg="1"/>
      <p:bldP spid="160" grpId="0" animBg="1"/>
      <p:bldP spid="176" grpId="0" animBg="1"/>
      <p:bldP spid="177" grpId="0" animBg="1"/>
      <p:bldP spid="181" grpId="0"/>
      <p:bldP spid="182" grpId="0"/>
      <p:bldP spid="183" grpId="0"/>
      <p:bldP spid="184" grpId="0"/>
      <p:bldP spid="185" grpId="0"/>
      <p:bldP spid="186" grpId="0"/>
      <p:bldP spid="62" grpId="0" animBg="1"/>
      <p:bldP spid="65" grpId="0" animBg="1"/>
      <p:bldP spid="66" grpId="0" animBg="1"/>
      <p:bldP spid="69" grpId="0"/>
      <p:bldP spid="70" grpId="0"/>
      <p:bldP spid="75" grpId="0" animBg="1"/>
      <p:bldP spid="76" grpId="0" animBg="1"/>
      <p:bldP spid="79" grpId="0"/>
      <p:bldP spid="80" grpId="0"/>
      <p:bldP spid="87" grpId="0" animBg="1"/>
      <p:bldP spid="91" grpId="0" animBg="1"/>
      <p:bldP spid="94" grpId="0"/>
      <p:bldP spid="96" grpId="0"/>
      <p:bldP spid="108" grpId="0" animBg="1"/>
      <p:bldP spid="112" grpId="0" animBg="1"/>
      <p:bldP spid="114" grpId="0"/>
      <p:bldP spid="118" grpId="0"/>
      <p:bldP spid="121" grpId="0" animBg="1"/>
      <p:bldP spid="122" grpId="0" animBg="1"/>
      <p:bldP spid="124" grpId="0"/>
      <p:bldP spid="125" grpId="0"/>
      <p:bldP spid="141" grpId="0" animBg="1"/>
      <p:bldP spid="142" grpId="0" animBg="1"/>
      <p:bldP spid="144" grpId="0"/>
      <p:bldP spid="145" grpId="0"/>
      <p:bldP spid="148" grpId="0" animBg="1"/>
      <p:bldP spid="149" grpId="0" animBg="1"/>
      <p:bldP spid="151" grpId="0"/>
      <p:bldP spid="152" grpId="0"/>
      <p:bldP spid="156" grpId="0" animBg="1"/>
      <p:bldP spid="157" grpId="0" animBg="1"/>
      <p:bldP spid="162" grpId="0"/>
      <p:bldP spid="169" grpId="0"/>
      <p:bldP spid="189" grpId="0" animBg="1"/>
      <p:bldP spid="190" grpId="0" animBg="1"/>
      <p:bldP spid="193" grpId="0"/>
      <p:bldP spid="194" grpId="0"/>
      <p:bldP spid="203" grpId="0" animBg="1"/>
      <p:bldP spid="204" grpId="0" animBg="1"/>
      <p:bldP spid="205" grpId="0" animBg="1"/>
      <p:bldP spid="207" grpId="0"/>
      <p:bldP spid="208" grpId="0"/>
      <p:bldP spid="211" grpId="0" animBg="1"/>
      <p:bldP spid="212" grpId="0" animBg="1"/>
      <p:bldP spid="214" grpId="0"/>
      <p:bldP spid="215" grpId="0"/>
      <p:bldP spid="218" grpId="0" animBg="1"/>
      <p:bldP spid="219" grpId="0" animBg="1"/>
      <p:bldP spid="221" grpId="0"/>
      <p:bldP spid="222" grpId="0"/>
      <p:bldP spid="225" grpId="0" animBg="1"/>
      <p:bldP spid="226" grpId="0" animBg="1"/>
      <p:bldP spid="228" grpId="0"/>
      <p:bldP spid="229" grpId="0"/>
      <p:bldP spid="232" grpId="0" animBg="1"/>
      <p:bldP spid="233" grpId="0" animBg="1"/>
      <p:bldP spid="235" grpId="0"/>
      <p:bldP spid="236" grpId="0"/>
      <p:bldP spid="241" grpId="0" animBg="1"/>
      <p:bldP spid="242" grpId="0" animBg="1"/>
      <p:bldP spid="244" grpId="0"/>
      <p:bldP spid="2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ángulo: esquinas redondeadas 88">
            <a:extLst>
              <a:ext uri="{FF2B5EF4-FFF2-40B4-BE49-F238E27FC236}">
                <a16:creationId xmlns:a16="http://schemas.microsoft.com/office/drawing/2014/main" id="{D59DC442-3209-43EF-B8B0-E63CAF3DA998}"/>
              </a:ext>
            </a:extLst>
          </p:cNvPr>
          <p:cNvSpPr/>
          <p:nvPr/>
        </p:nvSpPr>
        <p:spPr>
          <a:xfrm>
            <a:off x="1281531" y="2986429"/>
            <a:ext cx="1810875" cy="796031"/>
          </a:xfrm>
          <a:prstGeom prst="roundRect">
            <a:avLst/>
          </a:prstGeom>
          <a:solidFill>
            <a:srgbClr val="376B2D"/>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s-CO" sz="1400" b="1" dirty="0">
              <a:solidFill>
                <a:prstClr val="white"/>
              </a:solidFill>
              <a:latin typeface="Arial Narrow" panose="020B0606020202030204" pitchFamily="34" charset="0"/>
              <a:cs typeface="Arial" panose="020B0604020202020204" pitchFamily="34" charset="0"/>
            </a:endParaRPr>
          </a:p>
        </p:txBody>
      </p:sp>
      <p:sp>
        <p:nvSpPr>
          <p:cNvPr id="86" name="47 Rectángulo redondeado">
            <a:extLst>
              <a:ext uri="{FF2B5EF4-FFF2-40B4-BE49-F238E27FC236}">
                <a16:creationId xmlns:a16="http://schemas.microsoft.com/office/drawing/2014/main" id="{FBCB987B-2EC2-460F-A90A-1DE18BB2626B}"/>
              </a:ext>
            </a:extLst>
          </p:cNvPr>
          <p:cNvSpPr/>
          <p:nvPr/>
        </p:nvSpPr>
        <p:spPr>
          <a:xfrm>
            <a:off x="3257677" y="2382587"/>
            <a:ext cx="3460881" cy="384247"/>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91406" tIns="45703" rIns="91406" bIns="45703" rtlCol="0" anchor="ctr"/>
          <a:lstStyle/>
          <a:p>
            <a:r>
              <a:rPr lang="es-CO" sz="1400" b="1" dirty="0">
                <a:solidFill>
                  <a:schemeClr val="bg1"/>
                </a:solidFill>
                <a:latin typeface="Arial Narrow" panose="020B0606020202030204" pitchFamily="34" charset="0"/>
                <a:cs typeface="Arial" panose="020B0604020202020204" pitchFamily="34" charset="0"/>
              </a:rPr>
              <a:t>Jurídico</a:t>
            </a:r>
          </a:p>
        </p:txBody>
      </p:sp>
      <p:sp>
        <p:nvSpPr>
          <p:cNvPr id="114" name="48 Rectángulo redondeado">
            <a:extLst>
              <a:ext uri="{FF2B5EF4-FFF2-40B4-BE49-F238E27FC236}">
                <a16:creationId xmlns:a16="http://schemas.microsoft.com/office/drawing/2014/main" id="{298BDE5A-B985-4BDF-BF9F-2DA354034903}"/>
              </a:ext>
            </a:extLst>
          </p:cNvPr>
          <p:cNvSpPr/>
          <p:nvPr/>
        </p:nvSpPr>
        <p:spPr>
          <a:xfrm>
            <a:off x="3257677" y="3263079"/>
            <a:ext cx="3460911" cy="370332"/>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91406" tIns="45703" rIns="91406" bIns="45703" rtlCol="0" anchor="ctr"/>
          <a:lstStyle/>
          <a:p>
            <a:r>
              <a:rPr lang="es-CO" sz="1400" b="1" dirty="0">
                <a:solidFill>
                  <a:schemeClr val="bg1"/>
                </a:solidFill>
                <a:latin typeface="Arial Narrow" panose="020B0606020202030204" pitchFamily="34" charset="0"/>
                <a:cs typeface="Arial" panose="020B0604020202020204" pitchFamily="34" charset="0"/>
              </a:rPr>
              <a:t>Planeación y Sistemas de Información</a:t>
            </a:r>
          </a:p>
        </p:txBody>
      </p:sp>
      <p:sp>
        <p:nvSpPr>
          <p:cNvPr id="118" name="49 Rectángulo redondeado">
            <a:extLst>
              <a:ext uri="{FF2B5EF4-FFF2-40B4-BE49-F238E27FC236}">
                <a16:creationId xmlns:a16="http://schemas.microsoft.com/office/drawing/2014/main" id="{4FFE4AA5-02D4-44CD-ABC1-55CF168AB259}"/>
              </a:ext>
            </a:extLst>
          </p:cNvPr>
          <p:cNvSpPr/>
          <p:nvPr/>
        </p:nvSpPr>
        <p:spPr>
          <a:xfrm>
            <a:off x="3257675" y="2827795"/>
            <a:ext cx="3460907" cy="343545"/>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91406" tIns="45703" rIns="91406" bIns="45703" rtlCol="0" anchor="ctr"/>
          <a:lstStyle/>
          <a:p>
            <a:r>
              <a:rPr lang="es-CO" sz="1400" b="1" dirty="0">
                <a:solidFill>
                  <a:schemeClr val="bg1"/>
                </a:solidFill>
                <a:latin typeface="Arial Narrow" panose="020B0606020202030204" pitchFamily="34" charset="0"/>
                <a:cs typeface="Arial" panose="020B0604020202020204" pitchFamily="34" charset="0"/>
              </a:rPr>
              <a:t>Financiero </a:t>
            </a:r>
          </a:p>
        </p:txBody>
      </p:sp>
      <p:sp>
        <p:nvSpPr>
          <p:cNvPr id="120" name="51 Rectángulo redondeado">
            <a:extLst>
              <a:ext uri="{FF2B5EF4-FFF2-40B4-BE49-F238E27FC236}">
                <a16:creationId xmlns:a16="http://schemas.microsoft.com/office/drawing/2014/main" id="{AFC46664-723D-4C2C-B419-B2A30D1C2A13}"/>
              </a:ext>
            </a:extLst>
          </p:cNvPr>
          <p:cNvSpPr/>
          <p:nvPr/>
        </p:nvSpPr>
        <p:spPr>
          <a:xfrm>
            <a:off x="3257677" y="4156006"/>
            <a:ext cx="4680186" cy="367750"/>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91406" tIns="45703" rIns="91406" bIns="45703" rtlCol="0" anchor="ctr"/>
          <a:lstStyle/>
          <a:p>
            <a:r>
              <a:rPr lang="es-CO" sz="1400" b="1" dirty="0">
                <a:solidFill>
                  <a:schemeClr val="bg1"/>
                </a:solidFill>
                <a:latin typeface="Arial Narrow" panose="020B0606020202030204" pitchFamily="34" charset="0"/>
                <a:cs typeface="Arial" panose="020B0604020202020204" pitchFamily="34" charset="0"/>
              </a:rPr>
              <a:t>Gestión del Cambio (APP Sociales, Cooperación y Convenios)</a:t>
            </a:r>
          </a:p>
        </p:txBody>
      </p:sp>
      <p:sp>
        <p:nvSpPr>
          <p:cNvPr id="121" name="52 Rectángulo redondeado">
            <a:extLst>
              <a:ext uri="{FF2B5EF4-FFF2-40B4-BE49-F238E27FC236}">
                <a16:creationId xmlns:a16="http://schemas.microsoft.com/office/drawing/2014/main" id="{E11D0B26-47A6-495B-B058-3A4CE0239987}"/>
              </a:ext>
            </a:extLst>
          </p:cNvPr>
          <p:cNvSpPr/>
          <p:nvPr/>
        </p:nvSpPr>
        <p:spPr>
          <a:xfrm>
            <a:off x="3236858" y="3697681"/>
            <a:ext cx="3460885" cy="370332"/>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91406" tIns="45703" rIns="91406" bIns="45703" rtlCol="0" anchor="ctr"/>
          <a:lstStyle/>
          <a:p>
            <a:r>
              <a:rPr lang="es-CO" sz="1400" b="1" dirty="0">
                <a:solidFill>
                  <a:schemeClr val="bg1"/>
                </a:solidFill>
                <a:latin typeface="Arial Narrow" panose="020B0606020202030204" pitchFamily="34" charset="0"/>
                <a:cs typeface="Arial" panose="020B0604020202020204" pitchFamily="34" charset="0"/>
              </a:rPr>
              <a:t>Gestión de Seguimiento</a:t>
            </a:r>
          </a:p>
        </p:txBody>
      </p:sp>
      <p:sp>
        <p:nvSpPr>
          <p:cNvPr id="128" name="CuadroTexto 7">
            <a:extLst>
              <a:ext uri="{FF2B5EF4-FFF2-40B4-BE49-F238E27FC236}">
                <a16:creationId xmlns:a16="http://schemas.microsoft.com/office/drawing/2014/main" id="{B4FFDCCC-9E32-4E3A-B656-6ACCB1360D53}"/>
              </a:ext>
            </a:extLst>
          </p:cNvPr>
          <p:cNvSpPr txBox="1"/>
          <p:nvPr/>
        </p:nvSpPr>
        <p:spPr>
          <a:xfrm>
            <a:off x="1281531" y="3079746"/>
            <a:ext cx="1402779" cy="338554"/>
          </a:xfrm>
          <a:prstGeom prst="rect">
            <a:avLst/>
          </a:prstGeom>
          <a:noFill/>
        </p:spPr>
        <p:txBody>
          <a:bodyPr wrap="square" rtlCol="0">
            <a:spAutoFit/>
          </a:bodyPr>
          <a:lstStyle/>
          <a:p>
            <a:pPr algn="ctr"/>
            <a:r>
              <a:rPr lang="es-CO" sz="1600" b="1" dirty="0">
                <a:solidFill>
                  <a:schemeClr val="bg1"/>
                </a:solidFill>
                <a:latin typeface="Arial Narrow" panose="020B0606020202030204" pitchFamily="34" charset="0"/>
                <a:cs typeface="Arial" panose="020B0604020202020204" pitchFamily="34" charset="0"/>
              </a:rPr>
              <a:t>Equipos de</a:t>
            </a:r>
          </a:p>
        </p:txBody>
      </p:sp>
      <p:sp>
        <p:nvSpPr>
          <p:cNvPr id="133" name="Rectángulo 132">
            <a:extLst>
              <a:ext uri="{FF2B5EF4-FFF2-40B4-BE49-F238E27FC236}">
                <a16:creationId xmlns:a16="http://schemas.microsoft.com/office/drawing/2014/main" id="{2A972AB7-64FB-42E5-A4D5-B5FADAF59F27}"/>
              </a:ext>
            </a:extLst>
          </p:cNvPr>
          <p:cNvSpPr/>
          <p:nvPr/>
        </p:nvSpPr>
        <p:spPr>
          <a:xfrm>
            <a:off x="8085340" y="104351"/>
            <a:ext cx="2797945" cy="830997"/>
          </a:xfrm>
          <a:prstGeom prst="rect">
            <a:avLst/>
          </a:prstGeom>
        </p:spPr>
        <p:txBody>
          <a:bodyPr wrap="none">
            <a:spAutoFit/>
          </a:bodyPr>
          <a:lstStyle/>
          <a:p>
            <a:pPr algn="ctr"/>
            <a:r>
              <a:rPr lang="es-CO" sz="4800" b="1" dirty="0">
                <a:solidFill>
                  <a:srgbClr val="346232"/>
                </a:solidFill>
              </a:rPr>
              <a:t>Estructura</a:t>
            </a:r>
          </a:p>
        </p:txBody>
      </p:sp>
      <p:cxnSp>
        <p:nvCxnSpPr>
          <p:cNvPr id="134" name="Conector recto 133">
            <a:extLst>
              <a:ext uri="{FF2B5EF4-FFF2-40B4-BE49-F238E27FC236}">
                <a16:creationId xmlns:a16="http://schemas.microsoft.com/office/drawing/2014/main" id="{9D652B4C-7E34-4D52-843C-E5DA5E7B6CE3}"/>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135" name="3 Tabla">
            <a:extLst>
              <a:ext uri="{FF2B5EF4-FFF2-40B4-BE49-F238E27FC236}">
                <a16:creationId xmlns:a16="http://schemas.microsoft.com/office/drawing/2014/main" id="{3048F3E2-6E44-422B-8DDC-58A5FBDA0A72}"/>
              </a:ext>
            </a:extLst>
          </p:cNvPr>
          <p:cNvGraphicFramePr>
            <a:graphicFrameLocks noGrp="1"/>
          </p:cNvGraphicFramePr>
          <p:nvPr>
            <p:extLst>
              <p:ext uri="{D42A27DB-BD31-4B8C-83A1-F6EECF244321}">
                <p14:modId xmlns:p14="http://schemas.microsoft.com/office/powerpoint/2010/main" val="2698330828"/>
              </p:ext>
            </p:extLst>
          </p:nvPr>
        </p:nvGraphicFramePr>
        <p:xfrm>
          <a:off x="8542259" y="2797755"/>
          <a:ext cx="1889393" cy="805686"/>
        </p:xfrm>
        <a:graphic>
          <a:graphicData uri="http://schemas.openxmlformats.org/drawingml/2006/table">
            <a:tbl>
              <a:tblPr>
                <a:tableStyleId>{2D5ABB26-0587-4C30-8999-92F81FD0307C}</a:tableStyleId>
              </a:tblPr>
              <a:tblGrid>
                <a:gridCol w="988196">
                  <a:extLst>
                    <a:ext uri="{9D8B030D-6E8A-4147-A177-3AD203B41FA5}">
                      <a16:colId xmlns:a16="http://schemas.microsoft.com/office/drawing/2014/main" val="20000"/>
                    </a:ext>
                  </a:extLst>
                </a:gridCol>
                <a:gridCol w="901197">
                  <a:extLst>
                    <a:ext uri="{9D8B030D-6E8A-4147-A177-3AD203B41FA5}">
                      <a16:colId xmlns:a16="http://schemas.microsoft.com/office/drawing/2014/main" val="20001"/>
                    </a:ext>
                  </a:extLst>
                </a:gridCol>
              </a:tblGrid>
              <a:tr h="402843">
                <a:tc rowSpan="2">
                  <a:txBody>
                    <a:bodyPr/>
                    <a:lstStyle/>
                    <a:p>
                      <a:pPr algn="ctr"/>
                      <a:r>
                        <a:rPr lang="es-CO" sz="1400" b="1" kern="1200" dirty="0">
                          <a:solidFill>
                            <a:schemeClr val="accent6">
                              <a:lumMod val="50000"/>
                            </a:schemeClr>
                          </a:solidFill>
                          <a:latin typeface="Arial Narrow" panose="020B0606020202030204" pitchFamily="34" charset="0"/>
                          <a:ea typeface="+mn-ea"/>
                          <a:cs typeface="+mn-cs"/>
                        </a:rPr>
                        <a:t>Contratistas</a:t>
                      </a:r>
                      <a:endParaRPr lang="es-ES" sz="1400" b="1" kern="1200" dirty="0">
                        <a:solidFill>
                          <a:schemeClr val="accent6">
                            <a:lumMod val="50000"/>
                          </a:schemeClr>
                        </a:solidFill>
                        <a:latin typeface="Arial Narrow" panose="020B0606020202030204" pitchFamily="34" charset="0"/>
                        <a:ea typeface="+mn-ea"/>
                        <a:cs typeface="+mn-cs"/>
                      </a:endParaRPr>
                    </a:p>
                  </a:txBody>
                  <a:tcPr marL="0" marR="0" marT="0" marB="0" anchor="ctr">
                    <a:lnR w="12700" cap="flat" cmpd="sng" algn="ctr">
                      <a:solidFill>
                        <a:schemeClr val="tx1">
                          <a:lumMod val="75000"/>
                          <a:lumOff val="25000"/>
                        </a:schemeClr>
                      </a:solidFill>
                      <a:prstDash val="sysDot"/>
                      <a:round/>
                      <a:headEnd type="none" w="med" len="med"/>
                      <a:tailEnd type="none" w="med" len="med"/>
                    </a:lnR>
                  </a:tcPr>
                </a:tc>
                <a:tc>
                  <a:txBody>
                    <a:bodyPr/>
                    <a:lstStyle/>
                    <a:p>
                      <a:pPr algn="ctr"/>
                      <a:r>
                        <a:rPr lang="es-CO" sz="1400" b="1" dirty="0">
                          <a:solidFill>
                            <a:schemeClr val="accent6">
                              <a:lumMod val="50000"/>
                            </a:schemeClr>
                          </a:solidFill>
                          <a:latin typeface="Arial Narrow" panose="020B0606020202030204" pitchFamily="34" charset="0"/>
                        </a:rPr>
                        <a:t>Total</a:t>
                      </a:r>
                      <a:r>
                        <a:rPr lang="es-CO" sz="1400" dirty="0">
                          <a:solidFill>
                            <a:schemeClr val="accent6">
                              <a:lumMod val="50000"/>
                            </a:schemeClr>
                          </a:solidFill>
                          <a:latin typeface="Arial Narrow" panose="020B0606020202030204" pitchFamily="34" charset="0"/>
                        </a:rPr>
                        <a:t>.</a:t>
                      </a:r>
                      <a:endParaRPr lang="es-ES" sz="1400" dirty="0">
                        <a:solidFill>
                          <a:schemeClr val="accent6">
                            <a:lumMod val="50000"/>
                          </a:schemeClr>
                        </a:solidFill>
                        <a:latin typeface="Arial Narrow" panose="020B0606020202030204" pitchFamily="34" charset="0"/>
                      </a:endParaRPr>
                    </a:p>
                  </a:txBody>
                  <a:tcPr marL="0" marR="0" marT="0" marB="0" anchor="ctr">
                    <a:lnL w="12700" cap="flat" cmpd="sng" algn="ctr">
                      <a:solidFill>
                        <a:schemeClr val="tx1">
                          <a:lumMod val="75000"/>
                          <a:lumOff val="25000"/>
                        </a:schemeClr>
                      </a:solidFill>
                      <a:prstDash val="sysDot"/>
                      <a:round/>
                      <a:headEnd type="none" w="med" len="med"/>
                      <a:tailEnd type="none" w="med" len="med"/>
                    </a:lnL>
                    <a:lnR w="12700" cap="flat" cmpd="sng" algn="ctr">
                      <a:solidFill>
                        <a:schemeClr val="tx1">
                          <a:lumMod val="75000"/>
                          <a:lumOff val="25000"/>
                        </a:schemeClr>
                      </a:solidFill>
                      <a:prstDash val="sysDot"/>
                      <a:round/>
                      <a:headEnd type="none" w="med" len="med"/>
                      <a:tailEnd type="none" w="med" len="med"/>
                    </a:lnR>
                    <a:lnB w="12700" cap="flat" cmpd="sng" algn="ctr">
                      <a:solidFill>
                        <a:schemeClr val="tx1">
                          <a:lumMod val="75000"/>
                          <a:lumOff val="25000"/>
                        </a:schemeClr>
                      </a:solidFill>
                      <a:prstDash val="sysDot"/>
                      <a:round/>
                      <a:headEnd type="none" w="med" len="med"/>
                      <a:tailEnd type="none" w="med" len="med"/>
                    </a:lnB>
                  </a:tcPr>
                </a:tc>
                <a:extLst>
                  <a:ext uri="{0D108BD9-81ED-4DB2-BD59-A6C34878D82A}">
                    <a16:rowId xmlns:a16="http://schemas.microsoft.com/office/drawing/2014/main" val="10000"/>
                  </a:ext>
                </a:extLst>
              </a:tr>
              <a:tr h="402843">
                <a:tc vMerge="1">
                  <a:txBody>
                    <a:bodyPr/>
                    <a:lstStyle/>
                    <a:p>
                      <a:pPr algn="ctr"/>
                      <a:endParaRPr lang="es-ES" sz="1200" dirty="0">
                        <a:solidFill>
                          <a:schemeClr val="tx1"/>
                        </a:solidFill>
                        <a:latin typeface="Arial Narrow" panose="020B0606020202030204" pitchFamily="34" charset="0"/>
                      </a:endParaRPr>
                    </a:p>
                  </a:txBody>
                  <a:tcPr marL="0" marR="0" marT="0" marB="0" anchor="ctr">
                    <a:lnR w="12700" cap="flat" cmpd="sng" algn="ctr">
                      <a:solidFill>
                        <a:schemeClr val="tx1">
                          <a:lumMod val="75000"/>
                          <a:lumOff val="25000"/>
                        </a:schemeClr>
                      </a:solidFill>
                      <a:prstDash val="sysDot"/>
                      <a:round/>
                      <a:headEnd type="none" w="med" len="med"/>
                      <a:tailEnd type="none" w="med" len="med"/>
                    </a:lnR>
                    <a:lnT w="12700" cap="flat" cmpd="sng" algn="ctr">
                      <a:solidFill>
                        <a:schemeClr val="tx1">
                          <a:lumMod val="75000"/>
                          <a:lumOff val="25000"/>
                        </a:schemeClr>
                      </a:solidFill>
                      <a:prstDash val="sysDot"/>
                      <a:round/>
                      <a:headEnd type="none" w="med" len="med"/>
                      <a:tailEnd type="none" w="med" len="med"/>
                    </a:lnT>
                  </a:tcPr>
                </a:tc>
                <a:tc>
                  <a:txBody>
                    <a:bodyPr/>
                    <a:lstStyle/>
                    <a:p>
                      <a:pPr algn="ctr"/>
                      <a:r>
                        <a:rPr lang="es-CO" sz="2000" b="1" dirty="0">
                          <a:solidFill>
                            <a:schemeClr val="accent6">
                              <a:lumMod val="50000"/>
                            </a:schemeClr>
                          </a:solidFill>
                          <a:latin typeface="Arial Narrow" panose="020B0606020202030204" pitchFamily="34" charset="0"/>
                        </a:rPr>
                        <a:t>140</a:t>
                      </a:r>
                      <a:endParaRPr lang="es-ES" sz="2000" b="1" dirty="0">
                        <a:solidFill>
                          <a:schemeClr val="accent6">
                            <a:lumMod val="50000"/>
                          </a:schemeClr>
                        </a:solidFill>
                        <a:latin typeface="Arial Narrow" panose="020B0606020202030204" pitchFamily="34" charset="0"/>
                      </a:endParaRPr>
                    </a:p>
                  </a:txBody>
                  <a:tcPr marL="0" marR="0" marT="0" marB="0" anchor="ctr">
                    <a:lnL w="12700" cap="flat" cmpd="sng" algn="ctr">
                      <a:solidFill>
                        <a:schemeClr val="tx1">
                          <a:lumMod val="75000"/>
                          <a:lumOff val="25000"/>
                        </a:schemeClr>
                      </a:solidFill>
                      <a:prstDash val="sysDot"/>
                      <a:round/>
                      <a:headEnd type="none" w="med" len="med"/>
                      <a:tailEnd type="none" w="med" len="med"/>
                    </a:lnL>
                    <a:lnR w="12700" cap="flat" cmpd="sng" algn="ctr">
                      <a:solidFill>
                        <a:schemeClr val="tx1">
                          <a:lumMod val="75000"/>
                          <a:lumOff val="25000"/>
                        </a:schemeClr>
                      </a:solidFill>
                      <a:prstDash val="sysDot"/>
                      <a:round/>
                      <a:headEnd type="none" w="med" len="med"/>
                      <a:tailEnd type="none" w="med" len="med"/>
                    </a:lnR>
                    <a:lnT w="12700" cap="flat" cmpd="sng" algn="ctr">
                      <a:solidFill>
                        <a:schemeClr val="tx1">
                          <a:lumMod val="75000"/>
                          <a:lumOff val="2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sp>
        <p:nvSpPr>
          <p:cNvPr id="33" name="Rectángulo: esquinas redondeadas 32">
            <a:extLst>
              <a:ext uri="{FF2B5EF4-FFF2-40B4-BE49-F238E27FC236}">
                <a16:creationId xmlns:a16="http://schemas.microsoft.com/office/drawing/2014/main" id="{5B36AAAD-A524-4A1B-A308-177C5E84631C}"/>
              </a:ext>
            </a:extLst>
          </p:cNvPr>
          <p:cNvSpPr/>
          <p:nvPr/>
        </p:nvSpPr>
        <p:spPr>
          <a:xfrm>
            <a:off x="658063" y="1358287"/>
            <a:ext cx="10875874" cy="677718"/>
          </a:xfrm>
          <a:prstGeom prst="roundRect">
            <a:avLst>
              <a:gd name="adj" fmla="val 10000"/>
            </a:avLst>
          </a:prstGeom>
          <a:solidFill>
            <a:srgbClr val="376B2D"/>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35" name="Rectángulo: esquinas redondeadas 4">
            <a:extLst>
              <a:ext uri="{FF2B5EF4-FFF2-40B4-BE49-F238E27FC236}">
                <a16:creationId xmlns:a16="http://schemas.microsoft.com/office/drawing/2014/main" id="{3D8318AC-A3C8-4BDB-91AF-E8F0F174DD12}"/>
              </a:ext>
            </a:extLst>
          </p:cNvPr>
          <p:cNvSpPr txBox="1"/>
          <p:nvPr/>
        </p:nvSpPr>
        <p:spPr>
          <a:xfrm>
            <a:off x="692507" y="1493038"/>
            <a:ext cx="6317523" cy="369332"/>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algn="ctr"/>
            <a:r>
              <a:rPr lang="es-CO" sz="2800" b="1" dirty="0">
                <a:solidFill>
                  <a:schemeClr val="bg1"/>
                </a:solidFill>
                <a:latin typeface="Arial" panose="020B0604020202020204" pitchFamily="34" charset="0"/>
                <a:cs typeface="Arial" panose="020B0604020202020204" pitchFamily="34" charset="0"/>
              </a:rPr>
              <a:t>Dirección de Primera Infancia - DPI</a:t>
            </a:r>
          </a:p>
        </p:txBody>
      </p:sp>
      <p:pic>
        <p:nvPicPr>
          <p:cNvPr id="7" name="Gráfico 6" descr="Equipo">
            <a:extLst>
              <a:ext uri="{FF2B5EF4-FFF2-40B4-BE49-F238E27FC236}">
                <a16:creationId xmlns:a16="http://schemas.microsoft.com/office/drawing/2014/main" id="{4B108200-7E5C-4E53-A55C-FE5FF2306A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84292" y="2565457"/>
            <a:ext cx="580449" cy="580449"/>
          </a:xfrm>
          <a:prstGeom prst="rect">
            <a:avLst/>
          </a:prstGeom>
        </p:spPr>
      </p:pic>
      <p:sp>
        <p:nvSpPr>
          <p:cNvPr id="8" name="Rectángulo 7">
            <a:extLst>
              <a:ext uri="{FF2B5EF4-FFF2-40B4-BE49-F238E27FC236}">
                <a16:creationId xmlns:a16="http://schemas.microsoft.com/office/drawing/2014/main" id="{4DC7DE9A-F5A7-4F8C-B4C8-CC87FD61B0D2}"/>
              </a:ext>
            </a:extLst>
          </p:cNvPr>
          <p:cNvSpPr/>
          <p:nvPr/>
        </p:nvSpPr>
        <p:spPr>
          <a:xfrm>
            <a:off x="1652946" y="3227594"/>
            <a:ext cx="1303562" cy="523220"/>
          </a:xfrm>
          <a:prstGeom prst="rect">
            <a:avLst/>
          </a:prstGeom>
        </p:spPr>
        <p:txBody>
          <a:bodyPr wrap="none">
            <a:spAutoFit/>
          </a:bodyPr>
          <a:lstStyle/>
          <a:p>
            <a:r>
              <a:rPr lang="es-CO" sz="2800" b="1" dirty="0">
                <a:solidFill>
                  <a:schemeClr val="bg1"/>
                </a:solidFill>
                <a:latin typeface="Arial" panose="020B0604020202020204" pitchFamily="34" charset="0"/>
                <a:cs typeface="Arial" panose="020B0604020202020204" pitchFamily="34" charset="0"/>
              </a:rPr>
              <a:t>Apoyo</a:t>
            </a:r>
          </a:p>
        </p:txBody>
      </p:sp>
      <p:sp>
        <p:nvSpPr>
          <p:cNvPr id="44" name="Rectángulo: esquinas redondeadas 43">
            <a:extLst>
              <a:ext uri="{FF2B5EF4-FFF2-40B4-BE49-F238E27FC236}">
                <a16:creationId xmlns:a16="http://schemas.microsoft.com/office/drawing/2014/main" id="{A12CC03B-E49E-458B-A3A3-E909125F4DE1}"/>
              </a:ext>
            </a:extLst>
          </p:cNvPr>
          <p:cNvSpPr/>
          <p:nvPr/>
        </p:nvSpPr>
        <p:spPr>
          <a:xfrm>
            <a:off x="2236042" y="5206266"/>
            <a:ext cx="3557980" cy="796031"/>
          </a:xfrm>
          <a:prstGeom prst="roundRect">
            <a:avLst/>
          </a:prstGeom>
          <a:solidFill>
            <a:srgbClr val="376B2D"/>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s-CO" sz="1400" b="1" dirty="0">
              <a:solidFill>
                <a:prstClr val="white"/>
              </a:solidFill>
              <a:latin typeface="Arial Narrow" panose="020B0606020202030204" pitchFamily="34" charset="0"/>
              <a:cs typeface="Arial" panose="020B0604020202020204" pitchFamily="34" charset="0"/>
            </a:endParaRPr>
          </a:p>
        </p:txBody>
      </p:sp>
      <p:sp>
        <p:nvSpPr>
          <p:cNvPr id="19" name="Rectángulo 18">
            <a:extLst>
              <a:ext uri="{FF2B5EF4-FFF2-40B4-BE49-F238E27FC236}">
                <a16:creationId xmlns:a16="http://schemas.microsoft.com/office/drawing/2014/main" id="{91D0196F-A63B-42A1-B539-EF187CE4821A}"/>
              </a:ext>
            </a:extLst>
          </p:cNvPr>
          <p:cNvSpPr/>
          <p:nvPr/>
        </p:nvSpPr>
        <p:spPr>
          <a:xfrm>
            <a:off x="3021555" y="5287151"/>
            <a:ext cx="1659429" cy="369332"/>
          </a:xfrm>
          <a:prstGeom prst="rect">
            <a:avLst/>
          </a:prstGeom>
        </p:spPr>
        <p:txBody>
          <a:bodyPr wrap="none">
            <a:spAutoFit/>
          </a:bodyPr>
          <a:lstStyle/>
          <a:p>
            <a:pPr algn="ctr">
              <a:defRPr/>
            </a:pPr>
            <a:r>
              <a:rPr lang="es-CO" b="1" dirty="0">
                <a:solidFill>
                  <a:schemeClr val="bg1"/>
                </a:solidFill>
                <a:latin typeface="Arial Narrow" panose="020B0606020202030204" pitchFamily="34" charset="0"/>
                <a:cs typeface="Arial" panose="020B0604020202020204" pitchFamily="34" charset="0"/>
              </a:rPr>
              <a:t>Subdirección de</a:t>
            </a:r>
          </a:p>
        </p:txBody>
      </p:sp>
      <p:sp>
        <p:nvSpPr>
          <p:cNvPr id="20" name="Rectángulo 19">
            <a:extLst>
              <a:ext uri="{FF2B5EF4-FFF2-40B4-BE49-F238E27FC236}">
                <a16:creationId xmlns:a16="http://schemas.microsoft.com/office/drawing/2014/main" id="{2A1E5E63-E565-4D1F-BFC2-31771F998FBC}"/>
              </a:ext>
            </a:extLst>
          </p:cNvPr>
          <p:cNvSpPr/>
          <p:nvPr/>
        </p:nvSpPr>
        <p:spPr>
          <a:xfrm>
            <a:off x="2974648" y="5464513"/>
            <a:ext cx="1962397" cy="523220"/>
          </a:xfrm>
          <a:prstGeom prst="rect">
            <a:avLst/>
          </a:prstGeom>
        </p:spPr>
        <p:txBody>
          <a:bodyPr wrap="none">
            <a:spAutoFit/>
          </a:bodyPr>
          <a:lstStyle/>
          <a:p>
            <a:r>
              <a:rPr lang="es-CO" sz="2800" b="1" dirty="0">
                <a:solidFill>
                  <a:schemeClr val="bg1"/>
                </a:solidFill>
                <a:latin typeface="Arial" panose="020B0604020202020204" pitchFamily="34" charset="0"/>
                <a:cs typeface="Arial" panose="020B0604020202020204" pitchFamily="34" charset="0"/>
              </a:rPr>
              <a:t>Operación</a:t>
            </a:r>
          </a:p>
        </p:txBody>
      </p:sp>
      <p:sp>
        <p:nvSpPr>
          <p:cNvPr id="60" name="Rectángulo: esquinas redondeadas 59">
            <a:extLst>
              <a:ext uri="{FF2B5EF4-FFF2-40B4-BE49-F238E27FC236}">
                <a16:creationId xmlns:a16="http://schemas.microsoft.com/office/drawing/2014/main" id="{12164F44-ACE0-434E-AD35-593AEA6EB2BE}"/>
              </a:ext>
            </a:extLst>
          </p:cNvPr>
          <p:cNvSpPr/>
          <p:nvPr/>
        </p:nvSpPr>
        <p:spPr>
          <a:xfrm>
            <a:off x="7202898" y="5221147"/>
            <a:ext cx="3557980" cy="796031"/>
          </a:xfrm>
          <a:prstGeom prst="roundRect">
            <a:avLst/>
          </a:prstGeom>
          <a:solidFill>
            <a:srgbClr val="376B2D"/>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s-CO" sz="1400" b="1" dirty="0">
              <a:solidFill>
                <a:prstClr val="white"/>
              </a:solidFill>
              <a:latin typeface="Arial Narrow" panose="020B0606020202030204" pitchFamily="34" charset="0"/>
              <a:cs typeface="Arial" panose="020B0604020202020204" pitchFamily="34" charset="0"/>
            </a:endParaRPr>
          </a:p>
        </p:txBody>
      </p:sp>
      <p:sp>
        <p:nvSpPr>
          <p:cNvPr id="61" name="Rectángulo 60">
            <a:extLst>
              <a:ext uri="{FF2B5EF4-FFF2-40B4-BE49-F238E27FC236}">
                <a16:creationId xmlns:a16="http://schemas.microsoft.com/office/drawing/2014/main" id="{A9B0EA86-3861-459E-9F85-95FAA455847B}"/>
              </a:ext>
            </a:extLst>
          </p:cNvPr>
          <p:cNvSpPr/>
          <p:nvPr/>
        </p:nvSpPr>
        <p:spPr>
          <a:xfrm>
            <a:off x="7551921" y="5262639"/>
            <a:ext cx="1659429" cy="369332"/>
          </a:xfrm>
          <a:prstGeom prst="rect">
            <a:avLst/>
          </a:prstGeom>
        </p:spPr>
        <p:txBody>
          <a:bodyPr wrap="none">
            <a:spAutoFit/>
          </a:bodyPr>
          <a:lstStyle/>
          <a:p>
            <a:pPr algn="ctr">
              <a:defRPr/>
            </a:pPr>
            <a:r>
              <a:rPr lang="es-CO" b="1" dirty="0">
                <a:solidFill>
                  <a:schemeClr val="bg1"/>
                </a:solidFill>
                <a:latin typeface="Arial Narrow" panose="020B0606020202030204" pitchFamily="34" charset="0"/>
                <a:cs typeface="Arial" panose="020B0604020202020204" pitchFamily="34" charset="0"/>
              </a:rPr>
              <a:t>Subdirección de</a:t>
            </a:r>
          </a:p>
        </p:txBody>
      </p:sp>
      <p:sp>
        <p:nvSpPr>
          <p:cNvPr id="62" name="Rectángulo 61">
            <a:extLst>
              <a:ext uri="{FF2B5EF4-FFF2-40B4-BE49-F238E27FC236}">
                <a16:creationId xmlns:a16="http://schemas.microsoft.com/office/drawing/2014/main" id="{6C8F3518-B924-4D00-AEEA-5C1A7563B709}"/>
              </a:ext>
            </a:extLst>
          </p:cNvPr>
          <p:cNvSpPr/>
          <p:nvPr/>
        </p:nvSpPr>
        <p:spPr>
          <a:xfrm>
            <a:off x="7525908" y="5479077"/>
            <a:ext cx="2962671" cy="523220"/>
          </a:xfrm>
          <a:prstGeom prst="rect">
            <a:avLst/>
          </a:prstGeom>
        </p:spPr>
        <p:txBody>
          <a:bodyPr wrap="none">
            <a:spAutoFit/>
          </a:bodyPr>
          <a:lstStyle/>
          <a:p>
            <a:r>
              <a:rPr lang="es-CO" sz="2800" b="1" dirty="0">
                <a:solidFill>
                  <a:schemeClr val="bg1"/>
                </a:solidFill>
                <a:latin typeface="Arial" panose="020B0604020202020204" pitchFamily="34" charset="0"/>
                <a:cs typeface="Arial" panose="020B0604020202020204" pitchFamily="34" charset="0"/>
              </a:rPr>
              <a:t>Gestión Técnica</a:t>
            </a:r>
          </a:p>
        </p:txBody>
      </p:sp>
      <p:cxnSp>
        <p:nvCxnSpPr>
          <p:cNvPr id="22" name="Conector recto 21">
            <a:extLst>
              <a:ext uri="{FF2B5EF4-FFF2-40B4-BE49-F238E27FC236}">
                <a16:creationId xmlns:a16="http://schemas.microsoft.com/office/drawing/2014/main" id="{C5A11442-D88D-4355-9E63-EEC0EF8B3254}"/>
              </a:ext>
            </a:extLst>
          </p:cNvPr>
          <p:cNvCxnSpPr>
            <a:cxnSpLocks/>
          </p:cNvCxnSpPr>
          <p:nvPr/>
        </p:nvCxnSpPr>
        <p:spPr>
          <a:xfrm>
            <a:off x="996287" y="2033347"/>
            <a:ext cx="0" cy="2919274"/>
          </a:xfrm>
          <a:prstGeom prst="line">
            <a:avLst/>
          </a:prstGeom>
        </p:spPr>
        <p:style>
          <a:lnRef idx="3">
            <a:schemeClr val="accent6"/>
          </a:lnRef>
          <a:fillRef idx="0">
            <a:schemeClr val="accent6"/>
          </a:fillRef>
          <a:effectRef idx="2">
            <a:schemeClr val="accent6"/>
          </a:effectRef>
          <a:fontRef idx="minor">
            <a:schemeClr val="tx1"/>
          </a:fontRef>
        </p:style>
      </p:cxnSp>
      <p:cxnSp>
        <p:nvCxnSpPr>
          <p:cNvPr id="24" name="Conector recto 23">
            <a:extLst>
              <a:ext uri="{FF2B5EF4-FFF2-40B4-BE49-F238E27FC236}">
                <a16:creationId xmlns:a16="http://schemas.microsoft.com/office/drawing/2014/main" id="{92C2D5B9-A393-4E58-B751-617AB033B317}"/>
              </a:ext>
            </a:extLst>
          </p:cNvPr>
          <p:cNvCxnSpPr/>
          <p:nvPr/>
        </p:nvCxnSpPr>
        <p:spPr>
          <a:xfrm>
            <a:off x="996287" y="4966909"/>
            <a:ext cx="7942029" cy="0"/>
          </a:xfrm>
          <a:prstGeom prst="line">
            <a:avLst/>
          </a:prstGeom>
        </p:spPr>
        <p:style>
          <a:lnRef idx="3">
            <a:schemeClr val="accent6"/>
          </a:lnRef>
          <a:fillRef idx="0">
            <a:schemeClr val="accent6"/>
          </a:fillRef>
          <a:effectRef idx="2">
            <a:schemeClr val="accent6"/>
          </a:effectRef>
          <a:fontRef idx="minor">
            <a:schemeClr val="tx1"/>
          </a:fontRef>
        </p:style>
      </p:cxnSp>
      <p:cxnSp>
        <p:nvCxnSpPr>
          <p:cNvPr id="26" name="Conector recto 25">
            <a:extLst>
              <a:ext uri="{FF2B5EF4-FFF2-40B4-BE49-F238E27FC236}">
                <a16:creationId xmlns:a16="http://schemas.microsoft.com/office/drawing/2014/main" id="{263EA81C-7216-4093-966A-AC10DDADCC55}"/>
              </a:ext>
            </a:extLst>
          </p:cNvPr>
          <p:cNvCxnSpPr>
            <a:cxnSpLocks/>
            <a:endCxn id="44" idx="0"/>
          </p:cNvCxnSpPr>
          <p:nvPr/>
        </p:nvCxnSpPr>
        <p:spPr>
          <a:xfrm>
            <a:off x="4015032" y="4952621"/>
            <a:ext cx="0" cy="253645"/>
          </a:xfrm>
          <a:prstGeom prst="line">
            <a:avLst/>
          </a:prstGeom>
        </p:spPr>
        <p:style>
          <a:lnRef idx="3">
            <a:schemeClr val="accent6"/>
          </a:lnRef>
          <a:fillRef idx="0">
            <a:schemeClr val="accent6"/>
          </a:fillRef>
          <a:effectRef idx="2">
            <a:schemeClr val="accent6"/>
          </a:effectRef>
          <a:fontRef idx="minor">
            <a:schemeClr val="tx1"/>
          </a:fontRef>
        </p:style>
      </p:cxnSp>
      <p:cxnSp>
        <p:nvCxnSpPr>
          <p:cNvPr id="84" name="Conector recto 83">
            <a:extLst>
              <a:ext uri="{FF2B5EF4-FFF2-40B4-BE49-F238E27FC236}">
                <a16:creationId xmlns:a16="http://schemas.microsoft.com/office/drawing/2014/main" id="{9B553ADE-C897-44D2-BF11-181FDF163018}"/>
              </a:ext>
            </a:extLst>
          </p:cNvPr>
          <p:cNvCxnSpPr>
            <a:cxnSpLocks/>
          </p:cNvCxnSpPr>
          <p:nvPr/>
        </p:nvCxnSpPr>
        <p:spPr>
          <a:xfrm>
            <a:off x="8938316" y="4952621"/>
            <a:ext cx="0" cy="253645"/>
          </a:xfrm>
          <a:prstGeom prst="line">
            <a:avLst/>
          </a:prstGeom>
        </p:spPr>
        <p:style>
          <a:lnRef idx="3">
            <a:schemeClr val="accent6"/>
          </a:lnRef>
          <a:fillRef idx="0">
            <a:schemeClr val="accent6"/>
          </a:fillRef>
          <a:effectRef idx="2">
            <a:schemeClr val="accent6"/>
          </a:effectRef>
          <a:fontRef idx="minor">
            <a:schemeClr val="tx1"/>
          </a:fontRef>
        </p:style>
      </p:cxnSp>
      <p:cxnSp>
        <p:nvCxnSpPr>
          <p:cNvPr id="90" name="Conector recto 89">
            <a:extLst>
              <a:ext uri="{FF2B5EF4-FFF2-40B4-BE49-F238E27FC236}">
                <a16:creationId xmlns:a16="http://schemas.microsoft.com/office/drawing/2014/main" id="{55DA8A4F-6A0E-40A8-B2CF-0EF9F45442A4}"/>
              </a:ext>
            </a:extLst>
          </p:cNvPr>
          <p:cNvCxnSpPr>
            <a:cxnSpLocks/>
          </p:cNvCxnSpPr>
          <p:nvPr/>
        </p:nvCxnSpPr>
        <p:spPr>
          <a:xfrm>
            <a:off x="995888" y="3384444"/>
            <a:ext cx="285643" cy="0"/>
          </a:xfrm>
          <a:prstGeom prst="line">
            <a:avLst/>
          </a:prstGeom>
        </p:spPr>
        <p:style>
          <a:lnRef idx="3">
            <a:schemeClr val="accent6"/>
          </a:lnRef>
          <a:fillRef idx="0">
            <a:schemeClr val="accent6"/>
          </a:fillRef>
          <a:effectRef idx="2">
            <a:schemeClr val="accent6"/>
          </a:effectRef>
          <a:fontRef idx="minor">
            <a:schemeClr val="tx1"/>
          </a:fontRef>
        </p:style>
      </p:cxnSp>
      <p:sp>
        <p:nvSpPr>
          <p:cNvPr id="93" name="Rectángulo 92">
            <a:extLst>
              <a:ext uri="{FF2B5EF4-FFF2-40B4-BE49-F238E27FC236}">
                <a16:creationId xmlns:a16="http://schemas.microsoft.com/office/drawing/2014/main" id="{F5029D5B-9A4E-453C-B3AF-714E8F5F9946}"/>
              </a:ext>
            </a:extLst>
          </p:cNvPr>
          <p:cNvSpPr/>
          <p:nvPr/>
        </p:nvSpPr>
        <p:spPr>
          <a:xfrm>
            <a:off x="7937863" y="836646"/>
            <a:ext cx="2945422" cy="369332"/>
          </a:xfrm>
          <a:prstGeom prst="rect">
            <a:avLst/>
          </a:prstGeom>
        </p:spPr>
        <p:txBody>
          <a:bodyPr wrap="none">
            <a:spAutoFit/>
          </a:bodyPr>
          <a:lstStyle/>
          <a:p>
            <a:r>
              <a:rPr lang="es-CO" b="1" dirty="0">
                <a:solidFill>
                  <a:srgbClr val="346232"/>
                </a:solidFill>
              </a:rPr>
              <a:t>DPI – Sede Dirección General</a:t>
            </a:r>
            <a:endParaRPr lang="es-CO" dirty="0"/>
          </a:p>
        </p:txBody>
      </p:sp>
      <p:graphicFrame>
        <p:nvGraphicFramePr>
          <p:cNvPr id="30" name="3 Tabla">
            <a:extLst>
              <a:ext uri="{FF2B5EF4-FFF2-40B4-BE49-F238E27FC236}">
                <a16:creationId xmlns:a16="http://schemas.microsoft.com/office/drawing/2014/main" id="{A48863D7-F7C0-40DA-B445-F1979BABA695}"/>
              </a:ext>
            </a:extLst>
          </p:cNvPr>
          <p:cNvGraphicFramePr>
            <a:graphicFrameLocks noGrp="1"/>
          </p:cNvGraphicFramePr>
          <p:nvPr>
            <p:extLst>
              <p:ext uri="{D42A27DB-BD31-4B8C-83A1-F6EECF244321}">
                <p14:modId xmlns:p14="http://schemas.microsoft.com/office/powerpoint/2010/main" val="667874706"/>
              </p:ext>
            </p:extLst>
          </p:nvPr>
        </p:nvGraphicFramePr>
        <p:xfrm>
          <a:off x="8596100" y="3919493"/>
          <a:ext cx="1889393" cy="805686"/>
        </p:xfrm>
        <a:graphic>
          <a:graphicData uri="http://schemas.openxmlformats.org/drawingml/2006/table">
            <a:tbl>
              <a:tblPr>
                <a:tableStyleId>{2D5ABB26-0587-4C30-8999-92F81FD0307C}</a:tableStyleId>
              </a:tblPr>
              <a:tblGrid>
                <a:gridCol w="988196">
                  <a:extLst>
                    <a:ext uri="{9D8B030D-6E8A-4147-A177-3AD203B41FA5}">
                      <a16:colId xmlns:a16="http://schemas.microsoft.com/office/drawing/2014/main" val="20000"/>
                    </a:ext>
                  </a:extLst>
                </a:gridCol>
                <a:gridCol w="901197">
                  <a:extLst>
                    <a:ext uri="{9D8B030D-6E8A-4147-A177-3AD203B41FA5}">
                      <a16:colId xmlns:a16="http://schemas.microsoft.com/office/drawing/2014/main" val="20001"/>
                    </a:ext>
                  </a:extLst>
                </a:gridCol>
              </a:tblGrid>
              <a:tr h="402843">
                <a:tc rowSpan="2">
                  <a:txBody>
                    <a:bodyPr/>
                    <a:lstStyle/>
                    <a:p>
                      <a:pPr algn="ctr"/>
                      <a:r>
                        <a:rPr lang="es-CO" sz="1400" b="1" kern="1200" dirty="0">
                          <a:solidFill>
                            <a:schemeClr val="accent6">
                              <a:lumMod val="50000"/>
                            </a:schemeClr>
                          </a:solidFill>
                          <a:latin typeface="Arial Narrow" panose="020B0606020202030204" pitchFamily="34" charset="0"/>
                          <a:ea typeface="+mn-ea"/>
                          <a:cs typeface="+mn-cs"/>
                        </a:rPr>
                        <a:t>Funcionarios de Planta</a:t>
                      </a:r>
                      <a:endParaRPr lang="es-ES" sz="1400" b="1" kern="1200" dirty="0">
                        <a:solidFill>
                          <a:schemeClr val="accent6">
                            <a:lumMod val="50000"/>
                          </a:schemeClr>
                        </a:solidFill>
                        <a:latin typeface="Arial Narrow" panose="020B0606020202030204" pitchFamily="34" charset="0"/>
                        <a:ea typeface="+mn-ea"/>
                        <a:cs typeface="+mn-cs"/>
                      </a:endParaRPr>
                    </a:p>
                  </a:txBody>
                  <a:tcPr marL="0" marR="0" marT="0" marB="0" anchor="ctr">
                    <a:lnR w="12700" cap="flat" cmpd="sng" algn="ctr">
                      <a:solidFill>
                        <a:schemeClr val="tx1">
                          <a:lumMod val="75000"/>
                          <a:lumOff val="25000"/>
                        </a:schemeClr>
                      </a:solidFill>
                      <a:prstDash val="sysDot"/>
                      <a:round/>
                      <a:headEnd type="none" w="med" len="med"/>
                      <a:tailEnd type="none" w="med" len="med"/>
                    </a:lnR>
                  </a:tcPr>
                </a:tc>
                <a:tc>
                  <a:txBody>
                    <a:bodyPr/>
                    <a:lstStyle/>
                    <a:p>
                      <a:pPr algn="ctr"/>
                      <a:r>
                        <a:rPr lang="es-CO" sz="1400" b="1" dirty="0">
                          <a:solidFill>
                            <a:schemeClr val="accent6">
                              <a:lumMod val="50000"/>
                            </a:schemeClr>
                          </a:solidFill>
                          <a:latin typeface="Arial Narrow" panose="020B0606020202030204" pitchFamily="34" charset="0"/>
                        </a:rPr>
                        <a:t>Total</a:t>
                      </a:r>
                      <a:r>
                        <a:rPr lang="es-CO" sz="1400" dirty="0">
                          <a:solidFill>
                            <a:schemeClr val="accent6">
                              <a:lumMod val="50000"/>
                            </a:schemeClr>
                          </a:solidFill>
                          <a:latin typeface="Arial Narrow" panose="020B0606020202030204" pitchFamily="34" charset="0"/>
                        </a:rPr>
                        <a:t>.</a:t>
                      </a:r>
                      <a:endParaRPr lang="es-ES" sz="1400" dirty="0">
                        <a:solidFill>
                          <a:schemeClr val="accent6">
                            <a:lumMod val="50000"/>
                          </a:schemeClr>
                        </a:solidFill>
                        <a:latin typeface="Arial Narrow" panose="020B0606020202030204" pitchFamily="34" charset="0"/>
                      </a:endParaRPr>
                    </a:p>
                  </a:txBody>
                  <a:tcPr marL="0" marR="0" marT="0" marB="0" anchor="ctr">
                    <a:lnL w="12700" cap="flat" cmpd="sng" algn="ctr">
                      <a:solidFill>
                        <a:schemeClr val="tx1">
                          <a:lumMod val="75000"/>
                          <a:lumOff val="25000"/>
                        </a:schemeClr>
                      </a:solidFill>
                      <a:prstDash val="sysDot"/>
                      <a:round/>
                      <a:headEnd type="none" w="med" len="med"/>
                      <a:tailEnd type="none" w="med" len="med"/>
                    </a:lnL>
                    <a:lnR w="12700" cap="flat" cmpd="sng" algn="ctr">
                      <a:solidFill>
                        <a:schemeClr val="tx1">
                          <a:lumMod val="75000"/>
                          <a:lumOff val="25000"/>
                        </a:schemeClr>
                      </a:solidFill>
                      <a:prstDash val="sysDot"/>
                      <a:round/>
                      <a:headEnd type="none" w="med" len="med"/>
                      <a:tailEnd type="none" w="med" len="med"/>
                    </a:lnR>
                    <a:lnB w="12700" cap="flat" cmpd="sng" algn="ctr">
                      <a:solidFill>
                        <a:schemeClr val="tx1">
                          <a:lumMod val="75000"/>
                          <a:lumOff val="25000"/>
                        </a:schemeClr>
                      </a:solidFill>
                      <a:prstDash val="sysDot"/>
                      <a:round/>
                      <a:headEnd type="none" w="med" len="med"/>
                      <a:tailEnd type="none" w="med" len="med"/>
                    </a:lnB>
                  </a:tcPr>
                </a:tc>
                <a:extLst>
                  <a:ext uri="{0D108BD9-81ED-4DB2-BD59-A6C34878D82A}">
                    <a16:rowId xmlns:a16="http://schemas.microsoft.com/office/drawing/2014/main" val="10000"/>
                  </a:ext>
                </a:extLst>
              </a:tr>
              <a:tr h="402843">
                <a:tc vMerge="1">
                  <a:txBody>
                    <a:bodyPr/>
                    <a:lstStyle/>
                    <a:p>
                      <a:pPr algn="ctr"/>
                      <a:endParaRPr lang="es-ES" sz="1200" dirty="0">
                        <a:solidFill>
                          <a:schemeClr val="tx1"/>
                        </a:solidFill>
                        <a:latin typeface="Arial Narrow" panose="020B0606020202030204" pitchFamily="34" charset="0"/>
                      </a:endParaRPr>
                    </a:p>
                  </a:txBody>
                  <a:tcPr marL="0" marR="0" marT="0" marB="0" anchor="ctr">
                    <a:lnR w="12700" cap="flat" cmpd="sng" algn="ctr">
                      <a:solidFill>
                        <a:schemeClr val="tx1">
                          <a:lumMod val="75000"/>
                          <a:lumOff val="25000"/>
                        </a:schemeClr>
                      </a:solidFill>
                      <a:prstDash val="sysDot"/>
                      <a:round/>
                      <a:headEnd type="none" w="med" len="med"/>
                      <a:tailEnd type="none" w="med" len="med"/>
                    </a:lnR>
                    <a:lnT w="12700" cap="flat" cmpd="sng" algn="ctr">
                      <a:solidFill>
                        <a:schemeClr val="tx1">
                          <a:lumMod val="75000"/>
                          <a:lumOff val="25000"/>
                        </a:schemeClr>
                      </a:solidFill>
                      <a:prstDash val="sysDot"/>
                      <a:round/>
                      <a:headEnd type="none" w="med" len="med"/>
                      <a:tailEnd type="none" w="med" len="med"/>
                    </a:lnT>
                  </a:tcPr>
                </a:tc>
                <a:tc>
                  <a:txBody>
                    <a:bodyPr/>
                    <a:lstStyle/>
                    <a:p>
                      <a:pPr algn="ctr"/>
                      <a:r>
                        <a:rPr lang="es-CO" sz="2000" b="1" dirty="0">
                          <a:solidFill>
                            <a:schemeClr val="accent6">
                              <a:lumMod val="50000"/>
                            </a:schemeClr>
                          </a:solidFill>
                          <a:latin typeface="Arial Narrow" panose="020B0606020202030204" pitchFamily="34" charset="0"/>
                        </a:rPr>
                        <a:t>8</a:t>
                      </a:r>
                      <a:endParaRPr lang="es-ES" sz="2000" b="1" dirty="0">
                        <a:solidFill>
                          <a:schemeClr val="accent6">
                            <a:lumMod val="50000"/>
                          </a:schemeClr>
                        </a:solidFill>
                        <a:latin typeface="Arial Narrow" panose="020B0606020202030204" pitchFamily="34" charset="0"/>
                      </a:endParaRPr>
                    </a:p>
                  </a:txBody>
                  <a:tcPr marL="0" marR="0" marT="0" marB="0" anchor="ctr">
                    <a:lnL w="12700" cap="flat" cmpd="sng" algn="ctr">
                      <a:solidFill>
                        <a:schemeClr val="tx1">
                          <a:lumMod val="75000"/>
                          <a:lumOff val="25000"/>
                        </a:schemeClr>
                      </a:solidFill>
                      <a:prstDash val="sysDot"/>
                      <a:round/>
                      <a:headEnd type="none" w="med" len="med"/>
                      <a:tailEnd type="none" w="med" len="med"/>
                    </a:lnL>
                    <a:lnR w="12700" cap="flat" cmpd="sng" algn="ctr">
                      <a:solidFill>
                        <a:schemeClr val="tx1">
                          <a:lumMod val="75000"/>
                          <a:lumOff val="25000"/>
                        </a:schemeClr>
                      </a:solidFill>
                      <a:prstDash val="sysDot"/>
                      <a:round/>
                      <a:headEnd type="none" w="med" len="med"/>
                      <a:tailEnd type="none" w="med" len="med"/>
                    </a:lnR>
                    <a:lnT w="12700" cap="flat" cmpd="sng" algn="ctr">
                      <a:solidFill>
                        <a:schemeClr val="tx1">
                          <a:lumMod val="75000"/>
                          <a:lumOff val="2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31" name="Gráfico 30" descr="Equipo">
            <a:extLst>
              <a:ext uri="{FF2B5EF4-FFF2-40B4-BE49-F238E27FC236}">
                <a16:creationId xmlns:a16="http://schemas.microsoft.com/office/drawing/2014/main" id="{C240B086-433A-49C7-9970-8B01769099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86415" y="3583435"/>
            <a:ext cx="580449" cy="580449"/>
          </a:xfrm>
          <a:prstGeom prst="rect">
            <a:avLst/>
          </a:prstGeom>
        </p:spPr>
      </p:pic>
    </p:spTree>
    <p:extLst>
      <p:ext uri="{BB962C8B-B14F-4D97-AF65-F5344CB8AC3E}">
        <p14:creationId xmlns:p14="http://schemas.microsoft.com/office/powerpoint/2010/main" val="1911831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0" name="Rectángulo 59">
            <a:extLst>
              <a:ext uri="{FF2B5EF4-FFF2-40B4-BE49-F238E27FC236}">
                <a16:creationId xmlns:a16="http://schemas.microsoft.com/office/drawing/2014/main" id="{8628FC71-25D5-49FA-B774-9A16EC19704F}"/>
              </a:ext>
            </a:extLst>
          </p:cNvPr>
          <p:cNvSpPr/>
          <p:nvPr/>
        </p:nvSpPr>
        <p:spPr>
          <a:xfrm>
            <a:off x="3220207" y="118939"/>
            <a:ext cx="7375673" cy="830997"/>
          </a:xfrm>
          <a:prstGeom prst="rect">
            <a:avLst/>
          </a:prstGeom>
        </p:spPr>
        <p:txBody>
          <a:bodyPr wrap="none">
            <a:spAutoFit/>
          </a:bodyPr>
          <a:lstStyle/>
          <a:p>
            <a:pPr algn="ctr"/>
            <a:r>
              <a:rPr lang="es-CO" sz="4800" b="1" dirty="0">
                <a:solidFill>
                  <a:srgbClr val="346232"/>
                </a:solidFill>
              </a:rPr>
              <a:t>Equipo Operación Territorial</a:t>
            </a:r>
          </a:p>
        </p:txBody>
      </p:sp>
      <p:sp>
        <p:nvSpPr>
          <p:cNvPr id="10" name="Hexagon 29">
            <a:extLst>
              <a:ext uri="{FF2B5EF4-FFF2-40B4-BE49-F238E27FC236}">
                <a16:creationId xmlns:a16="http://schemas.microsoft.com/office/drawing/2014/main" id="{B2BD5865-3171-4962-93D7-7280EF9E0226}"/>
              </a:ext>
            </a:extLst>
          </p:cNvPr>
          <p:cNvSpPr/>
          <p:nvPr/>
        </p:nvSpPr>
        <p:spPr>
          <a:xfrm>
            <a:off x="2885068" y="2960808"/>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Hexagon 30">
            <a:extLst>
              <a:ext uri="{FF2B5EF4-FFF2-40B4-BE49-F238E27FC236}">
                <a16:creationId xmlns:a16="http://schemas.microsoft.com/office/drawing/2014/main" id="{E8AAA1D9-3E75-4869-9548-A9CAF86BCB75}"/>
              </a:ext>
            </a:extLst>
          </p:cNvPr>
          <p:cNvSpPr/>
          <p:nvPr/>
        </p:nvSpPr>
        <p:spPr>
          <a:xfrm>
            <a:off x="2958051" y="3001454"/>
            <a:ext cx="1228029" cy="1060120"/>
          </a:xfrm>
          <a:prstGeom prst="hexagon">
            <a:avLst>
              <a:gd name="adj" fmla="val 26988"/>
              <a:gd name="vf" fmla="val 115470"/>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60">
            <a:extLst>
              <a:ext uri="{FF2B5EF4-FFF2-40B4-BE49-F238E27FC236}">
                <a16:creationId xmlns:a16="http://schemas.microsoft.com/office/drawing/2014/main" id="{4DF00031-A855-469F-AAD8-F061FEAEAD47}"/>
              </a:ext>
            </a:extLst>
          </p:cNvPr>
          <p:cNvSpPr>
            <a:spLocks noChangeAspect="1"/>
          </p:cNvSpPr>
          <p:nvPr/>
        </p:nvSpPr>
        <p:spPr>
          <a:xfrm>
            <a:off x="2836286" y="3185742"/>
            <a:ext cx="1478468" cy="523220"/>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MARIA CONSUELO</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3" name="Rectangle 60">
            <a:extLst>
              <a:ext uri="{FF2B5EF4-FFF2-40B4-BE49-F238E27FC236}">
                <a16:creationId xmlns:a16="http://schemas.microsoft.com/office/drawing/2014/main" id="{C9940783-B22B-4E2E-BBE0-457FFD8C8544}"/>
              </a:ext>
            </a:extLst>
          </p:cNvPr>
          <p:cNvSpPr>
            <a:spLocks noChangeAspect="1"/>
          </p:cNvSpPr>
          <p:nvPr/>
        </p:nvSpPr>
        <p:spPr>
          <a:xfrm>
            <a:off x="2850314" y="3622937"/>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GAITÁN</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nvGrpSpPr>
          <p:cNvPr id="14" name="Grupo 13">
            <a:extLst>
              <a:ext uri="{FF2B5EF4-FFF2-40B4-BE49-F238E27FC236}">
                <a16:creationId xmlns:a16="http://schemas.microsoft.com/office/drawing/2014/main" id="{C1EBB4FA-C1B4-4F19-A59A-9AAB753E5033}"/>
              </a:ext>
            </a:extLst>
          </p:cNvPr>
          <p:cNvGrpSpPr/>
          <p:nvPr/>
        </p:nvGrpSpPr>
        <p:grpSpPr>
          <a:xfrm>
            <a:off x="-545114" y="2140681"/>
            <a:ext cx="3195538" cy="2889756"/>
            <a:chOff x="4961054" y="1067510"/>
            <a:chExt cx="2326904" cy="2008746"/>
          </a:xfrm>
        </p:grpSpPr>
        <p:sp>
          <p:nvSpPr>
            <p:cNvPr id="15" name="Hexagon 12">
              <a:extLst>
                <a:ext uri="{FF2B5EF4-FFF2-40B4-BE49-F238E27FC236}">
                  <a16:creationId xmlns:a16="http://schemas.microsoft.com/office/drawing/2014/main" id="{AB7FFF62-45AF-4582-A84B-4F1EEF4EC288}"/>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Hexagon 13">
              <a:extLst>
                <a:ext uri="{FF2B5EF4-FFF2-40B4-BE49-F238E27FC236}">
                  <a16:creationId xmlns:a16="http://schemas.microsoft.com/office/drawing/2014/main" id="{FF1886D9-420F-44C9-B7CF-DC26C1F819F7}"/>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54">
            <a:extLst>
              <a:ext uri="{FF2B5EF4-FFF2-40B4-BE49-F238E27FC236}">
                <a16:creationId xmlns:a16="http://schemas.microsoft.com/office/drawing/2014/main" id="{FB87BAB9-D14A-48A4-89D2-2768C0EA4AB9}"/>
              </a:ext>
            </a:extLst>
          </p:cNvPr>
          <p:cNvSpPr txBox="1"/>
          <p:nvPr/>
        </p:nvSpPr>
        <p:spPr>
          <a:xfrm>
            <a:off x="413400" y="3090929"/>
            <a:ext cx="2289635" cy="861774"/>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sz="1400" dirty="0">
                <a:solidFill>
                  <a:srgbClr val="4C7379"/>
                </a:solidFill>
                <a:latin typeface="Century Gothic" panose="020B0502020202020204" pitchFamily="34" charset="0"/>
                <a:ea typeface="Microsoft JhengHei UI Light" panose="020B0304030504040204" pitchFamily="34" charset="-120"/>
              </a:rPr>
              <a:t>EQUIPO</a:t>
            </a:r>
            <a:endParaRPr lang="en-US" sz="2000" dirty="0">
              <a:solidFill>
                <a:srgbClr val="4C7379"/>
              </a:solidFill>
              <a:latin typeface="Century Gothic" panose="020B0502020202020204" pitchFamily="34" charset="0"/>
              <a:ea typeface="Microsoft JhengHei UI Light" panose="020B0304030504040204" pitchFamily="34" charset="-120"/>
            </a:endParaRPr>
          </a:p>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OPERACIÓN TERRITORIAL</a:t>
            </a:r>
          </a:p>
        </p:txBody>
      </p:sp>
      <p:pic>
        <p:nvPicPr>
          <p:cNvPr id="18" name="Picture 2" descr="Imagen relacionada">
            <a:extLst>
              <a:ext uri="{FF2B5EF4-FFF2-40B4-BE49-F238E27FC236}">
                <a16:creationId xmlns:a16="http://schemas.microsoft.com/office/drawing/2014/main" id="{BEADC8BA-4B25-482F-B08E-1B64DD83D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30893">
            <a:off x="161681" y="3016960"/>
            <a:ext cx="730445" cy="995747"/>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n 18">
            <a:extLst>
              <a:ext uri="{FF2B5EF4-FFF2-40B4-BE49-F238E27FC236}">
                <a16:creationId xmlns:a16="http://schemas.microsoft.com/office/drawing/2014/main" id="{94BB322E-D3CA-40DB-B378-582DD0E16AA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78" b="98667" l="9778" r="89778">
                        <a14:foregroundMark x1="47556" y1="29778" x2="47556" y2="47111"/>
                        <a14:foregroundMark x1="50222" y1="81333" x2="50222" y2="98667"/>
                      </a14:backgroundRemoval>
                    </a14:imgEffect>
                  </a14:imgLayer>
                </a14:imgProps>
              </a:ext>
            </a:extLst>
          </a:blip>
          <a:stretch>
            <a:fillRect/>
          </a:stretch>
        </p:blipFill>
        <p:spPr>
          <a:xfrm>
            <a:off x="129090" y="2860194"/>
            <a:ext cx="762743" cy="762743"/>
          </a:xfrm>
          <a:prstGeom prst="rect">
            <a:avLst/>
          </a:prstGeom>
        </p:spPr>
      </p:pic>
      <p:sp>
        <p:nvSpPr>
          <p:cNvPr id="20" name="Rectángulo 19">
            <a:extLst>
              <a:ext uri="{FF2B5EF4-FFF2-40B4-BE49-F238E27FC236}">
                <a16:creationId xmlns:a16="http://schemas.microsoft.com/office/drawing/2014/main" id="{879BC875-58C1-4C34-9394-ED5FA6174AC4}"/>
              </a:ext>
            </a:extLst>
          </p:cNvPr>
          <p:cNvSpPr/>
          <p:nvPr/>
        </p:nvSpPr>
        <p:spPr>
          <a:xfrm>
            <a:off x="5193161" y="1411606"/>
            <a:ext cx="6241807" cy="729075"/>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ACOMPAÑAMIENTO A LOS COMITÉ TÉCNICOS OPERATIVOS Y REGIONALES DE MANERA VIRTUAL PRESENCIAL</a:t>
            </a:r>
          </a:p>
        </p:txBody>
      </p:sp>
      <p:sp>
        <p:nvSpPr>
          <p:cNvPr id="21" name="Rectángulo: esquinas redondeadas 20">
            <a:extLst>
              <a:ext uri="{FF2B5EF4-FFF2-40B4-BE49-F238E27FC236}">
                <a16:creationId xmlns:a16="http://schemas.microsoft.com/office/drawing/2014/main" id="{C8E3CC95-AD62-457D-B4C7-F7EB41AFFD96}"/>
              </a:ext>
            </a:extLst>
          </p:cNvPr>
          <p:cNvSpPr/>
          <p:nvPr/>
        </p:nvSpPr>
        <p:spPr>
          <a:xfrm rot="16200000">
            <a:off x="2636354" y="3302533"/>
            <a:ext cx="4302252" cy="520393"/>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FUNCIONES</a:t>
            </a:r>
          </a:p>
        </p:txBody>
      </p:sp>
      <p:sp>
        <p:nvSpPr>
          <p:cNvPr id="22" name="Rectángulo 21">
            <a:extLst>
              <a:ext uri="{FF2B5EF4-FFF2-40B4-BE49-F238E27FC236}">
                <a16:creationId xmlns:a16="http://schemas.microsoft.com/office/drawing/2014/main" id="{CC10A6ED-888B-4982-826B-DECE9A9865C8}"/>
              </a:ext>
            </a:extLst>
          </p:cNvPr>
          <p:cNvSpPr/>
          <p:nvPr/>
        </p:nvSpPr>
        <p:spPr>
          <a:xfrm>
            <a:off x="5193161" y="2222254"/>
            <a:ext cx="6241807" cy="467679"/>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SEGUIMIENTO A LAS METAS SOCIALES Y FINANCIERAS DE LAS REGIONALES ASIGNADAS</a:t>
            </a:r>
          </a:p>
        </p:txBody>
      </p:sp>
      <p:sp>
        <p:nvSpPr>
          <p:cNvPr id="23" name="Rectángulo 22">
            <a:extLst>
              <a:ext uri="{FF2B5EF4-FFF2-40B4-BE49-F238E27FC236}">
                <a16:creationId xmlns:a16="http://schemas.microsoft.com/office/drawing/2014/main" id="{AA3C9B83-C2E0-476A-B291-B84415710CCB}"/>
              </a:ext>
            </a:extLst>
          </p:cNvPr>
          <p:cNvSpPr/>
          <p:nvPr/>
        </p:nvSpPr>
        <p:spPr>
          <a:xfrm>
            <a:off x="5187271" y="2770775"/>
            <a:ext cx="6248306" cy="552528"/>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SEGUIMIENTO A LA PRESTACIÓN DE LOS SERVICIOS DE PRIMERA INFANCIA</a:t>
            </a:r>
          </a:p>
        </p:txBody>
      </p:sp>
      <p:sp>
        <p:nvSpPr>
          <p:cNvPr id="24" name="Rectángulo 23">
            <a:extLst>
              <a:ext uri="{FF2B5EF4-FFF2-40B4-BE49-F238E27FC236}">
                <a16:creationId xmlns:a16="http://schemas.microsoft.com/office/drawing/2014/main" id="{D1D3856C-AD2A-4230-93BD-CEED3C67582B}"/>
              </a:ext>
            </a:extLst>
          </p:cNvPr>
          <p:cNvSpPr/>
          <p:nvPr/>
        </p:nvSpPr>
        <p:spPr>
          <a:xfrm>
            <a:off x="5182885" y="3404145"/>
            <a:ext cx="6228323" cy="552528"/>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ACOMPAÑAMIENTO A LA CONTRATACIÓN DE LOS SERVICIOS DE PRIMERA INFANCIA</a:t>
            </a:r>
          </a:p>
        </p:txBody>
      </p:sp>
      <p:sp>
        <p:nvSpPr>
          <p:cNvPr id="25" name="Rectángulo 24">
            <a:extLst>
              <a:ext uri="{FF2B5EF4-FFF2-40B4-BE49-F238E27FC236}">
                <a16:creationId xmlns:a16="http://schemas.microsoft.com/office/drawing/2014/main" id="{512A98AD-6EB0-4781-8993-75AA91EBECE7}"/>
              </a:ext>
            </a:extLst>
          </p:cNvPr>
          <p:cNvSpPr/>
          <p:nvPr/>
        </p:nvSpPr>
        <p:spPr>
          <a:xfrm>
            <a:off x="5156611" y="4046421"/>
            <a:ext cx="6228323" cy="552527"/>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SEGUIMIENTO AL CUMPLIMIENTO DE LAS ATENCIONES PRIORIZADAS</a:t>
            </a:r>
          </a:p>
        </p:txBody>
      </p:sp>
      <p:sp>
        <p:nvSpPr>
          <p:cNvPr id="26" name="Rectángulo 25">
            <a:extLst>
              <a:ext uri="{FF2B5EF4-FFF2-40B4-BE49-F238E27FC236}">
                <a16:creationId xmlns:a16="http://schemas.microsoft.com/office/drawing/2014/main" id="{89841EF8-83A3-4167-BD70-4027F82AA5BF}"/>
              </a:ext>
            </a:extLst>
          </p:cNvPr>
          <p:cNvSpPr/>
          <p:nvPr/>
        </p:nvSpPr>
        <p:spPr>
          <a:xfrm>
            <a:off x="5150696" y="4661551"/>
            <a:ext cx="6248306" cy="479651"/>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SEGUIMIENTO A LA EJECUCIÓN FINANCIERA POR MEDIO DEL SEGUIMIENTO AL PAC Y AL PACCO</a:t>
            </a:r>
          </a:p>
        </p:txBody>
      </p:sp>
      <p:sp>
        <p:nvSpPr>
          <p:cNvPr id="27" name="Rectángulo 26">
            <a:extLst>
              <a:ext uri="{FF2B5EF4-FFF2-40B4-BE49-F238E27FC236}">
                <a16:creationId xmlns:a16="http://schemas.microsoft.com/office/drawing/2014/main" id="{FA9D45EA-8D75-4596-8200-C5D0D9254076}"/>
              </a:ext>
            </a:extLst>
          </p:cNvPr>
          <p:cNvSpPr/>
          <p:nvPr/>
        </p:nvSpPr>
        <p:spPr>
          <a:xfrm>
            <a:off x="5136628" y="5220137"/>
            <a:ext cx="6248306" cy="479651"/>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1300" dirty="0">
                <a:latin typeface="Arial" panose="020B0604020202020204" pitchFamily="34" charset="0"/>
                <a:cs typeface="Arial" panose="020B0604020202020204" pitchFamily="34" charset="0"/>
              </a:rPr>
              <a:t>ACTUALIZACIÓN MENSUAL FICHA DE LA REGIONAL</a:t>
            </a:r>
          </a:p>
        </p:txBody>
      </p:sp>
    </p:spTree>
    <p:extLst>
      <p:ext uri="{BB962C8B-B14F-4D97-AF65-F5344CB8AC3E}">
        <p14:creationId xmlns:p14="http://schemas.microsoft.com/office/powerpoint/2010/main" val="246877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20" grpId="0" animBg="1"/>
      <p:bldP spid="21" grpId="0" animBg="1"/>
      <p:bldP spid="22" grpId="0" animBg="1"/>
      <p:bldP spid="23" grpId="0" animBg="1"/>
      <p:bldP spid="24" grpId="0" animBg="1"/>
      <p:bldP spid="25" grpId="0" animBg="1"/>
      <p:bldP spid="26" grpId="0" animBg="1"/>
      <p:bldP spid="2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ángulo: esquinas redondeadas 86">
            <a:extLst>
              <a:ext uri="{FF2B5EF4-FFF2-40B4-BE49-F238E27FC236}">
                <a16:creationId xmlns:a16="http://schemas.microsoft.com/office/drawing/2014/main" id="{6E1B75BB-2109-402A-8E73-5CAC124E0A40}"/>
              </a:ext>
            </a:extLst>
          </p:cNvPr>
          <p:cNvSpPr/>
          <p:nvPr/>
        </p:nvSpPr>
        <p:spPr>
          <a:xfrm>
            <a:off x="10127191" y="1368534"/>
            <a:ext cx="2064809" cy="4236436"/>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3200" b="1">
              <a:effectLst>
                <a:outerShdw blurRad="38100" dist="38100" dir="2700000" algn="tl">
                  <a:srgbClr val="000000">
                    <a:alpha val="43137"/>
                  </a:srgbClr>
                </a:outerShdw>
              </a:effectLst>
            </a:endParaRP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0" name="Rectángulo 59">
            <a:extLst>
              <a:ext uri="{FF2B5EF4-FFF2-40B4-BE49-F238E27FC236}">
                <a16:creationId xmlns:a16="http://schemas.microsoft.com/office/drawing/2014/main" id="{8628FC71-25D5-49FA-B774-9A16EC19704F}"/>
              </a:ext>
            </a:extLst>
          </p:cNvPr>
          <p:cNvSpPr/>
          <p:nvPr/>
        </p:nvSpPr>
        <p:spPr>
          <a:xfrm>
            <a:off x="3524657" y="77548"/>
            <a:ext cx="7375673" cy="830997"/>
          </a:xfrm>
          <a:prstGeom prst="rect">
            <a:avLst/>
          </a:prstGeom>
        </p:spPr>
        <p:txBody>
          <a:bodyPr wrap="none">
            <a:spAutoFit/>
          </a:bodyPr>
          <a:lstStyle/>
          <a:p>
            <a:pPr algn="ctr"/>
            <a:r>
              <a:rPr lang="es-CO" sz="4800" b="1" dirty="0">
                <a:solidFill>
                  <a:srgbClr val="346232"/>
                </a:solidFill>
              </a:rPr>
              <a:t>Equipo Operación Territorial</a:t>
            </a:r>
          </a:p>
        </p:txBody>
      </p:sp>
      <p:sp>
        <p:nvSpPr>
          <p:cNvPr id="5" name="CuadroTexto 4">
            <a:extLst>
              <a:ext uri="{FF2B5EF4-FFF2-40B4-BE49-F238E27FC236}">
                <a16:creationId xmlns:a16="http://schemas.microsoft.com/office/drawing/2014/main" id="{139E035D-87E1-416A-89FC-33ED0CB2DE5D}"/>
              </a:ext>
            </a:extLst>
          </p:cNvPr>
          <p:cNvSpPr txBox="1"/>
          <p:nvPr/>
        </p:nvSpPr>
        <p:spPr>
          <a:xfrm>
            <a:off x="379299" y="1298553"/>
            <a:ext cx="853376" cy="338554"/>
          </a:xfrm>
          <a:prstGeom prst="rect">
            <a:avLst/>
          </a:prstGeom>
          <a:noFill/>
        </p:spPr>
        <p:txBody>
          <a:bodyPr wrap="square" rtlCol="0">
            <a:spAutoFit/>
          </a:bodyPr>
          <a:lstStyle/>
          <a:p>
            <a:r>
              <a:rPr lang="es-CO" sz="1600" b="1" dirty="0" err="1">
                <a:effectLst>
                  <a:outerShdw blurRad="38100" dist="38100" dir="2700000" algn="tl">
                    <a:srgbClr val="000000">
                      <a:alpha val="43137"/>
                    </a:srgbClr>
                  </a:outerShdw>
                </a:effectLst>
              </a:rPr>
              <a:t>CZ</a:t>
            </a:r>
            <a:r>
              <a:rPr lang="es-CO" sz="1600" b="1" dirty="0">
                <a:effectLst>
                  <a:outerShdw blurRad="38100" dist="38100" dir="2700000" algn="tl">
                    <a:srgbClr val="000000">
                      <a:alpha val="43137"/>
                    </a:srgbClr>
                  </a:outerShdw>
                </a:effectLst>
              </a:rPr>
              <a:t> 1</a:t>
            </a:r>
          </a:p>
        </p:txBody>
      </p:sp>
      <p:sp>
        <p:nvSpPr>
          <p:cNvPr id="16" name="CuadroTexto 15">
            <a:extLst>
              <a:ext uri="{FF2B5EF4-FFF2-40B4-BE49-F238E27FC236}">
                <a16:creationId xmlns:a16="http://schemas.microsoft.com/office/drawing/2014/main" id="{5F00D94B-ADC3-4CF0-928E-9BE8220B76AF}"/>
              </a:ext>
            </a:extLst>
          </p:cNvPr>
          <p:cNvSpPr txBox="1"/>
          <p:nvPr/>
        </p:nvSpPr>
        <p:spPr>
          <a:xfrm>
            <a:off x="347354" y="2373645"/>
            <a:ext cx="853376" cy="338554"/>
          </a:xfrm>
          <a:prstGeom prst="rect">
            <a:avLst/>
          </a:prstGeom>
          <a:noFill/>
        </p:spPr>
        <p:txBody>
          <a:bodyPr wrap="square" rtlCol="0">
            <a:spAutoFit/>
          </a:bodyPr>
          <a:lstStyle/>
          <a:p>
            <a:r>
              <a:rPr lang="es-CO" sz="1600" b="1" dirty="0" err="1">
                <a:effectLst>
                  <a:outerShdw blurRad="38100" dist="38100" dir="2700000" algn="tl">
                    <a:srgbClr val="000000">
                      <a:alpha val="43137"/>
                    </a:srgbClr>
                  </a:outerShdw>
                </a:effectLst>
              </a:rPr>
              <a:t>CZ</a:t>
            </a:r>
            <a:r>
              <a:rPr lang="es-CO" sz="1600" b="1" dirty="0">
                <a:effectLst>
                  <a:outerShdw blurRad="38100" dist="38100" dir="2700000" algn="tl">
                    <a:srgbClr val="000000">
                      <a:alpha val="43137"/>
                    </a:srgbClr>
                  </a:outerShdw>
                </a:effectLst>
              </a:rPr>
              <a:t> 2</a:t>
            </a:r>
          </a:p>
        </p:txBody>
      </p:sp>
      <p:sp>
        <p:nvSpPr>
          <p:cNvPr id="17" name="CuadroTexto 16">
            <a:extLst>
              <a:ext uri="{FF2B5EF4-FFF2-40B4-BE49-F238E27FC236}">
                <a16:creationId xmlns:a16="http://schemas.microsoft.com/office/drawing/2014/main" id="{FE0FC840-ACE8-436B-9D1B-60B6C81B8496}"/>
              </a:ext>
            </a:extLst>
          </p:cNvPr>
          <p:cNvSpPr txBox="1"/>
          <p:nvPr/>
        </p:nvSpPr>
        <p:spPr>
          <a:xfrm>
            <a:off x="343785" y="3488532"/>
            <a:ext cx="853376" cy="338554"/>
          </a:xfrm>
          <a:prstGeom prst="rect">
            <a:avLst/>
          </a:prstGeom>
          <a:noFill/>
        </p:spPr>
        <p:txBody>
          <a:bodyPr wrap="square" rtlCol="0">
            <a:spAutoFit/>
          </a:bodyPr>
          <a:lstStyle/>
          <a:p>
            <a:r>
              <a:rPr lang="es-CO" sz="1600" b="1" dirty="0" err="1">
                <a:effectLst>
                  <a:outerShdw blurRad="38100" dist="38100" dir="2700000" algn="tl">
                    <a:srgbClr val="000000">
                      <a:alpha val="43137"/>
                    </a:srgbClr>
                  </a:outerShdw>
                </a:effectLst>
              </a:rPr>
              <a:t>CZ</a:t>
            </a:r>
            <a:r>
              <a:rPr lang="es-CO" sz="1600" b="1" dirty="0">
                <a:effectLst>
                  <a:outerShdw blurRad="38100" dist="38100" dir="2700000" algn="tl">
                    <a:srgbClr val="000000">
                      <a:alpha val="43137"/>
                    </a:srgbClr>
                  </a:outerShdw>
                </a:effectLst>
              </a:rPr>
              <a:t> 3</a:t>
            </a:r>
          </a:p>
        </p:txBody>
      </p:sp>
      <p:sp>
        <p:nvSpPr>
          <p:cNvPr id="19" name="CuadroTexto 18">
            <a:extLst>
              <a:ext uri="{FF2B5EF4-FFF2-40B4-BE49-F238E27FC236}">
                <a16:creationId xmlns:a16="http://schemas.microsoft.com/office/drawing/2014/main" id="{F98A7429-57A5-4D88-9C84-AD384F3CBDF5}"/>
              </a:ext>
            </a:extLst>
          </p:cNvPr>
          <p:cNvSpPr txBox="1"/>
          <p:nvPr/>
        </p:nvSpPr>
        <p:spPr>
          <a:xfrm>
            <a:off x="337519" y="4621214"/>
            <a:ext cx="853376" cy="338554"/>
          </a:xfrm>
          <a:prstGeom prst="rect">
            <a:avLst/>
          </a:prstGeom>
          <a:noFill/>
        </p:spPr>
        <p:txBody>
          <a:bodyPr wrap="square" rtlCol="0">
            <a:spAutoFit/>
          </a:bodyPr>
          <a:lstStyle/>
          <a:p>
            <a:r>
              <a:rPr lang="es-CO" sz="1600" b="1" dirty="0" err="1">
                <a:effectLst>
                  <a:outerShdw blurRad="38100" dist="38100" dir="2700000" algn="tl">
                    <a:srgbClr val="000000">
                      <a:alpha val="43137"/>
                    </a:srgbClr>
                  </a:outerShdw>
                </a:effectLst>
              </a:rPr>
              <a:t>CZ</a:t>
            </a:r>
            <a:r>
              <a:rPr lang="es-CO" sz="1600" b="1" dirty="0">
                <a:effectLst>
                  <a:outerShdw blurRad="38100" dist="38100" dir="2700000" algn="tl">
                    <a:srgbClr val="000000">
                      <a:alpha val="43137"/>
                    </a:srgbClr>
                  </a:outerShdw>
                </a:effectLst>
              </a:rPr>
              <a:t> 4</a:t>
            </a:r>
          </a:p>
        </p:txBody>
      </p:sp>
      <p:cxnSp>
        <p:nvCxnSpPr>
          <p:cNvPr id="10" name="Conector recto de flecha 9">
            <a:extLst>
              <a:ext uri="{FF2B5EF4-FFF2-40B4-BE49-F238E27FC236}">
                <a16:creationId xmlns:a16="http://schemas.microsoft.com/office/drawing/2014/main" id="{41041B43-7014-473F-9AE5-BDD62B5297B1}"/>
              </a:ext>
            </a:extLst>
          </p:cNvPr>
          <p:cNvCxnSpPr>
            <a:cxnSpLocks/>
          </p:cNvCxnSpPr>
          <p:nvPr/>
        </p:nvCxnSpPr>
        <p:spPr>
          <a:xfrm>
            <a:off x="1088365" y="1202014"/>
            <a:ext cx="802496" cy="7055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D78B3BF4-D477-4450-B1AF-737D8C890853}"/>
              </a:ext>
            </a:extLst>
          </p:cNvPr>
          <p:cNvCxnSpPr>
            <a:cxnSpLocks/>
          </p:cNvCxnSpPr>
          <p:nvPr/>
        </p:nvCxnSpPr>
        <p:spPr>
          <a:xfrm>
            <a:off x="1005483" y="2221666"/>
            <a:ext cx="828197" cy="2203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F15B2867-2FAA-4826-9A8C-15F3DD043448}"/>
              </a:ext>
            </a:extLst>
          </p:cNvPr>
          <p:cNvCxnSpPr>
            <a:cxnSpLocks/>
          </p:cNvCxnSpPr>
          <p:nvPr/>
        </p:nvCxnSpPr>
        <p:spPr>
          <a:xfrm flipV="1">
            <a:off x="1029058" y="3008782"/>
            <a:ext cx="799651" cy="3057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A636F3DC-4470-42EE-AD91-F81A8C7A8980}"/>
              </a:ext>
            </a:extLst>
          </p:cNvPr>
          <p:cNvCxnSpPr>
            <a:cxnSpLocks/>
          </p:cNvCxnSpPr>
          <p:nvPr/>
        </p:nvCxnSpPr>
        <p:spPr>
          <a:xfrm flipV="1">
            <a:off x="990987" y="3422416"/>
            <a:ext cx="822550" cy="8291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9C0EA8B2-DBE2-47DA-BDA7-ECD5ADC52DC9}"/>
              </a:ext>
            </a:extLst>
          </p:cNvPr>
          <p:cNvSpPr txBox="1"/>
          <p:nvPr/>
        </p:nvSpPr>
        <p:spPr>
          <a:xfrm>
            <a:off x="2952616" y="4097458"/>
            <a:ext cx="1643284" cy="369332"/>
          </a:xfrm>
          <a:prstGeom prst="rect">
            <a:avLst/>
          </a:prstGeom>
          <a:noFill/>
        </p:spPr>
        <p:txBody>
          <a:bodyPr wrap="square" rtlCol="0">
            <a:spAutoFit/>
          </a:bodyPr>
          <a:lstStyle/>
          <a:p>
            <a:r>
              <a:rPr lang="es-CO" b="1" dirty="0">
                <a:effectLst>
                  <a:outerShdw blurRad="38100" dist="38100" dir="2700000" algn="tl">
                    <a:srgbClr val="000000">
                      <a:alpha val="43137"/>
                    </a:srgbClr>
                  </a:outerShdw>
                </a:effectLst>
              </a:rPr>
              <a:t>TERRITORIAL</a:t>
            </a:r>
          </a:p>
        </p:txBody>
      </p:sp>
      <p:sp>
        <p:nvSpPr>
          <p:cNvPr id="41" name="CuadroTexto 40">
            <a:extLst>
              <a:ext uri="{FF2B5EF4-FFF2-40B4-BE49-F238E27FC236}">
                <a16:creationId xmlns:a16="http://schemas.microsoft.com/office/drawing/2014/main" id="{2A3C8CB1-59D6-44B0-870D-2853069879B9}"/>
              </a:ext>
            </a:extLst>
          </p:cNvPr>
          <p:cNvSpPr txBox="1"/>
          <p:nvPr/>
        </p:nvSpPr>
        <p:spPr>
          <a:xfrm>
            <a:off x="5656272" y="1819985"/>
            <a:ext cx="853376" cy="338554"/>
          </a:xfrm>
          <a:prstGeom prst="rect">
            <a:avLst/>
          </a:prstGeom>
          <a:noFill/>
        </p:spPr>
        <p:txBody>
          <a:bodyPr wrap="square" rtlCol="0">
            <a:spAutoFit/>
          </a:bodyPr>
          <a:lstStyle/>
          <a:p>
            <a:r>
              <a:rPr lang="es-CO" sz="1600" b="1" dirty="0" err="1">
                <a:effectLst>
                  <a:outerShdw blurRad="38100" dist="38100" dir="2700000" algn="tl">
                    <a:srgbClr val="000000">
                      <a:alpha val="43137"/>
                    </a:srgbClr>
                  </a:outerShdw>
                </a:effectLst>
              </a:rPr>
              <a:t>DR</a:t>
            </a:r>
            <a:r>
              <a:rPr lang="es-CO" sz="1600" b="1" dirty="0">
                <a:effectLst>
                  <a:outerShdw blurRad="38100" dist="38100" dir="2700000" algn="tl">
                    <a:srgbClr val="000000">
                      <a:alpha val="43137"/>
                    </a:srgbClr>
                  </a:outerShdw>
                </a:effectLst>
              </a:rPr>
              <a:t> 1</a:t>
            </a:r>
          </a:p>
        </p:txBody>
      </p:sp>
      <p:sp>
        <p:nvSpPr>
          <p:cNvPr id="151" name="CuadroTexto 150">
            <a:extLst>
              <a:ext uri="{FF2B5EF4-FFF2-40B4-BE49-F238E27FC236}">
                <a16:creationId xmlns:a16="http://schemas.microsoft.com/office/drawing/2014/main" id="{1AF9BF00-9026-4ABC-AFBF-FED92046C5B5}"/>
              </a:ext>
            </a:extLst>
          </p:cNvPr>
          <p:cNvSpPr txBox="1"/>
          <p:nvPr/>
        </p:nvSpPr>
        <p:spPr>
          <a:xfrm>
            <a:off x="1666455" y="4430760"/>
            <a:ext cx="3238435" cy="1477328"/>
          </a:xfrm>
          <a:prstGeom prst="rect">
            <a:avLst/>
          </a:prstGeom>
          <a:noFill/>
        </p:spPr>
        <p:txBody>
          <a:bodyPr wrap="square" rtlCol="0">
            <a:spAutoFit/>
          </a:bodyPr>
          <a:lstStyle/>
          <a:p>
            <a:pPr algn="ctr"/>
            <a:r>
              <a:rPr lang="es-CO" dirty="0"/>
              <a:t>Atención, respuesta , acompañamiento y seguimiento a los procesos contractuales, metas sociales y financieras y operatividad a los servicios</a:t>
            </a:r>
          </a:p>
        </p:txBody>
      </p:sp>
      <p:sp>
        <p:nvSpPr>
          <p:cNvPr id="90" name="CuadroTexto 89">
            <a:extLst>
              <a:ext uri="{FF2B5EF4-FFF2-40B4-BE49-F238E27FC236}">
                <a16:creationId xmlns:a16="http://schemas.microsoft.com/office/drawing/2014/main" id="{452CC8C4-612C-472A-B5EA-457347E4841B}"/>
              </a:ext>
            </a:extLst>
          </p:cNvPr>
          <p:cNvSpPr txBox="1"/>
          <p:nvPr/>
        </p:nvSpPr>
        <p:spPr>
          <a:xfrm>
            <a:off x="8080037" y="4416353"/>
            <a:ext cx="2371725" cy="523220"/>
          </a:xfrm>
          <a:prstGeom prst="rect">
            <a:avLst/>
          </a:prstGeom>
          <a:noFill/>
        </p:spPr>
        <p:txBody>
          <a:bodyPr wrap="square" rtlCol="0">
            <a:spAutoFit/>
          </a:bodyPr>
          <a:lstStyle/>
          <a:p>
            <a:r>
              <a:rPr lang="es-CO" sz="2800" b="1" dirty="0">
                <a:effectLst>
                  <a:outerShdw blurRad="38100" dist="38100" dir="2700000" algn="tl">
                    <a:srgbClr val="000000">
                      <a:alpha val="43137"/>
                    </a:srgbClr>
                  </a:outerShdw>
                </a:effectLst>
              </a:rPr>
              <a:t>ENLACES</a:t>
            </a:r>
          </a:p>
        </p:txBody>
      </p:sp>
      <p:sp>
        <p:nvSpPr>
          <p:cNvPr id="91" name="CuadroTexto 90">
            <a:extLst>
              <a:ext uri="{FF2B5EF4-FFF2-40B4-BE49-F238E27FC236}">
                <a16:creationId xmlns:a16="http://schemas.microsoft.com/office/drawing/2014/main" id="{B716294C-CFF7-42FA-BCFC-2E62E4B8898C}"/>
              </a:ext>
            </a:extLst>
          </p:cNvPr>
          <p:cNvSpPr txBox="1"/>
          <p:nvPr/>
        </p:nvSpPr>
        <p:spPr>
          <a:xfrm>
            <a:off x="6568679" y="5210803"/>
            <a:ext cx="3329074" cy="1477328"/>
          </a:xfrm>
          <a:prstGeom prst="rect">
            <a:avLst/>
          </a:prstGeom>
          <a:noFill/>
        </p:spPr>
        <p:txBody>
          <a:bodyPr wrap="square" rtlCol="0">
            <a:spAutoFit/>
          </a:bodyPr>
          <a:lstStyle/>
          <a:p>
            <a:pPr algn="ctr"/>
            <a:r>
              <a:rPr lang="es-CO" dirty="0"/>
              <a:t>Acompañamiento y monitoreo de la totalidad de los procesos contractuales, metas, indicadores y cumplimiento en la gestión operativa de los servicios de PI</a:t>
            </a:r>
          </a:p>
        </p:txBody>
      </p:sp>
      <p:cxnSp>
        <p:nvCxnSpPr>
          <p:cNvPr id="109" name="Conector recto de flecha 108">
            <a:extLst>
              <a:ext uri="{FF2B5EF4-FFF2-40B4-BE49-F238E27FC236}">
                <a16:creationId xmlns:a16="http://schemas.microsoft.com/office/drawing/2014/main" id="{68391A6D-5C63-49C4-B75E-68D507A8BDCA}"/>
              </a:ext>
            </a:extLst>
          </p:cNvPr>
          <p:cNvCxnSpPr>
            <a:cxnSpLocks/>
          </p:cNvCxnSpPr>
          <p:nvPr/>
        </p:nvCxnSpPr>
        <p:spPr>
          <a:xfrm>
            <a:off x="6650570" y="1907609"/>
            <a:ext cx="507297" cy="343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ector recto de flecha 116">
            <a:extLst>
              <a:ext uri="{FF2B5EF4-FFF2-40B4-BE49-F238E27FC236}">
                <a16:creationId xmlns:a16="http://schemas.microsoft.com/office/drawing/2014/main" id="{ABD886A0-E943-4DB2-8A1E-A8DAFDEA6E91}"/>
              </a:ext>
            </a:extLst>
          </p:cNvPr>
          <p:cNvCxnSpPr>
            <a:cxnSpLocks/>
          </p:cNvCxnSpPr>
          <p:nvPr/>
        </p:nvCxnSpPr>
        <p:spPr>
          <a:xfrm>
            <a:off x="6571713" y="2893402"/>
            <a:ext cx="535660" cy="130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ector recto de flecha 117">
            <a:extLst>
              <a:ext uri="{FF2B5EF4-FFF2-40B4-BE49-F238E27FC236}">
                <a16:creationId xmlns:a16="http://schemas.microsoft.com/office/drawing/2014/main" id="{68FF989E-FD86-4E25-A34F-4C299619B2A9}"/>
              </a:ext>
            </a:extLst>
          </p:cNvPr>
          <p:cNvCxnSpPr>
            <a:cxnSpLocks/>
          </p:cNvCxnSpPr>
          <p:nvPr/>
        </p:nvCxnSpPr>
        <p:spPr>
          <a:xfrm flipV="1">
            <a:off x="6531191" y="3610747"/>
            <a:ext cx="471646" cy="410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ector recto de flecha 122">
            <a:extLst>
              <a:ext uri="{FF2B5EF4-FFF2-40B4-BE49-F238E27FC236}">
                <a16:creationId xmlns:a16="http://schemas.microsoft.com/office/drawing/2014/main" id="{508A51AC-3C19-4E20-8054-C6C7CE550590}"/>
              </a:ext>
            </a:extLst>
          </p:cNvPr>
          <p:cNvCxnSpPr>
            <a:cxnSpLocks/>
          </p:cNvCxnSpPr>
          <p:nvPr/>
        </p:nvCxnSpPr>
        <p:spPr>
          <a:xfrm flipV="1">
            <a:off x="6529997" y="4036675"/>
            <a:ext cx="627870" cy="6931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CuadroTexto 83">
            <a:extLst>
              <a:ext uri="{FF2B5EF4-FFF2-40B4-BE49-F238E27FC236}">
                <a16:creationId xmlns:a16="http://schemas.microsoft.com/office/drawing/2014/main" id="{29A946D9-5299-4281-B5C7-04FF87500E6C}"/>
              </a:ext>
            </a:extLst>
          </p:cNvPr>
          <p:cNvSpPr txBox="1"/>
          <p:nvPr/>
        </p:nvSpPr>
        <p:spPr>
          <a:xfrm>
            <a:off x="10341831" y="2366477"/>
            <a:ext cx="1485900" cy="646331"/>
          </a:xfrm>
          <a:prstGeom prst="rect">
            <a:avLst/>
          </a:prstGeom>
          <a:noFill/>
        </p:spPr>
        <p:txBody>
          <a:bodyPr wrap="square" rtlCol="0">
            <a:spAutoFit/>
          </a:bodyPr>
          <a:lstStyle/>
          <a:p>
            <a:pPr algn="ctr"/>
            <a:r>
              <a:rPr lang="es-CO" sz="1200" b="1" dirty="0">
                <a:solidFill>
                  <a:schemeClr val="bg1"/>
                </a:solidFill>
                <a:effectLst>
                  <a:outerShdw blurRad="38100" dist="38100" dir="2700000" algn="tl">
                    <a:srgbClr val="000000">
                      <a:alpha val="43137"/>
                    </a:srgbClr>
                  </a:outerShdw>
                </a:effectLst>
              </a:rPr>
              <a:t>EQUIPO INFRAESTRUCTURA Y DOTACIONES</a:t>
            </a:r>
          </a:p>
        </p:txBody>
      </p:sp>
      <p:sp>
        <p:nvSpPr>
          <p:cNvPr id="85" name="Rectángulo 84">
            <a:extLst>
              <a:ext uri="{FF2B5EF4-FFF2-40B4-BE49-F238E27FC236}">
                <a16:creationId xmlns:a16="http://schemas.microsoft.com/office/drawing/2014/main" id="{42621E63-50B4-4B89-80A5-1F3F370F6E37}"/>
              </a:ext>
            </a:extLst>
          </p:cNvPr>
          <p:cNvSpPr/>
          <p:nvPr/>
        </p:nvSpPr>
        <p:spPr>
          <a:xfrm>
            <a:off x="10341580" y="3211053"/>
            <a:ext cx="1697784" cy="1015663"/>
          </a:xfrm>
          <a:prstGeom prst="rect">
            <a:avLst/>
          </a:prstGeom>
          <a:noFill/>
        </p:spPr>
        <p:txBody>
          <a:bodyPr wrap="square" rtlCol="0">
            <a:spAutoFit/>
          </a:bodyPr>
          <a:lstStyle/>
          <a:p>
            <a:pPr algn="ctr"/>
            <a:r>
              <a:rPr lang="es-CO" sz="1200" b="1" dirty="0">
                <a:solidFill>
                  <a:schemeClr val="bg1"/>
                </a:solidFill>
                <a:effectLst>
                  <a:outerShdw blurRad="38100" dist="38100" dir="2700000" algn="tl">
                    <a:srgbClr val="000000">
                      <a:alpha val="43137"/>
                    </a:srgbClr>
                  </a:outerShdw>
                </a:effectLst>
              </a:rPr>
              <a:t>EQUIPO BENEFICIOS SOCIALES Y ASUNTOS SINDICALES DE LA MODALIDAD COMUNITARIA</a:t>
            </a:r>
          </a:p>
        </p:txBody>
      </p:sp>
      <p:sp>
        <p:nvSpPr>
          <p:cNvPr id="160" name="Rectángulo 159">
            <a:extLst>
              <a:ext uri="{FF2B5EF4-FFF2-40B4-BE49-F238E27FC236}">
                <a16:creationId xmlns:a16="http://schemas.microsoft.com/office/drawing/2014/main" id="{105531E2-4306-4409-A9DF-B0BB0D0815C3}"/>
              </a:ext>
            </a:extLst>
          </p:cNvPr>
          <p:cNvSpPr/>
          <p:nvPr/>
        </p:nvSpPr>
        <p:spPr>
          <a:xfrm>
            <a:off x="10532665" y="4477367"/>
            <a:ext cx="1288444" cy="830997"/>
          </a:xfrm>
          <a:prstGeom prst="rect">
            <a:avLst/>
          </a:prstGeom>
        </p:spPr>
        <p:txBody>
          <a:bodyPr wrap="square">
            <a:spAutoFit/>
          </a:bodyPr>
          <a:lstStyle/>
          <a:p>
            <a:pPr algn="ctr"/>
            <a:r>
              <a:rPr lang="es-CO" sz="1200" b="1" dirty="0">
                <a:solidFill>
                  <a:schemeClr val="bg1"/>
                </a:solidFill>
                <a:effectLst>
                  <a:outerShdw blurRad="38100" dist="38100" dir="2700000" algn="tl">
                    <a:srgbClr val="000000">
                      <a:alpha val="43137"/>
                    </a:srgbClr>
                  </a:outerShdw>
                </a:effectLst>
              </a:rPr>
              <a:t>EQUIPO PRIMARIO: PLANEACIÓN Y MONITOREO</a:t>
            </a:r>
          </a:p>
        </p:txBody>
      </p:sp>
      <p:sp>
        <p:nvSpPr>
          <p:cNvPr id="162" name="CuadroTexto 161">
            <a:extLst>
              <a:ext uri="{FF2B5EF4-FFF2-40B4-BE49-F238E27FC236}">
                <a16:creationId xmlns:a16="http://schemas.microsoft.com/office/drawing/2014/main" id="{9141CD29-16CF-4E5C-9264-DD6C36C7278B}"/>
              </a:ext>
            </a:extLst>
          </p:cNvPr>
          <p:cNvSpPr txBox="1"/>
          <p:nvPr/>
        </p:nvSpPr>
        <p:spPr>
          <a:xfrm>
            <a:off x="10641868" y="1579023"/>
            <a:ext cx="2371725" cy="369332"/>
          </a:xfrm>
          <a:prstGeom prst="rect">
            <a:avLst/>
          </a:prstGeom>
          <a:noFill/>
        </p:spPr>
        <p:txBody>
          <a:bodyPr wrap="square" rtlCol="0">
            <a:spAutoFit/>
          </a:bodyPr>
          <a:lstStyle/>
          <a:p>
            <a:r>
              <a:rPr lang="es-CO" b="1" dirty="0">
                <a:solidFill>
                  <a:schemeClr val="bg1"/>
                </a:solidFill>
                <a:effectLst>
                  <a:outerShdw blurRad="38100" dist="38100" dir="2700000" algn="tl">
                    <a:srgbClr val="000000">
                      <a:alpha val="43137"/>
                    </a:srgbClr>
                  </a:outerShdw>
                </a:effectLst>
              </a:rPr>
              <a:t>EQUIPOS</a:t>
            </a:r>
          </a:p>
        </p:txBody>
      </p:sp>
      <p:cxnSp>
        <p:nvCxnSpPr>
          <p:cNvPr id="165" name="Conector recto de flecha 164">
            <a:extLst>
              <a:ext uri="{FF2B5EF4-FFF2-40B4-BE49-F238E27FC236}">
                <a16:creationId xmlns:a16="http://schemas.microsoft.com/office/drawing/2014/main" id="{6EF9AB19-2F99-461B-86A0-E284F2C9E26C}"/>
              </a:ext>
            </a:extLst>
          </p:cNvPr>
          <p:cNvCxnSpPr>
            <a:cxnSpLocks/>
          </p:cNvCxnSpPr>
          <p:nvPr/>
        </p:nvCxnSpPr>
        <p:spPr>
          <a:xfrm>
            <a:off x="9624352" y="3481607"/>
            <a:ext cx="78722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Gráfico 3" descr="Edificio">
            <a:extLst>
              <a:ext uri="{FF2B5EF4-FFF2-40B4-BE49-F238E27FC236}">
                <a16:creationId xmlns:a16="http://schemas.microsoft.com/office/drawing/2014/main" id="{5430526B-A7F8-4C4D-8E4D-BF02724EFC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4628" y="491233"/>
            <a:ext cx="914400" cy="914400"/>
          </a:xfrm>
          <a:prstGeom prst="rect">
            <a:avLst/>
          </a:prstGeom>
        </p:spPr>
      </p:pic>
      <p:pic>
        <p:nvPicPr>
          <p:cNvPr id="53" name="Gráfico 52" descr="Edificio">
            <a:extLst>
              <a:ext uri="{FF2B5EF4-FFF2-40B4-BE49-F238E27FC236}">
                <a16:creationId xmlns:a16="http://schemas.microsoft.com/office/drawing/2014/main" id="{368489DF-5835-4ABD-AB03-A76A988346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736" y="1607438"/>
            <a:ext cx="914400" cy="914400"/>
          </a:xfrm>
          <a:prstGeom prst="rect">
            <a:avLst/>
          </a:prstGeom>
        </p:spPr>
      </p:pic>
      <p:pic>
        <p:nvPicPr>
          <p:cNvPr id="54" name="Gráfico 53" descr="Edificio">
            <a:extLst>
              <a:ext uri="{FF2B5EF4-FFF2-40B4-BE49-F238E27FC236}">
                <a16:creationId xmlns:a16="http://schemas.microsoft.com/office/drawing/2014/main" id="{DBBE5C43-550A-4B57-B88A-52C527C29F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913" y="2693373"/>
            <a:ext cx="914400" cy="914400"/>
          </a:xfrm>
          <a:prstGeom prst="rect">
            <a:avLst/>
          </a:prstGeom>
        </p:spPr>
      </p:pic>
      <p:pic>
        <p:nvPicPr>
          <p:cNvPr id="56" name="Gráfico 55" descr="Edificio">
            <a:extLst>
              <a:ext uri="{FF2B5EF4-FFF2-40B4-BE49-F238E27FC236}">
                <a16:creationId xmlns:a16="http://schemas.microsoft.com/office/drawing/2014/main" id="{DA62F171-DA5B-4973-ADC1-CFCDA90277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2129" y="3809578"/>
            <a:ext cx="914400" cy="914400"/>
          </a:xfrm>
          <a:prstGeom prst="rect">
            <a:avLst/>
          </a:prstGeom>
        </p:spPr>
      </p:pic>
      <p:sp>
        <p:nvSpPr>
          <p:cNvPr id="15" name="Rectángulo 14">
            <a:extLst>
              <a:ext uri="{FF2B5EF4-FFF2-40B4-BE49-F238E27FC236}">
                <a16:creationId xmlns:a16="http://schemas.microsoft.com/office/drawing/2014/main" id="{7F7F1B9D-2C3A-4C1B-8949-661C18893ECB}"/>
              </a:ext>
            </a:extLst>
          </p:cNvPr>
          <p:cNvSpPr/>
          <p:nvPr/>
        </p:nvSpPr>
        <p:spPr>
          <a:xfrm>
            <a:off x="2910203" y="3766938"/>
            <a:ext cx="1445589" cy="523220"/>
          </a:xfrm>
          <a:prstGeom prst="rect">
            <a:avLst/>
          </a:prstGeom>
        </p:spPr>
        <p:txBody>
          <a:bodyPr wrap="none">
            <a:spAutoFit/>
          </a:bodyPr>
          <a:lstStyle/>
          <a:p>
            <a:r>
              <a:rPr lang="es-CO" sz="2800" b="1" dirty="0">
                <a:effectLst>
                  <a:outerShdw blurRad="38100" dist="38100" dir="2700000" algn="tl">
                    <a:srgbClr val="000000">
                      <a:alpha val="43137"/>
                    </a:srgbClr>
                  </a:outerShdw>
                </a:effectLst>
              </a:rPr>
              <a:t>GESTOR </a:t>
            </a:r>
          </a:p>
        </p:txBody>
      </p:sp>
      <p:sp>
        <p:nvSpPr>
          <p:cNvPr id="21" name="Rectángulo 20">
            <a:extLst>
              <a:ext uri="{FF2B5EF4-FFF2-40B4-BE49-F238E27FC236}">
                <a16:creationId xmlns:a16="http://schemas.microsoft.com/office/drawing/2014/main" id="{7D1E6D60-1DCA-48D9-B7A2-C5BEB4CA1956}"/>
              </a:ext>
            </a:extLst>
          </p:cNvPr>
          <p:cNvSpPr/>
          <p:nvPr/>
        </p:nvSpPr>
        <p:spPr>
          <a:xfrm>
            <a:off x="2114545" y="5972087"/>
            <a:ext cx="2538934" cy="646331"/>
          </a:xfrm>
          <a:prstGeom prst="rect">
            <a:avLst/>
          </a:prstGeom>
        </p:spPr>
        <p:txBody>
          <a:bodyPr wrap="square">
            <a:spAutoFit/>
          </a:bodyPr>
          <a:lstStyle/>
          <a:p>
            <a:pPr algn="ctr"/>
            <a:r>
              <a:rPr lang="es-CO" dirty="0"/>
              <a:t>Escalonamiento de necesidades</a:t>
            </a:r>
          </a:p>
        </p:txBody>
      </p:sp>
      <p:pic>
        <p:nvPicPr>
          <p:cNvPr id="67" name="Gráfico 66" descr="Ciudad">
            <a:extLst>
              <a:ext uri="{FF2B5EF4-FFF2-40B4-BE49-F238E27FC236}">
                <a16:creationId xmlns:a16="http://schemas.microsoft.com/office/drawing/2014/main" id="{E80FB005-E321-4CCE-9494-C4FD47E13D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47905" y="1168589"/>
            <a:ext cx="830997" cy="830997"/>
          </a:xfrm>
          <a:prstGeom prst="rect">
            <a:avLst/>
          </a:prstGeom>
        </p:spPr>
      </p:pic>
      <p:sp>
        <p:nvSpPr>
          <p:cNvPr id="68" name="CuadroTexto 67">
            <a:extLst>
              <a:ext uri="{FF2B5EF4-FFF2-40B4-BE49-F238E27FC236}">
                <a16:creationId xmlns:a16="http://schemas.microsoft.com/office/drawing/2014/main" id="{6032B449-D07F-4C22-BB1D-238E7CDA41D4}"/>
              </a:ext>
            </a:extLst>
          </p:cNvPr>
          <p:cNvSpPr txBox="1"/>
          <p:nvPr/>
        </p:nvSpPr>
        <p:spPr>
          <a:xfrm>
            <a:off x="5675424" y="2834081"/>
            <a:ext cx="853376" cy="338554"/>
          </a:xfrm>
          <a:prstGeom prst="rect">
            <a:avLst/>
          </a:prstGeom>
          <a:noFill/>
        </p:spPr>
        <p:txBody>
          <a:bodyPr wrap="square" rtlCol="0">
            <a:spAutoFit/>
          </a:bodyPr>
          <a:lstStyle/>
          <a:p>
            <a:r>
              <a:rPr lang="es-CO" sz="1600" b="1" dirty="0">
                <a:effectLst>
                  <a:outerShdw blurRad="38100" dist="38100" dir="2700000" algn="tl">
                    <a:srgbClr val="000000">
                      <a:alpha val="43137"/>
                    </a:srgbClr>
                  </a:outerShdw>
                </a:effectLst>
              </a:rPr>
              <a:t>DR 2</a:t>
            </a:r>
          </a:p>
        </p:txBody>
      </p:sp>
      <p:pic>
        <p:nvPicPr>
          <p:cNvPr id="69" name="Gráfico 68" descr="Ciudad">
            <a:extLst>
              <a:ext uri="{FF2B5EF4-FFF2-40B4-BE49-F238E27FC236}">
                <a16:creationId xmlns:a16="http://schemas.microsoft.com/office/drawing/2014/main" id="{08BC5514-DCE1-48DA-BFE0-BF3833DDD1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1259" y="2158539"/>
            <a:ext cx="830997" cy="830997"/>
          </a:xfrm>
          <a:prstGeom prst="rect">
            <a:avLst/>
          </a:prstGeom>
        </p:spPr>
      </p:pic>
      <p:sp>
        <p:nvSpPr>
          <p:cNvPr id="70" name="CuadroTexto 69">
            <a:extLst>
              <a:ext uri="{FF2B5EF4-FFF2-40B4-BE49-F238E27FC236}">
                <a16:creationId xmlns:a16="http://schemas.microsoft.com/office/drawing/2014/main" id="{20A9E2F1-C5ED-43A1-88D3-4DFEA4A9FF8B}"/>
              </a:ext>
            </a:extLst>
          </p:cNvPr>
          <p:cNvSpPr txBox="1"/>
          <p:nvPr/>
        </p:nvSpPr>
        <p:spPr>
          <a:xfrm>
            <a:off x="5681777" y="3846645"/>
            <a:ext cx="853376" cy="338554"/>
          </a:xfrm>
          <a:prstGeom prst="rect">
            <a:avLst/>
          </a:prstGeom>
          <a:noFill/>
        </p:spPr>
        <p:txBody>
          <a:bodyPr wrap="square" rtlCol="0">
            <a:spAutoFit/>
          </a:bodyPr>
          <a:lstStyle/>
          <a:p>
            <a:r>
              <a:rPr lang="es-CO" sz="1600" b="1" dirty="0">
                <a:effectLst>
                  <a:outerShdw blurRad="38100" dist="38100" dir="2700000" algn="tl">
                    <a:srgbClr val="000000">
                      <a:alpha val="43137"/>
                    </a:srgbClr>
                  </a:outerShdw>
                </a:effectLst>
              </a:rPr>
              <a:t>DR 3</a:t>
            </a:r>
          </a:p>
        </p:txBody>
      </p:sp>
      <p:pic>
        <p:nvPicPr>
          <p:cNvPr id="71" name="Gráfico 70" descr="Ciudad">
            <a:extLst>
              <a:ext uri="{FF2B5EF4-FFF2-40B4-BE49-F238E27FC236}">
                <a16:creationId xmlns:a16="http://schemas.microsoft.com/office/drawing/2014/main" id="{B2A1DF5F-8889-4F9C-96CC-F6499D9DDE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73410" y="3195249"/>
            <a:ext cx="830997" cy="830997"/>
          </a:xfrm>
          <a:prstGeom prst="rect">
            <a:avLst/>
          </a:prstGeom>
        </p:spPr>
      </p:pic>
      <p:sp>
        <p:nvSpPr>
          <p:cNvPr id="72" name="CuadroTexto 71">
            <a:extLst>
              <a:ext uri="{FF2B5EF4-FFF2-40B4-BE49-F238E27FC236}">
                <a16:creationId xmlns:a16="http://schemas.microsoft.com/office/drawing/2014/main" id="{4F9EDA85-F71C-46D5-93DF-302161CB272F}"/>
              </a:ext>
            </a:extLst>
          </p:cNvPr>
          <p:cNvSpPr txBox="1"/>
          <p:nvPr/>
        </p:nvSpPr>
        <p:spPr>
          <a:xfrm>
            <a:off x="5656272" y="4877819"/>
            <a:ext cx="853376" cy="338554"/>
          </a:xfrm>
          <a:prstGeom prst="rect">
            <a:avLst/>
          </a:prstGeom>
          <a:noFill/>
        </p:spPr>
        <p:txBody>
          <a:bodyPr wrap="square" rtlCol="0">
            <a:spAutoFit/>
          </a:bodyPr>
          <a:lstStyle/>
          <a:p>
            <a:r>
              <a:rPr lang="es-CO" sz="1600" b="1" dirty="0">
                <a:effectLst>
                  <a:outerShdw blurRad="38100" dist="38100" dir="2700000" algn="tl">
                    <a:srgbClr val="000000">
                      <a:alpha val="43137"/>
                    </a:srgbClr>
                  </a:outerShdw>
                </a:effectLst>
              </a:rPr>
              <a:t>DR 4</a:t>
            </a:r>
          </a:p>
        </p:txBody>
      </p:sp>
      <p:pic>
        <p:nvPicPr>
          <p:cNvPr id="73" name="Gráfico 72" descr="Ciudad">
            <a:extLst>
              <a:ext uri="{FF2B5EF4-FFF2-40B4-BE49-F238E27FC236}">
                <a16:creationId xmlns:a16="http://schemas.microsoft.com/office/drawing/2014/main" id="{05745136-5487-4D6C-9220-5685FE0498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47905" y="4226423"/>
            <a:ext cx="830997" cy="830997"/>
          </a:xfrm>
          <a:prstGeom prst="rect">
            <a:avLst/>
          </a:prstGeom>
        </p:spPr>
      </p:pic>
      <p:cxnSp>
        <p:nvCxnSpPr>
          <p:cNvPr id="25" name="Conector recto 24">
            <a:extLst>
              <a:ext uri="{FF2B5EF4-FFF2-40B4-BE49-F238E27FC236}">
                <a16:creationId xmlns:a16="http://schemas.microsoft.com/office/drawing/2014/main" id="{D7583020-743F-4F59-AFEC-917268A9F2CF}"/>
              </a:ext>
            </a:extLst>
          </p:cNvPr>
          <p:cNvCxnSpPr/>
          <p:nvPr/>
        </p:nvCxnSpPr>
        <p:spPr>
          <a:xfrm>
            <a:off x="5080485" y="1168589"/>
            <a:ext cx="0" cy="5466895"/>
          </a:xfrm>
          <a:prstGeom prst="line">
            <a:avLst/>
          </a:prstGeom>
          <a:ln w="57150"/>
        </p:spPr>
        <p:style>
          <a:lnRef idx="3">
            <a:schemeClr val="accent6"/>
          </a:lnRef>
          <a:fillRef idx="0">
            <a:schemeClr val="accent6"/>
          </a:fillRef>
          <a:effectRef idx="2">
            <a:schemeClr val="accent6"/>
          </a:effectRef>
          <a:fontRef idx="minor">
            <a:schemeClr val="tx1"/>
          </a:fontRef>
        </p:style>
      </p:cxnSp>
      <p:pic>
        <p:nvPicPr>
          <p:cNvPr id="50" name="Gráfico 49" descr="Usuario">
            <a:extLst>
              <a:ext uri="{FF2B5EF4-FFF2-40B4-BE49-F238E27FC236}">
                <a16:creationId xmlns:a16="http://schemas.microsoft.com/office/drawing/2014/main" id="{22E63D81-2222-4387-AC40-71F82492EF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9450" y="3592509"/>
            <a:ext cx="914400" cy="914400"/>
          </a:xfrm>
          <a:prstGeom prst="rect">
            <a:avLst/>
          </a:prstGeom>
        </p:spPr>
      </p:pic>
      <p:pic>
        <p:nvPicPr>
          <p:cNvPr id="86" name="Gráfico 85" descr="Usuario">
            <a:extLst>
              <a:ext uri="{FF2B5EF4-FFF2-40B4-BE49-F238E27FC236}">
                <a16:creationId xmlns:a16="http://schemas.microsoft.com/office/drawing/2014/main" id="{3ACE3968-6528-4C36-BB5E-B4B0D5A800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36806" y="1444734"/>
            <a:ext cx="471646" cy="471646"/>
          </a:xfrm>
          <a:prstGeom prst="rect">
            <a:avLst/>
          </a:prstGeom>
        </p:spPr>
      </p:pic>
      <p:pic>
        <p:nvPicPr>
          <p:cNvPr id="88" name="Gráfico 87" descr="Usuario">
            <a:extLst>
              <a:ext uri="{FF2B5EF4-FFF2-40B4-BE49-F238E27FC236}">
                <a16:creationId xmlns:a16="http://schemas.microsoft.com/office/drawing/2014/main" id="{98C331A8-8C6F-4F06-8E75-1AE4F36B7D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0934" y="2444938"/>
            <a:ext cx="471646" cy="471646"/>
          </a:xfrm>
          <a:prstGeom prst="rect">
            <a:avLst/>
          </a:prstGeom>
        </p:spPr>
      </p:pic>
      <p:pic>
        <p:nvPicPr>
          <p:cNvPr id="89" name="Gráfico 88" descr="Usuario">
            <a:extLst>
              <a:ext uri="{FF2B5EF4-FFF2-40B4-BE49-F238E27FC236}">
                <a16:creationId xmlns:a16="http://schemas.microsoft.com/office/drawing/2014/main" id="{B651CBE5-361C-422D-8096-1503AA09FB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26965" y="3427723"/>
            <a:ext cx="471646" cy="471646"/>
          </a:xfrm>
          <a:prstGeom prst="rect">
            <a:avLst/>
          </a:prstGeom>
        </p:spPr>
      </p:pic>
      <p:pic>
        <p:nvPicPr>
          <p:cNvPr id="92" name="Gráfico 91" descr="Usuario">
            <a:extLst>
              <a:ext uri="{FF2B5EF4-FFF2-40B4-BE49-F238E27FC236}">
                <a16:creationId xmlns:a16="http://schemas.microsoft.com/office/drawing/2014/main" id="{4E2AB02E-0632-4BE9-B5C3-B8622E2AB4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26965" y="4494047"/>
            <a:ext cx="471646" cy="471646"/>
          </a:xfrm>
          <a:prstGeom prst="rect">
            <a:avLst/>
          </a:prstGeom>
        </p:spPr>
      </p:pic>
      <p:sp>
        <p:nvSpPr>
          <p:cNvPr id="58" name="Rectángulo 57">
            <a:extLst>
              <a:ext uri="{FF2B5EF4-FFF2-40B4-BE49-F238E27FC236}">
                <a16:creationId xmlns:a16="http://schemas.microsoft.com/office/drawing/2014/main" id="{F0482DF2-AF31-4D69-97F2-0F6A2D954D0E}"/>
              </a:ext>
            </a:extLst>
          </p:cNvPr>
          <p:cNvSpPr/>
          <p:nvPr/>
        </p:nvSpPr>
        <p:spPr>
          <a:xfrm>
            <a:off x="7995725" y="4735153"/>
            <a:ext cx="1641347" cy="369332"/>
          </a:xfrm>
          <a:prstGeom prst="rect">
            <a:avLst/>
          </a:prstGeom>
        </p:spPr>
        <p:txBody>
          <a:bodyPr wrap="none">
            <a:spAutoFit/>
          </a:bodyPr>
          <a:lstStyle/>
          <a:p>
            <a:r>
              <a:rPr lang="es-CO" b="1" dirty="0">
                <a:effectLst>
                  <a:outerShdw blurRad="38100" dist="38100" dir="2700000" algn="tl">
                    <a:srgbClr val="000000">
                      <a:alpha val="43137"/>
                    </a:srgbClr>
                  </a:outerShdw>
                </a:effectLst>
              </a:rPr>
              <a:t>TERRITORIALES</a:t>
            </a:r>
            <a:endParaRPr lang="es-CO" dirty="0"/>
          </a:p>
        </p:txBody>
      </p:sp>
      <p:pic>
        <p:nvPicPr>
          <p:cNvPr id="75" name="Gráfico 74" descr="Usuarios">
            <a:extLst>
              <a:ext uri="{FF2B5EF4-FFF2-40B4-BE49-F238E27FC236}">
                <a16:creationId xmlns:a16="http://schemas.microsoft.com/office/drawing/2014/main" id="{2BC3770A-6F74-4C8C-BFB1-183412C669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48728" y="4135814"/>
            <a:ext cx="1267677" cy="1267677"/>
          </a:xfrm>
          <a:prstGeom prst="rect">
            <a:avLst/>
          </a:prstGeom>
        </p:spPr>
      </p:pic>
      <p:sp>
        <p:nvSpPr>
          <p:cNvPr id="76" name="Rectángulo 75">
            <a:extLst>
              <a:ext uri="{FF2B5EF4-FFF2-40B4-BE49-F238E27FC236}">
                <a16:creationId xmlns:a16="http://schemas.microsoft.com/office/drawing/2014/main" id="{2BC30B5B-9FFD-45FB-B0CF-A1B09DD25400}"/>
              </a:ext>
            </a:extLst>
          </p:cNvPr>
          <p:cNvSpPr/>
          <p:nvPr/>
        </p:nvSpPr>
        <p:spPr>
          <a:xfrm>
            <a:off x="10310968" y="1795963"/>
            <a:ext cx="1765163" cy="369332"/>
          </a:xfrm>
          <a:prstGeom prst="rect">
            <a:avLst/>
          </a:prstGeom>
        </p:spPr>
        <p:txBody>
          <a:bodyPr wrap="none">
            <a:spAutoFit/>
          </a:bodyPr>
          <a:lstStyle/>
          <a:p>
            <a:r>
              <a:rPr lang="es-CO" b="1" dirty="0">
                <a:solidFill>
                  <a:schemeClr val="bg1"/>
                </a:solidFill>
                <a:effectLst>
                  <a:outerShdw blurRad="38100" dist="38100" dir="2700000" algn="tl">
                    <a:srgbClr val="000000">
                      <a:alpha val="43137"/>
                    </a:srgbClr>
                  </a:outerShdw>
                </a:effectLst>
              </a:rPr>
              <a:t>TRANSVERSALES</a:t>
            </a:r>
            <a:endParaRPr lang="es-CO" dirty="0"/>
          </a:p>
        </p:txBody>
      </p:sp>
      <p:grpSp>
        <p:nvGrpSpPr>
          <p:cNvPr id="78" name="Grupo 77">
            <a:extLst>
              <a:ext uri="{FF2B5EF4-FFF2-40B4-BE49-F238E27FC236}">
                <a16:creationId xmlns:a16="http://schemas.microsoft.com/office/drawing/2014/main" id="{3276782A-7901-491B-90F5-C638177743BA}"/>
              </a:ext>
            </a:extLst>
          </p:cNvPr>
          <p:cNvGrpSpPr/>
          <p:nvPr/>
        </p:nvGrpSpPr>
        <p:grpSpPr>
          <a:xfrm>
            <a:off x="2130016" y="1271624"/>
            <a:ext cx="2405731" cy="2405731"/>
            <a:chOff x="2130016" y="1271624"/>
            <a:chExt cx="2405731" cy="2405731"/>
          </a:xfrm>
        </p:grpSpPr>
        <p:grpSp>
          <p:nvGrpSpPr>
            <p:cNvPr id="77" name="Grupo 76">
              <a:extLst>
                <a:ext uri="{FF2B5EF4-FFF2-40B4-BE49-F238E27FC236}">
                  <a16:creationId xmlns:a16="http://schemas.microsoft.com/office/drawing/2014/main" id="{0D50C234-F87F-410A-8507-E1575EFB701C}"/>
                </a:ext>
              </a:extLst>
            </p:cNvPr>
            <p:cNvGrpSpPr/>
            <p:nvPr/>
          </p:nvGrpSpPr>
          <p:grpSpPr>
            <a:xfrm>
              <a:off x="2130016" y="1271624"/>
              <a:ext cx="2405731" cy="2405731"/>
              <a:chOff x="4231326" y="1186778"/>
              <a:chExt cx="2405731" cy="2405731"/>
            </a:xfrm>
          </p:grpSpPr>
          <p:pic>
            <p:nvPicPr>
              <p:cNvPr id="8" name="Gráfico 7" descr="Ciudad">
                <a:extLst>
                  <a:ext uri="{FF2B5EF4-FFF2-40B4-BE49-F238E27FC236}">
                    <a16:creationId xmlns:a16="http://schemas.microsoft.com/office/drawing/2014/main" id="{6FDDA78E-3D31-4AAC-B9BF-301B8E9EE2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31326" y="1186778"/>
                <a:ext cx="2405731" cy="2405731"/>
              </a:xfrm>
              <a:prstGeom prst="rect">
                <a:avLst/>
              </a:prstGeom>
            </p:spPr>
          </p:pic>
          <p:sp>
            <p:nvSpPr>
              <p:cNvPr id="59" name="CuadroTexto 58">
                <a:extLst>
                  <a:ext uri="{FF2B5EF4-FFF2-40B4-BE49-F238E27FC236}">
                    <a16:creationId xmlns:a16="http://schemas.microsoft.com/office/drawing/2014/main" id="{021EAD70-23EA-4481-84E7-10283230B816}"/>
                  </a:ext>
                </a:extLst>
              </p:cNvPr>
              <p:cNvSpPr txBox="1"/>
              <p:nvPr/>
            </p:nvSpPr>
            <p:spPr>
              <a:xfrm>
                <a:off x="5030470" y="2608527"/>
                <a:ext cx="1485900" cy="369332"/>
              </a:xfrm>
              <a:prstGeom prst="rect">
                <a:avLst/>
              </a:prstGeom>
              <a:noFill/>
            </p:spPr>
            <p:txBody>
              <a:bodyPr wrap="square" rtlCol="0">
                <a:spAutoFit/>
              </a:bodyPr>
              <a:lstStyle/>
              <a:p>
                <a:pPr algn="ctr"/>
                <a:r>
                  <a:rPr lang="es-CO" b="1" dirty="0">
                    <a:effectLst>
                      <a:outerShdw blurRad="38100" dist="38100" dir="2700000" algn="tl">
                        <a:srgbClr val="000000">
                          <a:alpha val="43137"/>
                        </a:srgbClr>
                      </a:outerShdw>
                    </a:effectLst>
                  </a:rPr>
                  <a:t>DIRECCIÓN</a:t>
                </a:r>
              </a:p>
            </p:txBody>
          </p:sp>
          <p:sp>
            <p:nvSpPr>
              <p:cNvPr id="23" name="Rectángulo 22">
                <a:extLst>
                  <a:ext uri="{FF2B5EF4-FFF2-40B4-BE49-F238E27FC236}">
                    <a16:creationId xmlns:a16="http://schemas.microsoft.com/office/drawing/2014/main" id="{56900F52-BE00-43AF-8B98-F74C3CF4780B}"/>
                  </a:ext>
                </a:extLst>
              </p:cNvPr>
              <p:cNvSpPr/>
              <p:nvPr/>
            </p:nvSpPr>
            <p:spPr>
              <a:xfrm>
                <a:off x="5248177" y="2788995"/>
                <a:ext cx="1176732" cy="369332"/>
              </a:xfrm>
              <a:prstGeom prst="rect">
                <a:avLst/>
              </a:prstGeom>
            </p:spPr>
            <p:txBody>
              <a:bodyPr wrap="none">
                <a:spAutoFit/>
              </a:bodyPr>
              <a:lstStyle/>
              <a:p>
                <a:r>
                  <a:rPr lang="es-CO" b="1" dirty="0">
                    <a:effectLst>
                      <a:outerShdw blurRad="38100" dist="38100" dir="2700000" algn="tl">
                        <a:srgbClr val="000000">
                          <a:alpha val="43137"/>
                        </a:srgbClr>
                      </a:outerShdw>
                    </a:effectLst>
                  </a:rPr>
                  <a:t>REGIONAL</a:t>
                </a:r>
                <a:endParaRPr lang="es-CO" dirty="0"/>
              </a:p>
            </p:txBody>
          </p:sp>
        </p:grpSp>
        <p:pic>
          <p:nvPicPr>
            <p:cNvPr id="95" name="Imagen 94">
              <a:extLst>
                <a:ext uri="{FF2B5EF4-FFF2-40B4-BE49-F238E27FC236}">
                  <a16:creationId xmlns:a16="http://schemas.microsoft.com/office/drawing/2014/main" id="{785E807D-AF38-482A-9921-2BC977F43B7E}"/>
                </a:ext>
              </a:extLst>
            </p:cNvPr>
            <p:cNvPicPr>
              <a:picLocks noChangeAspect="1"/>
            </p:cNvPicPr>
            <p:nvPr/>
          </p:nvPicPr>
          <p:blipFill rotWithShape="1">
            <a:blip r:embed="rId11"/>
            <a:srcRect l="91432" t="76955" r="6137" b="11399"/>
            <a:stretch/>
          </p:blipFill>
          <p:spPr>
            <a:xfrm>
              <a:off x="3332881" y="1757759"/>
              <a:ext cx="383553" cy="516495"/>
            </a:xfrm>
            <a:prstGeom prst="rect">
              <a:avLst/>
            </a:prstGeom>
          </p:spPr>
        </p:pic>
      </p:grpSp>
      <p:grpSp>
        <p:nvGrpSpPr>
          <p:cNvPr id="79" name="Grupo 78">
            <a:extLst>
              <a:ext uri="{FF2B5EF4-FFF2-40B4-BE49-F238E27FC236}">
                <a16:creationId xmlns:a16="http://schemas.microsoft.com/office/drawing/2014/main" id="{BD70C94C-593D-4363-97AB-C8328199ACEB}"/>
              </a:ext>
            </a:extLst>
          </p:cNvPr>
          <p:cNvGrpSpPr/>
          <p:nvPr/>
        </p:nvGrpSpPr>
        <p:grpSpPr>
          <a:xfrm>
            <a:off x="7117130" y="1334568"/>
            <a:ext cx="2507222" cy="2507222"/>
            <a:chOff x="7117130" y="1716910"/>
            <a:chExt cx="2507222" cy="2507222"/>
          </a:xfrm>
        </p:grpSpPr>
        <p:pic>
          <p:nvPicPr>
            <p:cNvPr id="36" name="Gráfico 35">
              <a:extLst>
                <a:ext uri="{FF2B5EF4-FFF2-40B4-BE49-F238E27FC236}">
                  <a16:creationId xmlns:a16="http://schemas.microsoft.com/office/drawing/2014/main" id="{78960D6A-2FE0-4C59-8D78-F45091A3C70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17130" y="1716910"/>
              <a:ext cx="2507222" cy="2507222"/>
            </a:xfrm>
            <a:prstGeom prst="rect">
              <a:avLst/>
            </a:prstGeom>
          </p:spPr>
        </p:pic>
        <p:sp>
          <p:nvSpPr>
            <p:cNvPr id="37" name="Rectángulo 36">
              <a:extLst>
                <a:ext uri="{FF2B5EF4-FFF2-40B4-BE49-F238E27FC236}">
                  <a16:creationId xmlns:a16="http://schemas.microsoft.com/office/drawing/2014/main" id="{E27C88E9-066A-4CB8-AFE2-115B87703D29}"/>
                </a:ext>
              </a:extLst>
            </p:cNvPr>
            <p:cNvSpPr/>
            <p:nvPr/>
          </p:nvSpPr>
          <p:spPr>
            <a:xfrm>
              <a:off x="7563471" y="3721166"/>
              <a:ext cx="1075936" cy="369332"/>
            </a:xfrm>
            <a:prstGeom prst="rect">
              <a:avLst/>
            </a:prstGeom>
          </p:spPr>
          <p:txBody>
            <a:bodyPr wrap="none">
              <a:spAutoFit/>
            </a:bodyPr>
            <a:lstStyle/>
            <a:p>
              <a:r>
                <a:rPr lang="es-CO" b="1" dirty="0">
                  <a:effectLst>
                    <a:outerShdw blurRad="38100" dist="38100" dir="2700000" algn="tl">
                      <a:srgbClr val="000000">
                        <a:alpha val="43137"/>
                      </a:srgbClr>
                    </a:outerShdw>
                  </a:effectLst>
                </a:rPr>
                <a:t>GENERAL</a:t>
              </a:r>
              <a:endParaRPr lang="es-CO" dirty="0"/>
            </a:p>
          </p:txBody>
        </p:sp>
        <p:sp>
          <p:nvSpPr>
            <p:cNvPr id="63" name="CuadroTexto 62">
              <a:extLst>
                <a:ext uri="{FF2B5EF4-FFF2-40B4-BE49-F238E27FC236}">
                  <a16:creationId xmlns:a16="http://schemas.microsoft.com/office/drawing/2014/main" id="{FE50E3BF-D952-4EB5-9015-BE31C0D5089A}"/>
                </a:ext>
              </a:extLst>
            </p:cNvPr>
            <p:cNvSpPr txBox="1"/>
            <p:nvPr/>
          </p:nvSpPr>
          <p:spPr>
            <a:xfrm>
              <a:off x="7339051" y="3518601"/>
              <a:ext cx="1485900" cy="369332"/>
            </a:xfrm>
            <a:prstGeom prst="rect">
              <a:avLst/>
            </a:prstGeom>
            <a:noFill/>
          </p:spPr>
          <p:txBody>
            <a:bodyPr wrap="square" rtlCol="0">
              <a:spAutoFit/>
            </a:bodyPr>
            <a:lstStyle/>
            <a:p>
              <a:pPr algn="ctr"/>
              <a:r>
                <a:rPr lang="es-CO" b="1" dirty="0">
                  <a:effectLst>
                    <a:outerShdw blurRad="38100" dist="38100" dir="2700000" algn="tl">
                      <a:srgbClr val="000000">
                        <a:alpha val="43137"/>
                      </a:srgbClr>
                    </a:outerShdw>
                  </a:effectLst>
                </a:rPr>
                <a:t>DIRECCIÓN</a:t>
              </a:r>
            </a:p>
          </p:txBody>
        </p:sp>
        <p:pic>
          <p:nvPicPr>
            <p:cNvPr id="97" name="Imagen 96">
              <a:extLst>
                <a:ext uri="{FF2B5EF4-FFF2-40B4-BE49-F238E27FC236}">
                  <a16:creationId xmlns:a16="http://schemas.microsoft.com/office/drawing/2014/main" id="{E4B5D7BD-7F43-4E24-B4D5-163ECD9577E3}"/>
                </a:ext>
              </a:extLst>
            </p:cNvPr>
            <p:cNvPicPr>
              <a:picLocks noChangeAspect="1"/>
            </p:cNvPicPr>
            <p:nvPr/>
          </p:nvPicPr>
          <p:blipFill rotWithShape="1">
            <a:blip r:embed="rId11"/>
            <a:srcRect l="91432" t="76955" r="6137" b="11399"/>
            <a:stretch/>
          </p:blipFill>
          <p:spPr>
            <a:xfrm>
              <a:off x="7238273" y="2772161"/>
              <a:ext cx="383553" cy="516495"/>
            </a:xfrm>
            <a:prstGeom prst="rect">
              <a:avLst/>
            </a:prstGeom>
          </p:spPr>
        </p:pic>
      </p:grpSp>
    </p:spTree>
    <p:extLst>
      <p:ext uri="{BB962C8B-B14F-4D97-AF65-F5344CB8AC3E}">
        <p14:creationId xmlns:p14="http://schemas.microsoft.com/office/powerpoint/2010/main" val="3976269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par>
                                <p:cTn id="33" presetID="22" presetClass="entr" presetSubtype="8"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par>
                                <p:cTn id="36" presetID="22" presetClass="entr" presetSubtype="8"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left)">
                                      <p:cBhvr>
                                        <p:cTn id="38" dur="500"/>
                                        <p:tgtEl>
                                          <p:spTgt spid="22"/>
                                        </p:tgtEl>
                                      </p:cBhvr>
                                    </p:animEffect>
                                  </p:childTnLst>
                                </p:cTn>
                              </p:par>
                              <p:par>
                                <p:cTn id="39" presetID="22" presetClass="entr" presetSubtype="8"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left)">
                                      <p:cBhvr>
                                        <p:cTn id="41" dur="500"/>
                                        <p:tgtEl>
                                          <p:spTgt spid="10"/>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78"/>
                                        </p:tgtEl>
                                        <p:attrNameLst>
                                          <p:attrName>style.visibility</p:attrName>
                                        </p:attrNameLst>
                                      </p:cBhvr>
                                      <p:to>
                                        <p:strVal val="visible"/>
                                      </p:to>
                                    </p:set>
                                    <p:animEffect transition="in" filter="fade">
                                      <p:cBhvr>
                                        <p:cTn id="45" dur="500"/>
                                        <p:tgtEl>
                                          <p:spTgt spid="78"/>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50"/>
                                        </p:tgtEl>
                                        <p:attrNameLst>
                                          <p:attrName>style.visibility</p:attrName>
                                        </p:attrNameLst>
                                      </p:cBhvr>
                                      <p:to>
                                        <p:strVal val="visible"/>
                                      </p:to>
                                    </p:set>
                                    <p:anim calcmode="lin" valueType="num">
                                      <p:cBhvr additive="base">
                                        <p:cTn id="50" dur="500" fill="hold"/>
                                        <p:tgtEl>
                                          <p:spTgt spid="50"/>
                                        </p:tgtEl>
                                        <p:attrNameLst>
                                          <p:attrName>ppt_x</p:attrName>
                                        </p:attrNameLst>
                                      </p:cBhvr>
                                      <p:tavLst>
                                        <p:tav tm="0">
                                          <p:val>
                                            <p:strVal val="#ppt_x"/>
                                          </p:val>
                                        </p:tav>
                                        <p:tav tm="100000">
                                          <p:val>
                                            <p:strVal val="#ppt_x"/>
                                          </p:val>
                                        </p:tav>
                                      </p:tavLst>
                                    </p:anim>
                                    <p:anim calcmode="lin" valueType="num">
                                      <p:cBhvr additive="base">
                                        <p:cTn id="51" dur="500" fill="hold"/>
                                        <p:tgtEl>
                                          <p:spTgt spid="50"/>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additive="base">
                                        <p:cTn id="54" dur="500" fill="hold"/>
                                        <p:tgtEl>
                                          <p:spTgt spid="15"/>
                                        </p:tgtEl>
                                        <p:attrNameLst>
                                          <p:attrName>ppt_x</p:attrName>
                                        </p:attrNameLst>
                                      </p:cBhvr>
                                      <p:tavLst>
                                        <p:tav tm="0">
                                          <p:val>
                                            <p:strVal val="#ppt_x"/>
                                          </p:val>
                                        </p:tav>
                                        <p:tav tm="100000">
                                          <p:val>
                                            <p:strVal val="#ppt_x"/>
                                          </p:val>
                                        </p:tav>
                                      </p:tavLst>
                                    </p:anim>
                                    <p:anim calcmode="lin" valueType="num">
                                      <p:cBhvr additive="base">
                                        <p:cTn id="55" dur="500" fill="hold"/>
                                        <p:tgtEl>
                                          <p:spTgt spid="15"/>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anim calcmode="lin" valueType="num">
                                      <p:cBhvr additive="base">
                                        <p:cTn id="58" dur="500" fill="hold"/>
                                        <p:tgtEl>
                                          <p:spTgt spid="27"/>
                                        </p:tgtEl>
                                        <p:attrNameLst>
                                          <p:attrName>ppt_x</p:attrName>
                                        </p:attrNameLst>
                                      </p:cBhvr>
                                      <p:tavLst>
                                        <p:tav tm="0">
                                          <p:val>
                                            <p:strVal val="#ppt_x"/>
                                          </p:val>
                                        </p:tav>
                                        <p:tav tm="100000">
                                          <p:val>
                                            <p:strVal val="#ppt_x"/>
                                          </p:val>
                                        </p:tav>
                                      </p:tavLst>
                                    </p:anim>
                                    <p:anim calcmode="lin" valueType="num">
                                      <p:cBhvr additive="base">
                                        <p:cTn id="59" dur="500" fill="hold"/>
                                        <p:tgtEl>
                                          <p:spTgt spid="27"/>
                                        </p:tgtEl>
                                        <p:attrNameLst>
                                          <p:attrName>ppt_y</p:attrName>
                                        </p:attrNameLst>
                                      </p:cBhvr>
                                      <p:tavLst>
                                        <p:tav tm="0">
                                          <p:val>
                                            <p:strVal val="1+#ppt_h/2"/>
                                          </p:val>
                                        </p:tav>
                                        <p:tav tm="100000">
                                          <p:val>
                                            <p:strVal val="#ppt_y"/>
                                          </p:val>
                                        </p:tav>
                                      </p:tavLst>
                                    </p:anim>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151"/>
                                        </p:tgtEl>
                                        <p:attrNameLst>
                                          <p:attrName>style.visibility</p:attrName>
                                        </p:attrNameLst>
                                      </p:cBhvr>
                                      <p:to>
                                        <p:strVal val="visible"/>
                                      </p:to>
                                    </p:set>
                                    <p:animEffect transition="in" filter="fade">
                                      <p:cBhvr>
                                        <p:cTn id="63" dur="500"/>
                                        <p:tgtEl>
                                          <p:spTgt spid="15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down)">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par>
                                <p:cTn id="79" presetID="10" presetClass="entr" presetSubtype="0" fill="hold" nodeType="withEffect">
                                  <p:stCondLst>
                                    <p:cond delay="0"/>
                                  </p:stCondLst>
                                  <p:childTnLst>
                                    <p:set>
                                      <p:cBhvr>
                                        <p:cTn id="80" dur="1" fill="hold">
                                          <p:stCondLst>
                                            <p:cond delay="0"/>
                                          </p:stCondLst>
                                        </p:cTn>
                                        <p:tgtEl>
                                          <p:spTgt spid="67"/>
                                        </p:tgtEl>
                                        <p:attrNameLst>
                                          <p:attrName>style.visibility</p:attrName>
                                        </p:attrNameLst>
                                      </p:cBhvr>
                                      <p:to>
                                        <p:strVal val="visible"/>
                                      </p:to>
                                    </p:set>
                                    <p:animEffect transition="in" filter="fade">
                                      <p:cBhvr>
                                        <p:cTn id="81" dur="500"/>
                                        <p:tgtEl>
                                          <p:spTgt spid="6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8"/>
                                        </p:tgtEl>
                                        <p:attrNameLst>
                                          <p:attrName>style.visibility</p:attrName>
                                        </p:attrNameLst>
                                      </p:cBhvr>
                                      <p:to>
                                        <p:strVal val="visible"/>
                                      </p:to>
                                    </p:set>
                                    <p:animEffect transition="in" filter="fade">
                                      <p:cBhvr>
                                        <p:cTn id="84" dur="500"/>
                                        <p:tgtEl>
                                          <p:spTgt spid="68"/>
                                        </p:tgtEl>
                                      </p:cBhvr>
                                    </p:animEffect>
                                  </p:childTnLst>
                                </p:cTn>
                              </p:par>
                              <p:par>
                                <p:cTn id="85" presetID="10" presetClass="entr" presetSubtype="0" fill="hold" nodeType="withEffect">
                                  <p:stCondLst>
                                    <p:cond delay="0"/>
                                  </p:stCondLst>
                                  <p:childTnLst>
                                    <p:set>
                                      <p:cBhvr>
                                        <p:cTn id="86" dur="1" fill="hold">
                                          <p:stCondLst>
                                            <p:cond delay="0"/>
                                          </p:stCondLst>
                                        </p:cTn>
                                        <p:tgtEl>
                                          <p:spTgt spid="69"/>
                                        </p:tgtEl>
                                        <p:attrNameLst>
                                          <p:attrName>style.visibility</p:attrName>
                                        </p:attrNameLst>
                                      </p:cBhvr>
                                      <p:to>
                                        <p:strVal val="visible"/>
                                      </p:to>
                                    </p:set>
                                    <p:animEffect transition="in" filter="fade">
                                      <p:cBhvr>
                                        <p:cTn id="87" dur="500"/>
                                        <p:tgtEl>
                                          <p:spTgt spid="6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par>
                                <p:cTn id="91" presetID="10" presetClass="entr" presetSubtype="0" fill="hold" nodeType="withEffect">
                                  <p:stCondLst>
                                    <p:cond delay="0"/>
                                  </p:stCondLst>
                                  <p:childTnLst>
                                    <p:set>
                                      <p:cBhvr>
                                        <p:cTn id="92" dur="1" fill="hold">
                                          <p:stCondLst>
                                            <p:cond delay="0"/>
                                          </p:stCondLst>
                                        </p:cTn>
                                        <p:tgtEl>
                                          <p:spTgt spid="71"/>
                                        </p:tgtEl>
                                        <p:attrNameLst>
                                          <p:attrName>style.visibility</p:attrName>
                                        </p:attrNameLst>
                                      </p:cBhvr>
                                      <p:to>
                                        <p:strVal val="visible"/>
                                      </p:to>
                                    </p:set>
                                    <p:animEffect transition="in" filter="fade">
                                      <p:cBhvr>
                                        <p:cTn id="93" dur="500"/>
                                        <p:tgtEl>
                                          <p:spTgt spid="7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72"/>
                                        </p:tgtEl>
                                        <p:attrNameLst>
                                          <p:attrName>style.visibility</p:attrName>
                                        </p:attrNameLst>
                                      </p:cBhvr>
                                      <p:to>
                                        <p:strVal val="visible"/>
                                      </p:to>
                                    </p:set>
                                    <p:animEffect transition="in" filter="fade">
                                      <p:cBhvr>
                                        <p:cTn id="96" dur="500"/>
                                        <p:tgtEl>
                                          <p:spTgt spid="72"/>
                                        </p:tgtEl>
                                      </p:cBhvr>
                                    </p:animEffect>
                                  </p:childTnLst>
                                </p:cTn>
                              </p:par>
                              <p:par>
                                <p:cTn id="97" presetID="10" presetClass="entr" presetSubtype="0" fill="hold" nodeType="withEffect">
                                  <p:stCondLst>
                                    <p:cond delay="0"/>
                                  </p:stCondLst>
                                  <p:childTnLst>
                                    <p:set>
                                      <p:cBhvr>
                                        <p:cTn id="98" dur="1" fill="hold">
                                          <p:stCondLst>
                                            <p:cond delay="0"/>
                                          </p:stCondLst>
                                        </p:cTn>
                                        <p:tgtEl>
                                          <p:spTgt spid="73"/>
                                        </p:tgtEl>
                                        <p:attrNameLst>
                                          <p:attrName>style.visibility</p:attrName>
                                        </p:attrNameLst>
                                      </p:cBhvr>
                                      <p:to>
                                        <p:strVal val="visible"/>
                                      </p:to>
                                    </p:set>
                                    <p:animEffect transition="in" filter="fade">
                                      <p:cBhvr>
                                        <p:cTn id="99" dur="500"/>
                                        <p:tgtEl>
                                          <p:spTgt spid="73"/>
                                        </p:tgtEl>
                                      </p:cBhvr>
                                    </p:animEffect>
                                  </p:childTnLst>
                                </p:cTn>
                              </p:par>
                              <p:par>
                                <p:cTn id="100" presetID="10" presetClass="entr" presetSubtype="0" fill="hold" nodeType="withEffect">
                                  <p:stCondLst>
                                    <p:cond delay="0"/>
                                  </p:stCondLst>
                                  <p:childTnLst>
                                    <p:set>
                                      <p:cBhvr>
                                        <p:cTn id="101" dur="1" fill="hold">
                                          <p:stCondLst>
                                            <p:cond delay="0"/>
                                          </p:stCondLst>
                                        </p:cTn>
                                        <p:tgtEl>
                                          <p:spTgt spid="86"/>
                                        </p:tgtEl>
                                        <p:attrNameLst>
                                          <p:attrName>style.visibility</p:attrName>
                                        </p:attrNameLst>
                                      </p:cBhvr>
                                      <p:to>
                                        <p:strVal val="visible"/>
                                      </p:to>
                                    </p:set>
                                    <p:animEffect transition="in" filter="fade">
                                      <p:cBhvr>
                                        <p:cTn id="102" dur="500"/>
                                        <p:tgtEl>
                                          <p:spTgt spid="86"/>
                                        </p:tgtEl>
                                      </p:cBhvr>
                                    </p:animEffect>
                                  </p:childTnLst>
                                </p:cTn>
                              </p:par>
                              <p:par>
                                <p:cTn id="103" presetID="10" presetClass="entr" presetSubtype="0" fill="hold" nodeType="withEffect">
                                  <p:stCondLst>
                                    <p:cond delay="0"/>
                                  </p:stCondLst>
                                  <p:childTnLst>
                                    <p:set>
                                      <p:cBhvr>
                                        <p:cTn id="104" dur="1" fill="hold">
                                          <p:stCondLst>
                                            <p:cond delay="0"/>
                                          </p:stCondLst>
                                        </p:cTn>
                                        <p:tgtEl>
                                          <p:spTgt spid="88"/>
                                        </p:tgtEl>
                                        <p:attrNameLst>
                                          <p:attrName>style.visibility</p:attrName>
                                        </p:attrNameLst>
                                      </p:cBhvr>
                                      <p:to>
                                        <p:strVal val="visible"/>
                                      </p:to>
                                    </p:set>
                                    <p:animEffect transition="in" filter="fade">
                                      <p:cBhvr>
                                        <p:cTn id="105" dur="500"/>
                                        <p:tgtEl>
                                          <p:spTgt spid="88"/>
                                        </p:tgtEl>
                                      </p:cBhvr>
                                    </p:animEffect>
                                  </p:childTnLst>
                                </p:cTn>
                              </p:par>
                              <p:par>
                                <p:cTn id="106" presetID="10" presetClass="entr" presetSubtype="0" fill="hold" nodeType="withEffect">
                                  <p:stCondLst>
                                    <p:cond delay="0"/>
                                  </p:stCondLst>
                                  <p:childTnLst>
                                    <p:set>
                                      <p:cBhvr>
                                        <p:cTn id="107" dur="1" fill="hold">
                                          <p:stCondLst>
                                            <p:cond delay="0"/>
                                          </p:stCondLst>
                                        </p:cTn>
                                        <p:tgtEl>
                                          <p:spTgt spid="89"/>
                                        </p:tgtEl>
                                        <p:attrNameLst>
                                          <p:attrName>style.visibility</p:attrName>
                                        </p:attrNameLst>
                                      </p:cBhvr>
                                      <p:to>
                                        <p:strVal val="visible"/>
                                      </p:to>
                                    </p:set>
                                    <p:animEffect transition="in" filter="fade">
                                      <p:cBhvr>
                                        <p:cTn id="108" dur="500"/>
                                        <p:tgtEl>
                                          <p:spTgt spid="89"/>
                                        </p:tgtEl>
                                      </p:cBhvr>
                                    </p:animEffect>
                                  </p:childTnLst>
                                </p:cTn>
                              </p:par>
                              <p:par>
                                <p:cTn id="109" presetID="10" presetClass="entr" presetSubtype="0" fill="hold" nodeType="withEffect">
                                  <p:stCondLst>
                                    <p:cond delay="0"/>
                                  </p:stCondLst>
                                  <p:childTnLst>
                                    <p:set>
                                      <p:cBhvr>
                                        <p:cTn id="110" dur="1" fill="hold">
                                          <p:stCondLst>
                                            <p:cond delay="0"/>
                                          </p:stCondLst>
                                        </p:cTn>
                                        <p:tgtEl>
                                          <p:spTgt spid="92"/>
                                        </p:tgtEl>
                                        <p:attrNameLst>
                                          <p:attrName>style.visibility</p:attrName>
                                        </p:attrNameLst>
                                      </p:cBhvr>
                                      <p:to>
                                        <p:strVal val="visible"/>
                                      </p:to>
                                    </p:set>
                                    <p:animEffect transition="in" filter="fade">
                                      <p:cBhvr>
                                        <p:cTn id="111" dur="500"/>
                                        <p:tgtEl>
                                          <p:spTgt spid="92"/>
                                        </p:tgtEl>
                                      </p:cBhvr>
                                    </p:animEffect>
                                  </p:childTnLst>
                                </p:cTn>
                              </p:par>
                            </p:childTnLst>
                          </p:cTn>
                        </p:par>
                        <p:par>
                          <p:cTn id="112" fill="hold">
                            <p:stCondLst>
                              <p:cond delay="500"/>
                            </p:stCondLst>
                            <p:childTnLst>
                              <p:par>
                                <p:cTn id="113" presetID="22" presetClass="entr" presetSubtype="8" fill="hold" nodeType="afterEffect">
                                  <p:stCondLst>
                                    <p:cond delay="0"/>
                                  </p:stCondLst>
                                  <p:childTnLst>
                                    <p:set>
                                      <p:cBhvr>
                                        <p:cTn id="114" dur="1" fill="hold">
                                          <p:stCondLst>
                                            <p:cond delay="0"/>
                                          </p:stCondLst>
                                        </p:cTn>
                                        <p:tgtEl>
                                          <p:spTgt spid="109"/>
                                        </p:tgtEl>
                                        <p:attrNameLst>
                                          <p:attrName>style.visibility</p:attrName>
                                        </p:attrNameLst>
                                      </p:cBhvr>
                                      <p:to>
                                        <p:strVal val="visible"/>
                                      </p:to>
                                    </p:set>
                                    <p:animEffect transition="in" filter="wipe(left)">
                                      <p:cBhvr>
                                        <p:cTn id="115" dur="500"/>
                                        <p:tgtEl>
                                          <p:spTgt spid="109"/>
                                        </p:tgtEl>
                                      </p:cBhvr>
                                    </p:animEffect>
                                  </p:childTnLst>
                                </p:cTn>
                              </p:par>
                              <p:par>
                                <p:cTn id="116" presetID="22" presetClass="entr" presetSubtype="8" fill="hold" nodeType="withEffect">
                                  <p:stCondLst>
                                    <p:cond delay="0"/>
                                  </p:stCondLst>
                                  <p:childTnLst>
                                    <p:set>
                                      <p:cBhvr>
                                        <p:cTn id="117" dur="1" fill="hold">
                                          <p:stCondLst>
                                            <p:cond delay="0"/>
                                          </p:stCondLst>
                                        </p:cTn>
                                        <p:tgtEl>
                                          <p:spTgt spid="117"/>
                                        </p:tgtEl>
                                        <p:attrNameLst>
                                          <p:attrName>style.visibility</p:attrName>
                                        </p:attrNameLst>
                                      </p:cBhvr>
                                      <p:to>
                                        <p:strVal val="visible"/>
                                      </p:to>
                                    </p:set>
                                    <p:animEffect transition="in" filter="wipe(left)">
                                      <p:cBhvr>
                                        <p:cTn id="118" dur="500"/>
                                        <p:tgtEl>
                                          <p:spTgt spid="117"/>
                                        </p:tgtEl>
                                      </p:cBhvr>
                                    </p:animEffect>
                                  </p:childTnLst>
                                </p:cTn>
                              </p:par>
                              <p:par>
                                <p:cTn id="119" presetID="22" presetClass="entr" presetSubtype="8" fill="hold" nodeType="withEffect">
                                  <p:stCondLst>
                                    <p:cond delay="0"/>
                                  </p:stCondLst>
                                  <p:childTnLst>
                                    <p:set>
                                      <p:cBhvr>
                                        <p:cTn id="120" dur="1" fill="hold">
                                          <p:stCondLst>
                                            <p:cond delay="0"/>
                                          </p:stCondLst>
                                        </p:cTn>
                                        <p:tgtEl>
                                          <p:spTgt spid="118"/>
                                        </p:tgtEl>
                                        <p:attrNameLst>
                                          <p:attrName>style.visibility</p:attrName>
                                        </p:attrNameLst>
                                      </p:cBhvr>
                                      <p:to>
                                        <p:strVal val="visible"/>
                                      </p:to>
                                    </p:set>
                                    <p:animEffect transition="in" filter="wipe(left)">
                                      <p:cBhvr>
                                        <p:cTn id="121" dur="500"/>
                                        <p:tgtEl>
                                          <p:spTgt spid="118"/>
                                        </p:tgtEl>
                                      </p:cBhvr>
                                    </p:animEffect>
                                  </p:childTnLst>
                                </p:cTn>
                              </p:par>
                              <p:par>
                                <p:cTn id="122" presetID="22" presetClass="entr" presetSubtype="8" fill="hold" nodeType="withEffect">
                                  <p:stCondLst>
                                    <p:cond delay="0"/>
                                  </p:stCondLst>
                                  <p:childTnLst>
                                    <p:set>
                                      <p:cBhvr>
                                        <p:cTn id="123" dur="1" fill="hold">
                                          <p:stCondLst>
                                            <p:cond delay="0"/>
                                          </p:stCondLst>
                                        </p:cTn>
                                        <p:tgtEl>
                                          <p:spTgt spid="123"/>
                                        </p:tgtEl>
                                        <p:attrNameLst>
                                          <p:attrName>style.visibility</p:attrName>
                                        </p:attrNameLst>
                                      </p:cBhvr>
                                      <p:to>
                                        <p:strVal val="visible"/>
                                      </p:to>
                                    </p:set>
                                    <p:animEffect transition="in" filter="wipe(left)">
                                      <p:cBhvr>
                                        <p:cTn id="124" dur="500"/>
                                        <p:tgtEl>
                                          <p:spTgt spid="123"/>
                                        </p:tgtEl>
                                      </p:cBhvr>
                                    </p:animEffect>
                                  </p:childTnLst>
                                </p:cTn>
                              </p:par>
                            </p:childTnLst>
                          </p:cTn>
                        </p:par>
                        <p:par>
                          <p:cTn id="125" fill="hold">
                            <p:stCondLst>
                              <p:cond delay="1000"/>
                            </p:stCondLst>
                            <p:childTnLst>
                              <p:par>
                                <p:cTn id="126" presetID="10" presetClass="entr" presetSubtype="0" fill="hold" nodeType="afterEffect">
                                  <p:stCondLst>
                                    <p:cond delay="0"/>
                                  </p:stCondLst>
                                  <p:childTnLst>
                                    <p:set>
                                      <p:cBhvr>
                                        <p:cTn id="127" dur="1" fill="hold">
                                          <p:stCondLst>
                                            <p:cond delay="0"/>
                                          </p:stCondLst>
                                        </p:cTn>
                                        <p:tgtEl>
                                          <p:spTgt spid="79"/>
                                        </p:tgtEl>
                                        <p:attrNameLst>
                                          <p:attrName>style.visibility</p:attrName>
                                        </p:attrNameLst>
                                      </p:cBhvr>
                                      <p:to>
                                        <p:strVal val="visible"/>
                                      </p:to>
                                    </p:set>
                                    <p:animEffect transition="in" filter="fade">
                                      <p:cBhvr>
                                        <p:cTn id="128" dur="500"/>
                                        <p:tgtEl>
                                          <p:spTgt spid="79"/>
                                        </p:tgtEl>
                                      </p:cBhvr>
                                    </p:animEffect>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90"/>
                                        </p:tgtEl>
                                        <p:attrNameLst>
                                          <p:attrName>style.visibility</p:attrName>
                                        </p:attrNameLst>
                                      </p:cBhvr>
                                      <p:to>
                                        <p:strVal val="visible"/>
                                      </p:to>
                                    </p:set>
                                    <p:anim calcmode="lin" valueType="num">
                                      <p:cBhvr additive="base">
                                        <p:cTn id="133" dur="500" fill="hold"/>
                                        <p:tgtEl>
                                          <p:spTgt spid="90"/>
                                        </p:tgtEl>
                                        <p:attrNameLst>
                                          <p:attrName>ppt_x</p:attrName>
                                        </p:attrNameLst>
                                      </p:cBhvr>
                                      <p:tavLst>
                                        <p:tav tm="0">
                                          <p:val>
                                            <p:strVal val="#ppt_x"/>
                                          </p:val>
                                        </p:tav>
                                        <p:tav tm="100000">
                                          <p:val>
                                            <p:strVal val="#ppt_x"/>
                                          </p:val>
                                        </p:tav>
                                      </p:tavLst>
                                    </p:anim>
                                    <p:anim calcmode="lin" valueType="num">
                                      <p:cBhvr additive="base">
                                        <p:cTn id="134" dur="500" fill="hold"/>
                                        <p:tgtEl>
                                          <p:spTgt spid="90"/>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75"/>
                                        </p:tgtEl>
                                        <p:attrNameLst>
                                          <p:attrName>style.visibility</p:attrName>
                                        </p:attrNameLst>
                                      </p:cBhvr>
                                      <p:to>
                                        <p:strVal val="visible"/>
                                      </p:to>
                                    </p:set>
                                    <p:anim calcmode="lin" valueType="num">
                                      <p:cBhvr additive="base">
                                        <p:cTn id="137" dur="500" fill="hold"/>
                                        <p:tgtEl>
                                          <p:spTgt spid="75"/>
                                        </p:tgtEl>
                                        <p:attrNameLst>
                                          <p:attrName>ppt_x</p:attrName>
                                        </p:attrNameLst>
                                      </p:cBhvr>
                                      <p:tavLst>
                                        <p:tav tm="0">
                                          <p:val>
                                            <p:strVal val="#ppt_x"/>
                                          </p:val>
                                        </p:tav>
                                        <p:tav tm="100000">
                                          <p:val>
                                            <p:strVal val="#ppt_x"/>
                                          </p:val>
                                        </p:tav>
                                      </p:tavLst>
                                    </p:anim>
                                    <p:anim calcmode="lin" valueType="num">
                                      <p:cBhvr additive="base">
                                        <p:cTn id="138" dur="500" fill="hold"/>
                                        <p:tgtEl>
                                          <p:spTgt spid="75"/>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58"/>
                                        </p:tgtEl>
                                        <p:attrNameLst>
                                          <p:attrName>style.visibility</p:attrName>
                                        </p:attrNameLst>
                                      </p:cBhvr>
                                      <p:to>
                                        <p:strVal val="visible"/>
                                      </p:to>
                                    </p:set>
                                    <p:anim calcmode="lin" valueType="num">
                                      <p:cBhvr additive="base">
                                        <p:cTn id="141" dur="500" fill="hold"/>
                                        <p:tgtEl>
                                          <p:spTgt spid="58"/>
                                        </p:tgtEl>
                                        <p:attrNameLst>
                                          <p:attrName>ppt_x</p:attrName>
                                        </p:attrNameLst>
                                      </p:cBhvr>
                                      <p:tavLst>
                                        <p:tav tm="0">
                                          <p:val>
                                            <p:strVal val="#ppt_x"/>
                                          </p:val>
                                        </p:tav>
                                        <p:tav tm="100000">
                                          <p:val>
                                            <p:strVal val="#ppt_x"/>
                                          </p:val>
                                        </p:tav>
                                      </p:tavLst>
                                    </p:anim>
                                    <p:anim calcmode="lin" valueType="num">
                                      <p:cBhvr additive="base">
                                        <p:cTn id="142" dur="500" fill="hold"/>
                                        <p:tgtEl>
                                          <p:spTgt spid="58"/>
                                        </p:tgtEl>
                                        <p:attrNameLst>
                                          <p:attrName>ppt_y</p:attrName>
                                        </p:attrNameLst>
                                      </p:cBhvr>
                                      <p:tavLst>
                                        <p:tav tm="0">
                                          <p:val>
                                            <p:strVal val="1+#ppt_h/2"/>
                                          </p:val>
                                        </p:tav>
                                        <p:tav tm="100000">
                                          <p:val>
                                            <p:strVal val="#ppt_y"/>
                                          </p:val>
                                        </p:tav>
                                      </p:tavLst>
                                    </p:anim>
                                  </p:childTnLst>
                                </p:cTn>
                              </p:par>
                            </p:childTnLst>
                          </p:cTn>
                        </p:par>
                        <p:par>
                          <p:cTn id="143" fill="hold">
                            <p:stCondLst>
                              <p:cond delay="500"/>
                            </p:stCondLst>
                            <p:childTnLst>
                              <p:par>
                                <p:cTn id="144" presetID="10" presetClass="entr" presetSubtype="0" fill="hold" grpId="0" nodeType="afterEffect">
                                  <p:stCondLst>
                                    <p:cond delay="0"/>
                                  </p:stCondLst>
                                  <p:childTnLst>
                                    <p:set>
                                      <p:cBhvr>
                                        <p:cTn id="145" dur="1" fill="hold">
                                          <p:stCondLst>
                                            <p:cond delay="0"/>
                                          </p:stCondLst>
                                        </p:cTn>
                                        <p:tgtEl>
                                          <p:spTgt spid="91"/>
                                        </p:tgtEl>
                                        <p:attrNameLst>
                                          <p:attrName>style.visibility</p:attrName>
                                        </p:attrNameLst>
                                      </p:cBhvr>
                                      <p:to>
                                        <p:strVal val="visible"/>
                                      </p:to>
                                    </p:set>
                                    <p:animEffect transition="in" filter="fade">
                                      <p:cBhvr>
                                        <p:cTn id="146" dur="500"/>
                                        <p:tgtEl>
                                          <p:spTgt spid="91"/>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nodeType="clickEffect">
                                  <p:stCondLst>
                                    <p:cond delay="0"/>
                                  </p:stCondLst>
                                  <p:childTnLst>
                                    <p:set>
                                      <p:cBhvr>
                                        <p:cTn id="150" dur="1" fill="hold">
                                          <p:stCondLst>
                                            <p:cond delay="0"/>
                                          </p:stCondLst>
                                        </p:cTn>
                                        <p:tgtEl>
                                          <p:spTgt spid="165"/>
                                        </p:tgtEl>
                                        <p:attrNameLst>
                                          <p:attrName>style.visibility</p:attrName>
                                        </p:attrNameLst>
                                      </p:cBhvr>
                                      <p:to>
                                        <p:strVal val="visible"/>
                                      </p:to>
                                    </p:set>
                                    <p:animEffect transition="in" filter="wipe(left)">
                                      <p:cBhvr>
                                        <p:cTn id="151" dur="500"/>
                                        <p:tgtEl>
                                          <p:spTgt spid="165"/>
                                        </p:tgtEl>
                                      </p:cBhvr>
                                    </p:animEffect>
                                  </p:childTnLst>
                                </p:cTn>
                              </p:par>
                            </p:childTnLst>
                          </p:cTn>
                        </p:par>
                        <p:par>
                          <p:cTn id="152" fill="hold">
                            <p:stCondLst>
                              <p:cond delay="500"/>
                            </p:stCondLst>
                            <p:childTnLst>
                              <p:par>
                                <p:cTn id="153" presetID="22" presetClass="entr" presetSubtype="2" fill="hold" grpId="0" nodeType="afterEffect">
                                  <p:stCondLst>
                                    <p:cond delay="0"/>
                                  </p:stCondLst>
                                  <p:childTnLst>
                                    <p:set>
                                      <p:cBhvr>
                                        <p:cTn id="154" dur="1" fill="hold">
                                          <p:stCondLst>
                                            <p:cond delay="0"/>
                                          </p:stCondLst>
                                        </p:cTn>
                                        <p:tgtEl>
                                          <p:spTgt spid="87"/>
                                        </p:tgtEl>
                                        <p:attrNameLst>
                                          <p:attrName>style.visibility</p:attrName>
                                        </p:attrNameLst>
                                      </p:cBhvr>
                                      <p:to>
                                        <p:strVal val="visible"/>
                                      </p:to>
                                    </p:set>
                                    <p:animEffect transition="in" filter="wipe(right)">
                                      <p:cBhvr>
                                        <p:cTn id="155" dur="500"/>
                                        <p:tgtEl>
                                          <p:spTgt spid="87"/>
                                        </p:tgtEl>
                                      </p:cBhvr>
                                    </p:animEffect>
                                  </p:childTnLst>
                                </p:cTn>
                              </p:par>
                            </p:childTnLst>
                          </p:cTn>
                        </p:par>
                        <p:par>
                          <p:cTn id="156" fill="hold">
                            <p:stCondLst>
                              <p:cond delay="1000"/>
                            </p:stCondLst>
                            <p:childTnLst>
                              <p:par>
                                <p:cTn id="157" presetID="10" presetClass="entr" presetSubtype="0" fill="hold" grpId="0" nodeType="afterEffect">
                                  <p:stCondLst>
                                    <p:cond delay="0"/>
                                  </p:stCondLst>
                                  <p:childTnLst>
                                    <p:set>
                                      <p:cBhvr>
                                        <p:cTn id="158" dur="1" fill="hold">
                                          <p:stCondLst>
                                            <p:cond delay="0"/>
                                          </p:stCondLst>
                                        </p:cTn>
                                        <p:tgtEl>
                                          <p:spTgt spid="162"/>
                                        </p:tgtEl>
                                        <p:attrNameLst>
                                          <p:attrName>style.visibility</p:attrName>
                                        </p:attrNameLst>
                                      </p:cBhvr>
                                      <p:to>
                                        <p:strVal val="visible"/>
                                      </p:to>
                                    </p:set>
                                    <p:animEffect transition="in" filter="fade">
                                      <p:cBhvr>
                                        <p:cTn id="159" dur="500"/>
                                        <p:tgtEl>
                                          <p:spTgt spid="162"/>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76"/>
                                        </p:tgtEl>
                                        <p:attrNameLst>
                                          <p:attrName>style.visibility</p:attrName>
                                        </p:attrNameLst>
                                      </p:cBhvr>
                                      <p:to>
                                        <p:strVal val="visible"/>
                                      </p:to>
                                    </p:set>
                                    <p:animEffect transition="in" filter="fade">
                                      <p:cBhvr>
                                        <p:cTn id="162" dur="500"/>
                                        <p:tgtEl>
                                          <p:spTgt spid="76"/>
                                        </p:tgtEl>
                                      </p:cBhvr>
                                    </p:animEffect>
                                  </p:childTnLst>
                                </p:cTn>
                              </p:par>
                            </p:childTnLst>
                          </p:cTn>
                        </p:par>
                        <p:par>
                          <p:cTn id="163" fill="hold">
                            <p:stCondLst>
                              <p:cond delay="1500"/>
                            </p:stCondLst>
                            <p:childTnLst>
                              <p:par>
                                <p:cTn id="164" presetID="10" presetClass="entr" presetSubtype="0" fill="hold" grpId="0" nodeType="afterEffect">
                                  <p:stCondLst>
                                    <p:cond delay="0"/>
                                  </p:stCondLst>
                                  <p:childTnLst>
                                    <p:set>
                                      <p:cBhvr>
                                        <p:cTn id="165" dur="1" fill="hold">
                                          <p:stCondLst>
                                            <p:cond delay="0"/>
                                          </p:stCondLst>
                                        </p:cTn>
                                        <p:tgtEl>
                                          <p:spTgt spid="84"/>
                                        </p:tgtEl>
                                        <p:attrNameLst>
                                          <p:attrName>style.visibility</p:attrName>
                                        </p:attrNameLst>
                                      </p:cBhvr>
                                      <p:to>
                                        <p:strVal val="visible"/>
                                      </p:to>
                                    </p:set>
                                    <p:animEffect transition="in" filter="fade">
                                      <p:cBhvr>
                                        <p:cTn id="166" dur="500"/>
                                        <p:tgtEl>
                                          <p:spTgt spid="84"/>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85"/>
                                        </p:tgtEl>
                                        <p:attrNameLst>
                                          <p:attrName>style.visibility</p:attrName>
                                        </p:attrNameLst>
                                      </p:cBhvr>
                                      <p:to>
                                        <p:strVal val="visible"/>
                                      </p:to>
                                    </p:set>
                                    <p:animEffect transition="in" filter="fade">
                                      <p:cBhvr>
                                        <p:cTn id="169" dur="500"/>
                                        <p:tgtEl>
                                          <p:spTgt spid="85"/>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60"/>
                                        </p:tgtEl>
                                        <p:attrNameLst>
                                          <p:attrName>style.visibility</p:attrName>
                                        </p:attrNameLst>
                                      </p:cBhvr>
                                      <p:to>
                                        <p:strVal val="visible"/>
                                      </p:to>
                                    </p:set>
                                    <p:animEffect transition="in" filter="fade">
                                      <p:cBhvr>
                                        <p:cTn id="172"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5" grpId="0"/>
      <p:bldP spid="16" grpId="0"/>
      <p:bldP spid="17" grpId="0"/>
      <p:bldP spid="19" grpId="0"/>
      <p:bldP spid="27" grpId="0"/>
      <p:bldP spid="41" grpId="0"/>
      <p:bldP spid="151" grpId="0"/>
      <p:bldP spid="90" grpId="0"/>
      <p:bldP spid="91" grpId="0"/>
      <p:bldP spid="84" grpId="0"/>
      <p:bldP spid="85" grpId="0"/>
      <p:bldP spid="160" grpId="0"/>
      <p:bldP spid="162" grpId="0"/>
      <p:bldP spid="15" grpId="0"/>
      <p:bldP spid="21" grpId="0"/>
      <p:bldP spid="68" grpId="0"/>
      <p:bldP spid="70" grpId="0"/>
      <p:bldP spid="72" grpId="0"/>
      <p:bldP spid="58" grpId="0"/>
      <p:bldP spid="7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5281483" y="182355"/>
            <a:ext cx="5692136" cy="830997"/>
          </a:xfrm>
          <a:prstGeom prst="rect">
            <a:avLst/>
          </a:prstGeom>
        </p:spPr>
        <p:txBody>
          <a:bodyPr wrap="none">
            <a:spAutoFit/>
          </a:bodyPr>
          <a:lstStyle/>
          <a:p>
            <a:pPr algn="ctr"/>
            <a:r>
              <a:rPr lang="es-CO" sz="4800" b="1" dirty="0">
                <a:solidFill>
                  <a:srgbClr val="346232"/>
                </a:solidFill>
              </a:rPr>
              <a:t>EJES ARTICULADORES</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7">
            <a:extLst>
              <a:ext uri="{FF2B5EF4-FFF2-40B4-BE49-F238E27FC236}">
                <a16:creationId xmlns:a16="http://schemas.microsoft.com/office/drawing/2014/main" id="{C1FEB42E-929C-437D-9199-25E003EB20C4}"/>
              </a:ext>
            </a:extLst>
          </p:cNvPr>
          <p:cNvSpPr/>
          <p:nvPr/>
        </p:nvSpPr>
        <p:spPr>
          <a:xfrm>
            <a:off x="6573132" y="852139"/>
            <a:ext cx="4329647"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Equipo Operación Territorial</a:t>
            </a:r>
          </a:p>
        </p:txBody>
      </p:sp>
      <p:sp>
        <p:nvSpPr>
          <p:cNvPr id="74" name="Rectángulo 73">
            <a:extLst>
              <a:ext uri="{FF2B5EF4-FFF2-40B4-BE49-F238E27FC236}">
                <a16:creationId xmlns:a16="http://schemas.microsoft.com/office/drawing/2014/main" id="{F028E4EF-7111-4180-99F7-72E8A2BA4F92}"/>
              </a:ext>
            </a:extLst>
          </p:cNvPr>
          <p:cNvSpPr/>
          <p:nvPr/>
        </p:nvSpPr>
        <p:spPr>
          <a:xfrm>
            <a:off x="1681330" y="2641322"/>
            <a:ext cx="9150610" cy="509541"/>
          </a:xfrm>
          <a:custGeom>
            <a:avLst/>
            <a:gdLst>
              <a:gd name="connsiteX0" fmla="*/ 0 w 8469117"/>
              <a:gd name="connsiteY0" fmla="*/ 0 h 600164"/>
              <a:gd name="connsiteX1" fmla="*/ 8469117 w 8469117"/>
              <a:gd name="connsiteY1" fmla="*/ 0 h 600164"/>
              <a:gd name="connsiteX2" fmla="*/ 8469117 w 8469117"/>
              <a:gd name="connsiteY2" fmla="*/ 600164 h 600164"/>
              <a:gd name="connsiteX3" fmla="*/ 0 w 8469117"/>
              <a:gd name="connsiteY3" fmla="*/ 600164 h 600164"/>
              <a:gd name="connsiteX4" fmla="*/ 0 w 8469117"/>
              <a:gd name="connsiteY4" fmla="*/ 0 h 600164"/>
              <a:gd name="connsiteX0" fmla="*/ 0 w 8469117"/>
              <a:gd name="connsiteY0" fmla="*/ 0 h 600164"/>
              <a:gd name="connsiteX1" fmla="*/ 8469117 w 8469117"/>
              <a:gd name="connsiteY1" fmla="*/ 0 h 600164"/>
              <a:gd name="connsiteX2" fmla="*/ 8469117 w 8469117"/>
              <a:gd name="connsiteY2" fmla="*/ 600164 h 600164"/>
              <a:gd name="connsiteX3" fmla="*/ 177800 w 8469117"/>
              <a:gd name="connsiteY3" fmla="*/ 587464 h 600164"/>
              <a:gd name="connsiteX4" fmla="*/ 0 w 8469117"/>
              <a:gd name="connsiteY4" fmla="*/ 0 h 600164"/>
              <a:gd name="connsiteX0" fmla="*/ 0 w 8469117"/>
              <a:gd name="connsiteY0" fmla="*/ 0 h 600164"/>
              <a:gd name="connsiteX1" fmla="*/ 8469117 w 8469117"/>
              <a:gd name="connsiteY1" fmla="*/ 0 h 600164"/>
              <a:gd name="connsiteX2" fmla="*/ 8304017 w 8469117"/>
              <a:gd name="connsiteY2" fmla="*/ 600164 h 600164"/>
              <a:gd name="connsiteX3" fmla="*/ 177800 w 8469117"/>
              <a:gd name="connsiteY3" fmla="*/ 587464 h 600164"/>
              <a:gd name="connsiteX4" fmla="*/ 0 w 8469117"/>
              <a:gd name="connsiteY4" fmla="*/ 0 h 600164"/>
              <a:gd name="connsiteX0" fmla="*/ 0 w 8469117"/>
              <a:gd name="connsiteY0" fmla="*/ 0 h 600164"/>
              <a:gd name="connsiteX1" fmla="*/ 8469117 w 8469117"/>
              <a:gd name="connsiteY1" fmla="*/ 0 h 600164"/>
              <a:gd name="connsiteX2" fmla="*/ 8329417 w 8469117"/>
              <a:gd name="connsiteY2" fmla="*/ 600164 h 600164"/>
              <a:gd name="connsiteX3" fmla="*/ 177800 w 8469117"/>
              <a:gd name="connsiteY3" fmla="*/ 587464 h 600164"/>
              <a:gd name="connsiteX4" fmla="*/ 0 w 8469117"/>
              <a:gd name="connsiteY4" fmla="*/ 0 h 600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9117" h="600164">
                <a:moveTo>
                  <a:pt x="0" y="0"/>
                </a:moveTo>
                <a:lnTo>
                  <a:pt x="8469117" y="0"/>
                </a:lnTo>
                <a:lnTo>
                  <a:pt x="8329417" y="600164"/>
                </a:lnTo>
                <a:lnTo>
                  <a:pt x="177800" y="587464"/>
                </a:lnTo>
                <a:lnTo>
                  <a:pt x="0" y="0"/>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b="1" dirty="0">
                <a:latin typeface="Arial" panose="020B0604020202020204" pitchFamily="34" charset="0"/>
                <a:cs typeface="Arial" panose="020B0604020202020204" pitchFamily="34" charset="0"/>
              </a:rPr>
              <a:t>SEGUIMIENTO METAS SOCIALES Y FINANCIERAS</a:t>
            </a:r>
          </a:p>
          <a:p>
            <a:pPr algn="ctr"/>
            <a:r>
              <a:rPr lang="es-ES" sz="1200" dirty="0">
                <a:latin typeface="Arial" panose="020B0604020202020204" pitchFamily="34" charset="0"/>
                <a:cs typeface="Arial" panose="020B0604020202020204" pitchFamily="34" charset="0"/>
              </a:rPr>
              <a:t>EQUIPO DE PLANEACIÓN</a:t>
            </a:r>
          </a:p>
        </p:txBody>
      </p:sp>
      <p:sp>
        <p:nvSpPr>
          <p:cNvPr id="75" name="Rectángulo 74">
            <a:extLst>
              <a:ext uri="{FF2B5EF4-FFF2-40B4-BE49-F238E27FC236}">
                <a16:creationId xmlns:a16="http://schemas.microsoft.com/office/drawing/2014/main" id="{B7434924-75CA-409E-A2A0-B5836F4D8C88}"/>
              </a:ext>
            </a:extLst>
          </p:cNvPr>
          <p:cNvSpPr/>
          <p:nvPr/>
        </p:nvSpPr>
        <p:spPr>
          <a:xfrm>
            <a:off x="1851891" y="3220483"/>
            <a:ext cx="8809488" cy="507705"/>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b="1" dirty="0">
                <a:latin typeface="Arial" panose="020B0604020202020204" pitchFamily="34" charset="0"/>
                <a:cs typeface="Arial" panose="020B0604020202020204" pitchFamily="34" charset="0"/>
              </a:rPr>
              <a:t>ORIENTACIONES PARA LA CONTRATACIÓN</a:t>
            </a:r>
          </a:p>
          <a:p>
            <a:pPr algn="ctr"/>
            <a:r>
              <a:rPr lang="es-ES" sz="1200" dirty="0">
                <a:latin typeface="Arial" panose="020B0604020202020204" pitchFamily="34" charset="0"/>
                <a:cs typeface="Arial" panose="020B0604020202020204" pitchFamily="34" charset="0"/>
              </a:rPr>
              <a:t>EQUIPO PRIMARIO</a:t>
            </a:r>
          </a:p>
        </p:txBody>
      </p:sp>
      <p:sp>
        <p:nvSpPr>
          <p:cNvPr id="76" name="Rectángulo 75">
            <a:extLst>
              <a:ext uri="{FF2B5EF4-FFF2-40B4-BE49-F238E27FC236}">
                <a16:creationId xmlns:a16="http://schemas.microsoft.com/office/drawing/2014/main" id="{8B21C2E5-01FE-47C9-B4DE-D91CF0F612D8}"/>
              </a:ext>
            </a:extLst>
          </p:cNvPr>
          <p:cNvSpPr/>
          <p:nvPr/>
        </p:nvSpPr>
        <p:spPr>
          <a:xfrm>
            <a:off x="1829761" y="3811026"/>
            <a:ext cx="8843794" cy="891791"/>
          </a:xfrm>
          <a:custGeom>
            <a:avLst/>
            <a:gdLst>
              <a:gd name="connsiteX0" fmla="*/ 0 w 7708901"/>
              <a:gd name="connsiteY0" fmla="*/ 0 h 600164"/>
              <a:gd name="connsiteX1" fmla="*/ 7708901 w 7708901"/>
              <a:gd name="connsiteY1" fmla="*/ 0 h 600164"/>
              <a:gd name="connsiteX2" fmla="*/ 7708901 w 7708901"/>
              <a:gd name="connsiteY2" fmla="*/ 600164 h 600164"/>
              <a:gd name="connsiteX3" fmla="*/ 0 w 7708901"/>
              <a:gd name="connsiteY3" fmla="*/ 600164 h 600164"/>
              <a:gd name="connsiteX4" fmla="*/ 0 w 7708901"/>
              <a:gd name="connsiteY4" fmla="*/ 0 h 600164"/>
              <a:gd name="connsiteX0" fmla="*/ 0 w 7962901"/>
              <a:gd name="connsiteY0" fmla="*/ 0 h 625564"/>
              <a:gd name="connsiteX1" fmla="*/ 7962901 w 7962901"/>
              <a:gd name="connsiteY1" fmla="*/ 25400 h 625564"/>
              <a:gd name="connsiteX2" fmla="*/ 7962901 w 7962901"/>
              <a:gd name="connsiteY2" fmla="*/ 625564 h 625564"/>
              <a:gd name="connsiteX3" fmla="*/ 254000 w 7962901"/>
              <a:gd name="connsiteY3" fmla="*/ 625564 h 625564"/>
              <a:gd name="connsiteX4" fmla="*/ 0 w 7962901"/>
              <a:gd name="connsiteY4" fmla="*/ 0 h 625564"/>
              <a:gd name="connsiteX0" fmla="*/ 0 w 8166101"/>
              <a:gd name="connsiteY0" fmla="*/ 0 h 625564"/>
              <a:gd name="connsiteX1" fmla="*/ 8166101 w 8166101"/>
              <a:gd name="connsiteY1" fmla="*/ 12700 h 625564"/>
              <a:gd name="connsiteX2" fmla="*/ 7962901 w 8166101"/>
              <a:gd name="connsiteY2" fmla="*/ 625564 h 625564"/>
              <a:gd name="connsiteX3" fmla="*/ 254000 w 8166101"/>
              <a:gd name="connsiteY3" fmla="*/ 625564 h 625564"/>
              <a:gd name="connsiteX4" fmla="*/ 0 w 8166101"/>
              <a:gd name="connsiteY4" fmla="*/ 0 h 625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6101" h="625564">
                <a:moveTo>
                  <a:pt x="0" y="0"/>
                </a:moveTo>
                <a:lnTo>
                  <a:pt x="8166101" y="12700"/>
                </a:lnTo>
                <a:lnTo>
                  <a:pt x="7962901" y="625564"/>
                </a:lnTo>
                <a:lnTo>
                  <a:pt x="254000" y="625564"/>
                </a:lnTo>
                <a:lnTo>
                  <a:pt x="0" y="0"/>
                </a:lnTo>
                <a:close/>
              </a:path>
            </a:pathLst>
          </a:cu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b="1" dirty="0">
                <a:latin typeface="Arial" panose="020B0604020202020204" pitchFamily="34" charset="0"/>
                <a:cs typeface="Arial" panose="020B0604020202020204" pitchFamily="34" charset="0"/>
              </a:rPr>
              <a:t>SEGUIMIENTO A NUEVAS INFRAESTRUCTURA Y DOTACIÓN</a:t>
            </a:r>
          </a:p>
          <a:p>
            <a:pPr algn="ctr"/>
            <a:r>
              <a:rPr lang="es-ES" sz="1200" dirty="0">
                <a:latin typeface="Arial" panose="020B0604020202020204" pitchFamily="34" charset="0"/>
                <a:cs typeface="Arial" panose="020B0604020202020204" pitchFamily="34" charset="0"/>
              </a:rPr>
              <a:t>EQUIPO DE INFRAESTRUCTURA Y DOTACIÓN.</a:t>
            </a:r>
          </a:p>
        </p:txBody>
      </p:sp>
      <p:sp>
        <p:nvSpPr>
          <p:cNvPr id="16" name="Rectángulo 15">
            <a:extLst>
              <a:ext uri="{FF2B5EF4-FFF2-40B4-BE49-F238E27FC236}">
                <a16:creationId xmlns:a16="http://schemas.microsoft.com/office/drawing/2014/main" id="{3D015972-CB7E-4D29-91A9-DD9677BEB06B}"/>
              </a:ext>
            </a:extLst>
          </p:cNvPr>
          <p:cNvSpPr/>
          <p:nvPr/>
        </p:nvSpPr>
        <p:spPr>
          <a:xfrm>
            <a:off x="1681330" y="1876722"/>
            <a:ext cx="9150610" cy="69498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b="1" dirty="0">
                <a:latin typeface="Arial" panose="020B0604020202020204" pitchFamily="34" charset="0"/>
                <a:cs typeface="Arial" panose="020B0604020202020204" pitchFamily="34" charset="0"/>
              </a:rPr>
              <a:t>REAPERTURAS Y APERTURAS DE HCB </a:t>
            </a:r>
          </a:p>
          <a:p>
            <a:pPr algn="ctr"/>
            <a:r>
              <a:rPr lang="es-ES" sz="1200" dirty="0">
                <a:latin typeface="Arial" panose="020B0604020202020204" pitchFamily="34" charset="0"/>
                <a:cs typeface="Arial" panose="020B0604020202020204" pitchFamily="34" charset="0"/>
              </a:rPr>
              <a:t>EQUIPO DE LA MODALIDAD COMUNITARIA</a:t>
            </a:r>
          </a:p>
        </p:txBody>
      </p:sp>
      <p:sp>
        <p:nvSpPr>
          <p:cNvPr id="2" name="Rectángulo 1">
            <a:extLst>
              <a:ext uri="{FF2B5EF4-FFF2-40B4-BE49-F238E27FC236}">
                <a16:creationId xmlns:a16="http://schemas.microsoft.com/office/drawing/2014/main" id="{0BA2CAAB-8FB4-4FBC-8760-A7A248A53202}"/>
              </a:ext>
            </a:extLst>
          </p:cNvPr>
          <p:cNvSpPr/>
          <p:nvPr/>
        </p:nvSpPr>
        <p:spPr>
          <a:xfrm>
            <a:off x="2079917" y="4756627"/>
            <a:ext cx="8370779" cy="1171535"/>
          </a:xfrm>
          <a:prstGeom prst="rect">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b="1" dirty="0">
                <a:latin typeface="Arial" panose="020B0604020202020204" pitchFamily="34" charset="0"/>
                <a:cs typeface="Arial" panose="020B0604020202020204" pitchFamily="34" charset="0"/>
              </a:rPr>
              <a:t>CONSTRUCCIÓN E IMPLEMENTACIÓN DE LOS PLANES </a:t>
            </a:r>
          </a:p>
          <a:p>
            <a:pPr algn="ctr"/>
            <a:r>
              <a:rPr lang="es-ES" b="1" dirty="0">
                <a:latin typeface="Arial" panose="020B0604020202020204" pitchFamily="34" charset="0"/>
                <a:cs typeface="Arial" panose="020B0604020202020204" pitchFamily="34" charset="0"/>
              </a:rPr>
              <a:t>DE ASISTENCIA TÉCNICA EN ARTICULACIÓN </a:t>
            </a:r>
          </a:p>
          <a:p>
            <a:pPr algn="ctr"/>
            <a:r>
              <a:rPr lang="es-ES" sz="1200" dirty="0">
                <a:latin typeface="Arial" panose="020B0604020202020204" pitchFamily="34" charset="0"/>
                <a:cs typeface="Arial" panose="020B0604020202020204" pitchFamily="34" charset="0"/>
              </a:rPr>
              <a:t>CON EQUIPO DE LA STAPI Y APOYO A  LA SUPERVISIÓN</a:t>
            </a:r>
          </a:p>
        </p:txBody>
      </p:sp>
    </p:spTree>
    <p:extLst>
      <p:ext uri="{BB962C8B-B14F-4D97-AF65-F5344CB8AC3E}">
        <p14:creationId xmlns:p14="http://schemas.microsoft.com/office/powerpoint/2010/main" val="344684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wipe(up)">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wipe(down)">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up)">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up)">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16" grpId="0" animBg="1"/>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7">
            <a:extLst>
              <a:ext uri="{FF2B5EF4-FFF2-40B4-BE49-F238E27FC236}">
                <a16:creationId xmlns:a16="http://schemas.microsoft.com/office/drawing/2014/main" id="{C1FEB42E-929C-437D-9199-25E003EB20C4}"/>
              </a:ext>
            </a:extLst>
          </p:cNvPr>
          <p:cNvSpPr/>
          <p:nvPr/>
        </p:nvSpPr>
        <p:spPr>
          <a:xfrm>
            <a:off x="6573132" y="852139"/>
            <a:ext cx="4329647" cy="461665"/>
          </a:xfrm>
          <a:prstGeom prst="rect">
            <a:avLst/>
          </a:prstGeom>
        </p:spPr>
        <p:txBody>
          <a:bodyPr wrap="none">
            <a:spAutoFit/>
          </a:bodyPr>
          <a:lstStyle/>
          <a:p>
            <a:pPr algn="ctr"/>
            <a:r>
              <a:rPr lang="es-CO"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Equipo Operación Territorial</a:t>
            </a:r>
          </a:p>
        </p:txBody>
      </p:sp>
      <p:grpSp>
        <p:nvGrpSpPr>
          <p:cNvPr id="11" name="Grupo 10">
            <a:extLst>
              <a:ext uri="{FF2B5EF4-FFF2-40B4-BE49-F238E27FC236}">
                <a16:creationId xmlns:a16="http://schemas.microsoft.com/office/drawing/2014/main" id="{2680F239-17B2-4FD9-A953-D33CA98587C2}"/>
              </a:ext>
            </a:extLst>
          </p:cNvPr>
          <p:cNvGrpSpPr/>
          <p:nvPr/>
        </p:nvGrpSpPr>
        <p:grpSpPr>
          <a:xfrm>
            <a:off x="1106370" y="1590571"/>
            <a:ext cx="2109014" cy="2177023"/>
            <a:chOff x="127486" y="1414793"/>
            <a:chExt cx="2088697" cy="2177023"/>
          </a:xfrm>
        </p:grpSpPr>
        <p:sp>
          <p:nvSpPr>
            <p:cNvPr id="12" name="Rectangle 3">
              <a:extLst>
                <a:ext uri="{FF2B5EF4-FFF2-40B4-BE49-F238E27FC236}">
                  <a16:creationId xmlns:a16="http://schemas.microsoft.com/office/drawing/2014/main" id="{E7330C53-F37E-420C-A6DF-95FF41AD00E6}"/>
                </a:ext>
              </a:extLst>
            </p:cNvPr>
            <p:cNvSpPr/>
            <p:nvPr/>
          </p:nvSpPr>
          <p:spPr>
            <a:xfrm>
              <a:off x="127486" y="1414793"/>
              <a:ext cx="1997196" cy="2151683"/>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a:p>
          </p:txBody>
        </p:sp>
        <p:sp>
          <p:nvSpPr>
            <p:cNvPr id="13" name="TextBox 224">
              <a:extLst>
                <a:ext uri="{FF2B5EF4-FFF2-40B4-BE49-F238E27FC236}">
                  <a16:creationId xmlns:a16="http://schemas.microsoft.com/office/drawing/2014/main" id="{7937816D-DB9E-4AF1-9473-7099C030B731}"/>
                </a:ext>
              </a:extLst>
            </p:cNvPr>
            <p:cNvSpPr txBox="1"/>
            <p:nvPr/>
          </p:nvSpPr>
          <p:spPr>
            <a:xfrm>
              <a:off x="184720" y="1431758"/>
              <a:ext cx="1876675" cy="2123658"/>
            </a:xfrm>
            <a:prstGeom prst="rect">
              <a:avLst/>
            </a:prstGeom>
            <a:noFill/>
          </p:spPr>
          <p:txBody>
            <a:bodyPr wrap="square" rtlCol="0" anchor="ctr">
              <a:spAutoFit/>
            </a:bodyPr>
            <a:lstStyle/>
            <a:p>
              <a:pPr algn="ctr"/>
              <a:r>
                <a:rPr lang="es-ES" altLang="ko-KR" sz="1200" dirty="0">
                  <a:solidFill>
                    <a:schemeClr val="lt1"/>
                  </a:solidFill>
                  <a:latin typeface="Arial" panose="020B0604020202020204" pitchFamily="34" charset="0"/>
                  <a:cs typeface="Arial" panose="020B0604020202020204" pitchFamily="34" charset="0"/>
                </a:rPr>
                <a:t>SEGUIMIENTO POR PARTE DEL ENLACE A TODOS LOS PROCESOS RELACIONADOS CON LA OPERACIÓN DE LOS SERVICIOS DE ATENCIÓN A LA PRIMERA INFANCIA EN LA REGIONAL QUE TENGA A CARGOS</a:t>
              </a:r>
              <a:endParaRPr lang="ko-KR" altLang="en-US" sz="1200" dirty="0">
                <a:solidFill>
                  <a:schemeClr val="lt1"/>
                </a:solidFill>
                <a:latin typeface="Arial" panose="020B0604020202020204" pitchFamily="34" charset="0"/>
                <a:cs typeface="Arial" panose="020B0604020202020204" pitchFamily="34" charset="0"/>
              </a:endParaRPr>
            </a:p>
          </p:txBody>
        </p:sp>
        <p:sp>
          <p:nvSpPr>
            <p:cNvPr id="14" name="Freeform 31">
              <a:extLst>
                <a:ext uri="{FF2B5EF4-FFF2-40B4-BE49-F238E27FC236}">
                  <a16:creationId xmlns:a16="http://schemas.microsoft.com/office/drawing/2014/main" id="{E4E41439-430C-490D-BE64-EEAC89AC6C8E}"/>
                </a:ext>
              </a:extLst>
            </p:cNvPr>
            <p:cNvSpPr>
              <a:spLocks/>
            </p:cNvSpPr>
            <p:nvPr/>
          </p:nvSpPr>
          <p:spPr bwMode="auto">
            <a:xfrm>
              <a:off x="1796575" y="3178851"/>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1</a:t>
              </a:r>
            </a:p>
          </p:txBody>
        </p:sp>
      </p:grpSp>
      <p:grpSp>
        <p:nvGrpSpPr>
          <p:cNvPr id="15" name="Grupo 14">
            <a:extLst>
              <a:ext uri="{FF2B5EF4-FFF2-40B4-BE49-F238E27FC236}">
                <a16:creationId xmlns:a16="http://schemas.microsoft.com/office/drawing/2014/main" id="{A3ADEB45-3A9A-487F-BCDA-D228DCD130C6}"/>
              </a:ext>
            </a:extLst>
          </p:cNvPr>
          <p:cNvGrpSpPr/>
          <p:nvPr/>
        </p:nvGrpSpPr>
        <p:grpSpPr>
          <a:xfrm>
            <a:off x="1097144" y="3752659"/>
            <a:ext cx="2122364" cy="2127042"/>
            <a:chOff x="168274" y="3576881"/>
            <a:chExt cx="2051588" cy="2127042"/>
          </a:xfrm>
        </p:grpSpPr>
        <p:sp>
          <p:nvSpPr>
            <p:cNvPr id="17" name="Rectangle 36">
              <a:extLst>
                <a:ext uri="{FF2B5EF4-FFF2-40B4-BE49-F238E27FC236}">
                  <a16:creationId xmlns:a16="http://schemas.microsoft.com/office/drawing/2014/main" id="{6842C0CF-6365-4E9E-99CA-7CD6747AAC30}"/>
                </a:ext>
              </a:extLst>
            </p:cNvPr>
            <p:cNvSpPr/>
            <p:nvPr/>
          </p:nvSpPr>
          <p:spPr>
            <a:xfrm>
              <a:off x="168274" y="3576881"/>
              <a:ext cx="1956408" cy="2127042"/>
            </a:xfrm>
            <a:prstGeom prst="rect">
              <a:avLst/>
            </a:prstGeom>
            <a:solidFill>
              <a:srgbClr val="7030A0"/>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ko-KR" altLang="en-US"/>
            </a:p>
          </p:txBody>
        </p:sp>
        <p:sp>
          <p:nvSpPr>
            <p:cNvPr id="18" name="Rectángulo 17">
              <a:extLst>
                <a:ext uri="{FF2B5EF4-FFF2-40B4-BE49-F238E27FC236}">
                  <a16:creationId xmlns:a16="http://schemas.microsoft.com/office/drawing/2014/main" id="{21E2EB51-13F9-4444-B4AA-2015833C2DC8}"/>
                </a:ext>
              </a:extLst>
            </p:cNvPr>
            <p:cNvSpPr/>
            <p:nvPr/>
          </p:nvSpPr>
          <p:spPr>
            <a:xfrm>
              <a:off x="287089" y="4010844"/>
              <a:ext cx="1767649" cy="1200329"/>
            </a:xfrm>
            <a:prstGeom prst="rect">
              <a:avLst/>
            </a:prstGeom>
            <a:noFill/>
          </p:spPr>
          <p:txBody>
            <a:bodyPr wrap="square" rtlCol="0" anchor="ctr">
              <a:spAutoFit/>
            </a:bodyPr>
            <a:lstStyle/>
            <a:p>
              <a:pPr algn="ctr"/>
              <a:r>
                <a:rPr lang="es-ES" sz="1200" dirty="0">
                  <a:solidFill>
                    <a:schemeClr val="lt1"/>
                  </a:solidFill>
                  <a:latin typeface="Arial" panose="020B0604020202020204" pitchFamily="34" charset="0"/>
                  <a:cs typeface="Arial" panose="020B0604020202020204" pitchFamily="34" charset="0"/>
                </a:rPr>
                <a:t>TRABAJO ARTICULADO ENTRE EN ENLACE DE LA SEDE NACIONAL Y EL ENLACE DE LA REGIONAL</a:t>
              </a:r>
              <a:endParaRPr lang="es-CO" sz="1200" dirty="0">
                <a:solidFill>
                  <a:schemeClr val="lt1"/>
                </a:solidFill>
                <a:latin typeface="Arial" panose="020B0604020202020204" pitchFamily="34" charset="0"/>
                <a:cs typeface="Arial" panose="020B0604020202020204" pitchFamily="34" charset="0"/>
              </a:endParaRPr>
            </a:p>
          </p:txBody>
        </p:sp>
        <p:sp>
          <p:nvSpPr>
            <p:cNvPr id="19" name="Freeform 31">
              <a:extLst>
                <a:ext uri="{FF2B5EF4-FFF2-40B4-BE49-F238E27FC236}">
                  <a16:creationId xmlns:a16="http://schemas.microsoft.com/office/drawing/2014/main" id="{1670C41C-B2F2-4C1C-AB4B-99044038466F}"/>
                </a:ext>
              </a:extLst>
            </p:cNvPr>
            <p:cNvSpPr>
              <a:spLocks/>
            </p:cNvSpPr>
            <p:nvPr/>
          </p:nvSpPr>
          <p:spPr bwMode="auto">
            <a:xfrm>
              <a:off x="1800254" y="3576930"/>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2</a:t>
              </a:r>
            </a:p>
          </p:txBody>
        </p:sp>
      </p:grpSp>
      <p:grpSp>
        <p:nvGrpSpPr>
          <p:cNvPr id="20" name="Grupo 19">
            <a:extLst>
              <a:ext uri="{FF2B5EF4-FFF2-40B4-BE49-F238E27FC236}">
                <a16:creationId xmlns:a16="http://schemas.microsoft.com/office/drawing/2014/main" id="{D7EE2B51-8AAB-4515-9D6A-CE7E3B97A11C}"/>
              </a:ext>
            </a:extLst>
          </p:cNvPr>
          <p:cNvGrpSpPr/>
          <p:nvPr/>
        </p:nvGrpSpPr>
        <p:grpSpPr>
          <a:xfrm>
            <a:off x="3048688" y="1589472"/>
            <a:ext cx="2841556" cy="2180004"/>
            <a:chOff x="2099888" y="1413694"/>
            <a:chExt cx="2072472" cy="2180004"/>
          </a:xfrm>
        </p:grpSpPr>
        <p:sp>
          <p:nvSpPr>
            <p:cNvPr id="21" name="Rectangle 3">
              <a:extLst>
                <a:ext uri="{FF2B5EF4-FFF2-40B4-BE49-F238E27FC236}">
                  <a16:creationId xmlns:a16="http://schemas.microsoft.com/office/drawing/2014/main" id="{129635B3-FFC9-4C47-BC05-9DA8A255DE90}"/>
                </a:ext>
              </a:extLst>
            </p:cNvPr>
            <p:cNvSpPr/>
            <p:nvPr/>
          </p:nvSpPr>
          <p:spPr>
            <a:xfrm>
              <a:off x="2146435" y="1413694"/>
              <a:ext cx="1948928"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dirty="0"/>
            </a:p>
          </p:txBody>
        </p:sp>
        <p:sp>
          <p:nvSpPr>
            <p:cNvPr id="22" name="Rectángulo 21">
              <a:extLst>
                <a:ext uri="{FF2B5EF4-FFF2-40B4-BE49-F238E27FC236}">
                  <a16:creationId xmlns:a16="http://schemas.microsoft.com/office/drawing/2014/main" id="{7E7204E3-A442-48DA-80DA-90C67E5AED7E}"/>
                </a:ext>
              </a:extLst>
            </p:cNvPr>
            <p:cNvSpPr/>
            <p:nvPr/>
          </p:nvSpPr>
          <p:spPr>
            <a:xfrm>
              <a:off x="2099888" y="1424321"/>
              <a:ext cx="2057247" cy="2123658"/>
            </a:xfrm>
            <a:prstGeom prst="rect">
              <a:avLst/>
            </a:prstGeom>
            <a:noFill/>
          </p:spPr>
          <p:txBody>
            <a:bodyPr wrap="square" rtlCol="0" anchor="ctr">
              <a:spAutoFit/>
            </a:bodyPr>
            <a:lstStyle/>
            <a:p>
              <a:pPr algn="ctr"/>
              <a:r>
                <a:rPr lang="es-ES" sz="1200" dirty="0">
                  <a:solidFill>
                    <a:schemeClr val="bg1"/>
                  </a:solidFill>
                  <a:latin typeface="Arial" panose="020B0604020202020204" pitchFamily="34" charset="0"/>
                  <a:cs typeface="Arial" panose="020B0604020202020204" pitchFamily="34" charset="0"/>
                </a:rPr>
                <a:t>CONOCER LOS RESULTADOS DE LAS VISITAS DE SUPERVISIÓN A LAS UDS Y EAS DE LAS REGIONALES A CARGO Y UTILIZARLOS PARA RETROALIMENTARLOS EN LOS COMITÉS TÉCNICOS OPERATIVOS Y REGIONALES Y TENERLOS COMO INSUMOS PARA EL SEGUIMIENTO DE LA PRESTACIÓN DE LOS SERVICIOS DE PI</a:t>
              </a:r>
            </a:p>
          </p:txBody>
        </p:sp>
        <p:sp>
          <p:nvSpPr>
            <p:cNvPr id="23" name="Freeform 31">
              <a:extLst>
                <a:ext uri="{FF2B5EF4-FFF2-40B4-BE49-F238E27FC236}">
                  <a16:creationId xmlns:a16="http://schemas.microsoft.com/office/drawing/2014/main" id="{07917B02-E415-4C6B-8C93-2A5C44944ACE}"/>
                </a:ext>
              </a:extLst>
            </p:cNvPr>
            <p:cNvSpPr>
              <a:spLocks/>
            </p:cNvSpPr>
            <p:nvPr/>
          </p:nvSpPr>
          <p:spPr bwMode="auto">
            <a:xfrm>
              <a:off x="3752752" y="3180733"/>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3</a:t>
              </a:r>
            </a:p>
          </p:txBody>
        </p:sp>
      </p:grpSp>
      <p:grpSp>
        <p:nvGrpSpPr>
          <p:cNvPr id="24" name="Grupo 23">
            <a:extLst>
              <a:ext uri="{FF2B5EF4-FFF2-40B4-BE49-F238E27FC236}">
                <a16:creationId xmlns:a16="http://schemas.microsoft.com/office/drawing/2014/main" id="{4847DC1D-6CF0-4189-B1A7-0FB553BD8305}"/>
              </a:ext>
            </a:extLst>
          </p:cNvPr>
          <p:cNvGrpSpPr/>
          <p:nvPr/>
        </p:nvGrpSpPr>
        <p:grpSpPr>
          <a:xfrm>
            <a:off x="3112508" y="3752316"/>
            <a:ext cx="2775191" cy="2150828"/>
            <a:chOff x="2124835" y="3553095"/>
            <a:chExt cx="2072377" cy="2170421"/>
          </a:xfrm>
        </p:grpSpPr>
        <p:sp>
          <p:nvSpPr>
            <p:cNvPr id="25" name="Rectangle 3">
              <a:extLst>
                <a:ext uri="{FF2B5EF4-FFF2-40B4-BE49-F238E27FC236}">
                  <a16:creationId xmlns:a16="http://schemas.microsoft.com/office/drawing/2014/main" id="{07941C90-9F28-4DAD-8D93-6FE1CCCCCF0D}"/>
                </a:ext>
              </a:extLst>
            </p:cNvPr>
            <p:cNvSpPr/>
            <p:nvPr/>
          </p:nvSpPr>
          <p:spPr>
            <a:xfrm rot="10800000">
              <a:off x="2124835" y="3571831"/>
              <a:ext cx="1998663"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ectángulo 25">
              <a:extLst>
                <a:ext uri="{FF2B5EF4-FFF2-40B4-BE49-F238E27FC236}">
                  <a16:creationId xmlns:a16="http://schemas.microsoft.com/office/drawing/2014/main" id="{653C0A92-4A7B-4A40-9CDE-683720DB593E}"/>
                </a:ext>
              </a:extLst>
            </p:cNvPr>
            <p:cNvSpPr/>
            <p:nvPr/>
          </p:nvSpPr>
          <p:spPr>
            <a:xfrm>
              <a:off x="2209295" y="3653240"/>
              <a:ext cx="1872807" cy="198848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latin typeface="Arial" panose="020B0604020202020204" pitchFamily="34" charset="0"/>
                  <a:cs typeface="Arial" panose="020B0604020202020204" pitchFamily="34" charset="0"/>
                </a:rPr>
                <a:t>AJUSTAR EL MECANISMO DE ALERTAS EXISTENTE PARA EVIDENCIAR LAS SITUACIONES QUE SE PRESENTEN Y PUEDAN AFECTAR LA ATENCIÓN  DE LOS PROGRAMAS DE PRIMERA INFANCIA</a:t>
              </a:r>
              <a:endParaRPr lang="es-CO" sz="1200" dirty="0">
                <a:latin typeface="Arial" panose="020B0604020202020204" pitchFamily="34" charset="0"/>
                <a:cs typeface="Arial" panose="020B0604020202020204" pitchFamily="34" charset="0"/>
              </a:endParaRPr>
            </a:p>
          </p:txBody>
        </p:sp>
        <p:sp>
          <p:nvSpPr>
            <p:cNvPr id="27" name="Freeform 31">
              <a:extLst>
                <a:ext uri="{FF2B5EF4-FFF2-40B4-BE49-F238E27FC236}">
                  <a16:creationId xmlns:a16="http://schemas.microsoft.com/office/drawing/2014/main" id="{E958CE4A-C09D-4DC1-97B9-61B7D6E0BDD7}"/>
                </a:ext>
              </a:extLst>
            </p:cNvPr>
            <p:cNvSpPr>
              <a:spLocks/>
            </p:cNvSpPr>
            <p:nvPr/>
          </p:nvSpPr>
          <p:spPr bwMode="auto">
            <a:xfrm>
              <a:off x="3777604" y="3553095"/>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solidFill>
              <a:srgbClr val="00B0F0"/>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lt1"/>
                  </a:solidFill>
                </a:rPr>
                <a:t>4</a:t>
              </a:r>
              <a:endParaRPr lang="en-US" b="1" dirty="0">
                <a:solidFill>
                  <a:schemeClr val="lt1"/>
                </a:solidFill>
              </a:endParaRPr>
            </a:p>
          </p:txBody>
        </p:sp>
      </p:grpSp>
      <p:grpSp>
        <p:nvGrpSpPr>
          <p:cNvPr id="30" name="Grupo 29">
            <a:extLst>
              <a:ext uri="{FF2B5EF4-FFF2-40B4-BE49-F238E27FC236}">
                <a16:creationId xmlns:a16="http://schemas.microsoft.com/office/drawing/2014/main" id="{A3BD50FA-F9E5-475D-A09A-2F1FA09B3B7C}"/>
              </a:ext>
            </a:extLst>
          </p:cNvPr>
          <p:cNvGrpSpPr/>
          <p:nvPr/>
        </p:nvGrpSpPr>
        <p:grpSpPr>
          <a:xfrm>
            <a:off x="5779085" y="1603432"/>
            <a:ext cx="2882500" cy="2168038"/>
            <a:chOff x="4109428" y="1427654"/>
            <a:chExt cx="1852328" cy="2168038"/>
          </a:xfrm>
        </p:grpSpPr>
        <p:sp>
          <p:nvSpPr>
            <p:cNvPr id="31" name="Rectangle 3">
              <a:extLst>
                <a:ext uri="{FF2B5EF4-FFF2-40B4-BE49-F238E27FC236}">
                  <a16:creationId xmlns:a16="http://schemas.microsoft.com/office/drawing/2014/main" id="{DA7A512D-16B1-42DC-BC8B-805D8450E4D5}"/>
                </a:ext>
              </a:extLst>
            </p:cNvPr>
            <p:cNvSpPr/>
            <p:nvPr/>
          </p:nvSpPr>
          <p:spPr>
            <a:xfrm>
              <a:off x="4109428" y="1427654"/>
              <a:ext cx="1728659"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ko-KR" altLang="en-US"/>
            </a:p>
          </p:txBody>
        </p:sp>
        <p:sp>
          <p:nvSpPr>
            <p:cNvPr id="32" name="Rectángulo 31">
              <a:extLst>
                <a:ext uri="{FF2B5EF4-FFF2-40B4-BE49-F238E27FC236}">
                  <a16:creationId xmlns:a16="http://schemas.microsoft.com/office/drawing/2014/main" id="{68DDBA0E-89D2-4F01-A426-C6074B7F143D}"/>
                </a:ext>
              </a:extLst>
            </p:cNvPr>
            <p:cNvSpPr/>
            <p:nvPr/>
          </p:nvSpPr>
          <p:spPr>
            <a:xfrm>
              <a:off x="4124644" y="2023980"/>
              <a:ext cx="1749637" cy="1015663"/>
            </a:xfrm>
            <a:prstGeom prst="rect">
              <a:avLst/>
            </a:prstGeom>
            <a:noFill/>
          </p:spPr>
          <p:txBody>
            <a:bodyPr wrap="square" rtlCol="0" anchor="ctr">
              <a:spAutoFit/>
            </a:bodyPr>
            <a:lstStyle/>
            <a:p>
              <a:pPr algn="ctr"/>
              <a:r>
                <a:rPr lang="es-ES" sz="1200" dirty="0">
                  <a:solidFill>
                    <a:schemeClr val="lt1"/>
                  </a:solidFill>
                  <a:latin typeface="Arial" panose="020B0604020202020204" pitchFamily="34" charset="0"/>
                  <a:cs typeface="Arial" panose="020B0604020202020204" pitchFamily="34" charset="0"/>
                </a:rPr>
                <a:t>POSICIONAR Y FORTALECER LOS SERVICIOS DE “DESARROLLO INFANTIL EN ESTABLECIMIENTOS DE RECLUSIÓN” EN CONVENIO CON EL INPEC </a:t>
              </a:r>
              <a:endParaRPr lang="es-CO" sz="1200" dirty="0">
                <a:solidFill>
                  <a:schemeClr val="lt1"/>
                </a:solidFill>
                <a:latin typeface="Arial" panose="020B0604020202020204" pitchFamily="34" charset="0"/>
                <a:cs typeface="Arial" panose="020B0604020202020204" pitchFamily="34" charset="0"/>
              </a:endParaRPr>
            </a:p>
          </p:txBody>
        </p:sp>
        <p:sp>
          <p:nvSpPr>
            <p:cNvPr id="33" name="Freeform 31">
              <a:extLst>
                <a:ext uri="{FF2B5EF4-FFF2-40B4-BE49-F238E27FC236}">
                  <a16:creationId xmlns:a16="http://schemas.microsoft.com/office/drawing/2014/main" id="{B9AFFED7-321A-4908-A038-F8F676582914}"/>
                </a:ext>
              </a:extLst>
            </p:cNvPr>
            <p:cNvSpPr>
              <a:spLocks/>
            </p:cNvSpPr>
            <p:nvPr/>
          </p:nvSpPr>
          <p:spPr bwMode="auto">
            <a:xfrm>
              <a:off x="5542148" y="3182727"/>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5</a:t>
              </a:r>
            </a:p>
          </p:txBody>
        </p:sp>
      </p:grpSp>
      <p:grpSp>
        <p:nvGrpSpPr>
          <p:cNvPr id="34" name="Grupo 33">
            <a:extLst>
              <a:ext uri="{FF2B5EF4-FFF2-40B4-BE49-F238E27FC236}">
                <a16:creationId xmlns:a16="http://schemas.microsoft.com/office/drawing/2014/main" id="{9ABE44C0-ADDB-42F5-B725-043A400FFDAD}"/>
              </a:ext>
            </a:extLst>
          </p:cNvPr>
          <p:cNvGrpSpPr/>
          <p:nvPr/>
        </p:nvGrpSpPr>
        <p:grpSpPr>
          <a:xfrm>
            <a:off x="5711680" y="3682548"/>
            <a:ext cx="2927044" cy="2214933"/>
            <a:chOff x="4082375" y="3506817"/>
            <a:chExt cx="1900365" cy="2206935"/>
          </a:xfrm>
        </p:grpSpPr>
        <p:sp>
          <p:nvSpPr>
            <p:cNvPr id="35" name="Rectangle 3">
              <a:extLst>
                <a:ext uri="{FF2B5EF4-FFF2-40B4-BE49-F238E27FC236}">
                  <a16:creationId xmlns:a16="http://schemas.microsoft.com/office/drawing/2014/main" id="{8B53510C-0579-4896-BEAD-89EFF4029290}"/>
                </a:ext>
              </a:extLst>
            </p:cNvPr>
            <p:cNvSpPr/>
            <p:nvPr/>
          </p:nvSpPr>
          <p:spPr>
            <a:xfrm rot="10800000">
              <a:off x="4106885" y="3562067"/>
              <a:ext cx="1802319"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a:p>
          </p:txBody>
        </p:sp>
        <p:sp>
          <p:nvSpPr>
            <p:cNvPr id="36" name="Rectángulo 35">
              <a:extLst>
                <a:ext uri="{FF2B5EF4-FFF2-40B4-BE49-F238E27FC236}">
                  <a16:creationId xmlns:a16="http://schemas.microsoft.com/office/drawing/2014/main" id="{080DCBE8-C052-487E-958F-8C721BF8BB5B}"/>
                </a:ext>
              </a:extLst>
            </p:cNvPr>
            <p:cNvSpPr/>
            <p:nvPr/>
          </p:nvSpPr>
          <p:spPr>
            <a:xfrm>
              <a:off x="4082375" y="3962234"/>
              <a:ext cx="1727498" cy="1379994"/>
            </a:xfrm>
            <a:prstGeom prst="rect">
              <a:avLst/>
            </a:prstGeom>
            <a:noFill/>
          </p:spPr>
          <p:txBody>
            <a:bodyPr wrap="square" rtlCol="0" anchor="ctr">
              <a:spAutoFit/>
            </a:bodyPr>
            <a:lstStyle/>
            <a:p>
              <a:pPr algn="ctr"/>
              <a:r>
                <a:rPr lang="es-ES" sz="1200" dirty="0">
                  <a:solidFill>
                    <a:schemeClr val="lt1"/>
                  </a:solidFill>
                  <a:latin typeface="Arial" panose="020B0604020202020204" pitchFamily="34" charset="0"/>
                  <a:cs typeface="Arial" panose="020B0604020202020204" pitchFamily="34" charset="0"/>
                </a:rPr>
                <a:t>PROMOVER DE MANERA OPORTUNA Y PERTINENTE LAS ACCIONES DEL SISTEMA DE SEGUIMIENTO NUTRICIONAL EN EL MARCO DEL COMPONENTE DE SALUD Y NUTRICIÓN PARA LOS CONVENIOS.</a:t>
              </a:r>
              <a:endParaRPr lang="es-CO" sz="1200" dirty="0">
                <a:solidFill>
                  <a:schemeClr val="lt1"/>
                </a:solidFill>
                <a:latin typeface="Arial" panose="020B0604020202020204" pitchFamily="34" charset="0"/>
                <a:cs typeface="Arial" panose="020B0604020202020204" pitchFamily="34" charset="0"/>
              </a:endParaRPr>
            </a:p>
          </p:txBody>
        </p:sp>
        <p:sp>
          <p:nvSpPr>
            <p:cNvPr id="37" name="Freeform 31">
              <a:extLst>
                <a:ext uri="{FF2B5EF4-FFF2-40B4-BE49-F238E27FC236}">
                  <a16:creationId xmlns:a16="http://schemas.microsoft.com/office/drawing/2014/main" id="{176F2C46-6E6F-4918-92E9-2B5BB2969FC1}"/>
                </a:ext>
              </a:extLst>
            </p:cNvPr>
            <p:cNvSpPr>
              <a:spLocks/>
            </p:cNvSpPr>
            <p:nvPr/>
          </p:nvSpPr>
          <p:spPr bwMode="auto">
            <a:xfrm>
              <a:off x="5563132" y="3506817"/>
              <a:ext cx="419608" cy="412965"/>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6</a:t>
              </a:r>
            </a:p>
          </p:txBody>
        </p:sp>
      </p:grpSp>
      <p:grpSp>
        <p:nvGrpSpPr>
          <p:cNvPr id="38" name="Grupo 37">
            <a:extLst>
              <a:ext uri="{FF2B5EF4-FFF2-40B4-BE49-F238E27FC236}">
                <a16:creationId xmlns:a16="http://schemas.microsoft.com/office/drawing/2014/main" id="{73291FA9-76B0-401A-8227-0504974FACE4}"/>
              </a:ext>
            </a:extLst>
          </p:cNvPr>
          <p:cNvGrpSpPr/>
          <p:nvPr/>
        </p:nvGrpSpPr>
        <p:grpSpPr>
          <a:xfrm>
            <a:off x="8490855" y="1589472"/>
            <a:ext cx="2712130" cy="2229831"/>
            <a:chOff x="5804341" y="1420150"/>
            <a:chExt cx="2712130" cy="2229831"/>
          </a:xfrm>
        </p:grpSpPr>
        <p:sp>
          <p:nvSpPr>
            <p:cNvPr id="39" name="Rectangle 3">
              <a:extLst>
                <a:ext uri="{FF2B5EF4-FFF2-40B4-BE49-F238E27FC236}">
                  <a16:creationId xmlns:a16="http://schemas.microsoft.com/office/drawing/2014/main" id="{CD7FF8CA-9C86-4013-9C55-E6E7F61B75EB}"/>
                </a:ext>
              </a:extLst>
            </p:cNvPr>
            <p:cNvSpPr/>
            <p:nvPr/>
          </p:nvSpPr>
          <p:spPr>
            <a:xfrm>
              <a:off x="5804341" y="1420150"/>
              <a:ext cx="2618621"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solidFill>
              <a:srgbClr val="7030A0"/>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ko-KR" altLang="en-US"/>
            </a:p>
          </p:txBody>
        </p:sp>
        <p:sp>
          <p:nvSpPr>
            <p:cNvPr id="40" name="Rectángulo 39">
              <a:extLst>
                <a:ext uri="{FF2B5EF4-FFF2-40B4-BE49-F238E27FC236}">
                  <a16:creationId xmlns:a16="http://schemas.microsoft.com/office/drawing/2014/main" id="{F6336016-DD4E-4E4D-9465-09D1E57C0BB9}"/>
                </a:ext>
              </a:extLst>
            </p:cNvPr>
            <p:cNvSpPr/>
            <p:nvPr/>
          </p:nvSpPr>
          <p:spPr>
            <a:xfrm>
              <a:off x="5804689" y="1462428"/>
              <a:ext cx="2560886" cy="2123658"/>
            </a:xfrm>
            <a:prstGeom prst="rect">
              <a:avLst/>
            </a:prstGeom>
            <a:solidFill>
              <a:srgbClr val="7030A0"/>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es-ES" sz="1200" dirty="0">
                  <a:latin typeface="Arial" panose="020B0604020202020204" pitchFamily="34" charset="0"/>
                  <a:cs typeface="Arial" panose="020B0604020202020204" pitchFamily="34" charset="0"/>
                </a:rPr>
                <a:t>DISEÑAR ESTRATEGIAS QUE PERMITAN LA CUALIFICACIÓN Y PERTINENCIA DE LA OPERACIÓN DE LOS SERVICIOS DE ATENCIÓN TRADICIONAL, EN PRO DE AVANZAR HACIA LA ATENCIÓN INTEGRAL, EN ARTICULACIÓN CON LA SUBDIRECCIÓN DE GESTIÓN TÉCNICA</a:t>
              </a:r>
            </a:p>
          </p:txBody>
        </p:sp>
        <p:sp>
          <p:nvSpPr>
            <p:cNvPr id="41" name="Freeform 31">
              <a:extLst>
                <a:ext uri="{FF2B5EF4-FFF2-40B4-BE49-F238E27FC236}">
                  <a16:creationId xmlns:a16="http://schemas.microsoft.com/office/drawing/2014/main" id="{21C4F690-9086-41FF-9E3C-555B7EE90DAF}"/>
                </a:ext>
              </a:extLst>
            </p:cNvPr>
            <p:cNvSpPr>
              <a:spLocks/>
            </p:cNvSpPr>
            <p:nvPr/>
          </p:nvSpPr>
          <p:spPr bwMode="auto">
            <a:xfrm>
              <a:off x="8096863" y="3235519"/>
              <a:ext cx="419608" cy="414462"/>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extLst/>
          </p:spPr>
          <p:style>
            <a:lnRef idx="0">
              <a:schemeClr val="accent4"/>
            </a:lnRef>
            <a:fillRef idx="3">
              <a:schemeClr val="accent4"/>
            </a:fillRef>
            <a:effectRef idx="3">
              <a:schemeClr val="accent4"/>
            </a:effectRef>
            <a:fontRef idx="minor">
              <a:schemeClr val="lt1"/>
            </a:fontRef>
          </p:style>
          <p:txBody>
            <a:bodyPr rtlCol="0" anchor="ctr"/>
            <a:lstStyle/>
            <a:p>
              <a:pPr algn="ctr"/>
              <a:r>
                <a:rPr lang="en-US">
                  <a:solidFill>
                    <a:schemeClr val="lt1"/>
                  </a:solidFill>
                </a:rPr>
                <a:t>7</a:t>
              </a:r>
              <a:endParaRPr lang="en-US" dirty="0">
                <a:solidFill>
                  <a:schemeClr val="lt1"/>
                </a:solidFill>
              </a:endParaRPr>
            </a:p>
          </p:txBody>
        </p:sp>
      </p:grpSp>
      <p:grpSp>
        <p:nvGrpSpPr>
          <p:cNvPr id="42" name="Grupo 41">
            <a:extLst>
              <a:ext uri="{FF2B5EF4-FFF2-40B4-BE49-F238E27FC236}">
                <a16:creationId xmlns:a16="http://schemas.microsoft.com/office/drawing/2014/main" id="{0ADA2497-BE62-4EFD-9388-BCB6E836036F}"/>
              </a:ext>
            </a:extLst>
          </p:cNvPr>
          <p:cNvGrpSpPr/>
          <p:nvPr/>
        </p:nvGrpSpPr>
        <p:grpSpPr>
          <a:xfrm>
            <a:off x="8457712" y="3693403"/>
            <a:ext cx="2767651" cy="2183020"/>
            <a:chOff x="5771198" y="3524081"/>
            <a:chExt cx="2767651" cy="2183020"/>
          </a:xfrm>
        </p:grpSpPr>
        <p:sp>
          <p:nvSpPr>
            <p:cNvPr id="43" name="Rectangle 3">
              <a:extLst>
                <a:ext uri="{FF2B5EF4-FFF2-40B4-BE49-F238E27FC236}">
                  <a16:creationId xmlns:a16="http://schemas.microsoft.com/office/drawing/2014/main" id="{BD8C59C4-86B0-466D-8AA9-D6FEA94428BF}"/>
                </a:ext>
              </a:extLst>
            </p:cNvPr>
            <p:cNvSpPr/>
            <p:nvPr/>
          </p:nvSpPr>
          <p:spPr>
            <a:xfrm rot="10800000">
              <a:off x="5825849" y="3555416"/>
              <a:ext cx="2597113" cy="2151685"/>
            </a:xfrm>
            <a:custGeom>
              <a:avLst/>
              <a:gdLst>
                <a:gd name="connsiteX0" fmla="*/ 0 w 1656184"/>
                <a:gd name="connsiteY0" fmla="*/ 0 h 1656184"/>
                <a:gd name="connsiteX1" fmla="*/ 1656184 w 1656184"/>
                <a:gd name="connsiteY1" fmla="*/ 0 h 1656184"/>
                <a:gd name="connsiteX2" fmla="*/ 1656184 w 1656184"/>
                <a:gd name="connsiteY2" fmla="*/ 640151 h 1656184"/>
                <a:gd name="connsiteX3" fmla="*/ 1656184 w 1656184"/>
                <a:gd name="connsiteY3" fmla="*/ 1016033 h 1656184"/>
                <a:gd name="connsiteX4" fmla="*/ 1656184 w 1656184"/>
                <a:gd name="connsiteY4" fmla="*/ 1656184 h 1656184"/>
                <a:gd name="connsiteX5" fmla="*/ 0 w 1656184"/>
                <a:gd name="connsiteY5" fmla="*/ 1656184 h 1656184"/>
                <a:gd name="connsiteX6" fmla="*/ 0 w 1656184"/>
                <a:gd name="connsiteY6"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184" h="1656184">
                  <a:moveTo>
                    <a:pt x="0" y="0"/>
                  </a:moveTo>
                  <a:lnTo>
                    <a:pt x="1656184" y="0"/>
                  </a:lnTo>
                  <a:lnTo>
                    <a:pt x="1656184" y="640151"/>
                  </a:lnTo>
                  <a:lnTo>
                    <a:pt x="1656184" y="1016033"/>
                  </a:lnTo>
                  <a:lnTo>
                    <a:pt x="1656184" y="1656184"/>
                  </a:lnTo>
                  <a:lnTo>
                    <a:pt x="0" y="1656184"/>
                  </a:lnTo>
                  <a:lnTo>
                    <a:pt x="0" y="0"/>
                  </a:lnTo>
                  <a:close/>
                </a:path>
              </a:pathLst>
            </a:cu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ko-KR" altLang="en-US"/>
            </a:p>
          </p:txBody>
        </p:sp>
        <p:sp>
          <p:nvSpPr>
            <p:cNvPr id="44" name="Rectángulo 43">
              <a:extLst>
                <a:ext uri="{FF2B5EF4-FFF2-40B4-BE49-F238E27FC236}">
                  <a16:creationId xmlns:a16="http://schemas.microsoft.com/office/drawing/2014/main" id="{E7F84FE2-B983-41F3-948B-719BA1D3C54C}"/>
                </a:ext>
              </a:extLst>
            </p:cNvPr>
            <p:cNvSpPr/>
            <p:nvPr/>
          </p:nvSpPr>
          <p:spPr>
            <a:xfrm>
              <a:off x="5771198" y="3952776"/>
              <a:ext cx="2767651" cy="1384995"/>
            </a:xfrm>
            <a:prstGeom prst="rect">
              <a:avLst/>
            </a:prstGeom>
            <a:noFill/>
          </p:spPr>
          <p:txBody>
            <a:bodyPr wrap="square" rtlCol="0" anchor="ctr">
              <a:spAutoFit/>
            </a:bodyPr>
            <a:lstStyle/>
            <a:p>
              <a:pPr algn="ctr"/>
              <a:r>
                <a:rPr lang="es-ES" sz="1200" dirty="0">
                  <a:solidFill>
                    <a:schemeClr val="lt1"/>
                  </a:solidFill>
                  <a:latin typeface="Arial" panose="020B0604020202020204" pitchFamily="34" charset="0"/>
                  <a:cs typeface="Arial" panose="020B0604020202020204" pitchFamily="34" charset="0"/>
                </a:rPr>
                <a:t>ARTICULAR CON LAS ÁREAS ENCARGADAS EL AJUSTE DE LAS CANASTAS DE ACUERDO A LAS REALIDADES TERRITORIALES – PERFILES TALENTO HUMANO; COSTOS DE ALIMENTACIÓN Y TRANSPORTE.</a:t>
              </a:r>
            </a:p>
          </p:txBody>
        </p:sp>
        <p:sp>
          <p:nvSpPr>
            <p:cNvPr id="45" name="Freeform 31">
              <a:extLst>
                <a:ext uri="{FF2B5EF4-FFF2-40B4-BE49-F238E27FC236}">
                  <a16:creationId xmlns:a16="http://schemas.microsoft.com/office/drawing/2014/main" id="{C3143224-87A7-4322-83EB-62E23E7EAB66}"/>
                </a:ext>
              </a:extLst>
            </p:cNvPr>
            <p:cNvSpPr>
              <a:spLocks/>
            </p:cNvSpPr>
            <p:nvPr/>
          </p:nvSpPr>
          <p:spPr bwMode="auto">
            <a:xfrm>
              <a:off x="8109062" y="3524081"/>
              <a:ext cx="419608" cy="414462"/>
            </a:xfrm>
            <a:custGeom>
              <a:avLst/>
              <a:gdLst>
                <a:gd name="T0" fmla="*/ 1490 w 3706"/>
                <a:gd name="T1" fmla="*/ 201 h 3707"/>
                <a:gd name="T2" fmla="*/ 201 w 3706"/>
                <a:gd name="T3" fmla="*/ 2216 h 3707"/>
                <a:gd name="T4" fmla="*/ 2216 w 3706"/>
                <a:gd name="T5" fmla="*/ 3506 h 3707"/>
                <a:gd name="T6" fmla="*/ 3505 w 3706"/>
                <a:gd name="T7" fmla="*/ 1491 h 3707"/>
                <a:gd name="T8" fmla="*/ 1490 w 3706"/>
                <a:gd name="T9" fmla="*/ 201 h 3707"/>
                <a:gd name="T10" fmla="*/ 1490 w 3706"/>
                <a:gd name="T11" fmla="*/ 201 h 3707"/>
              </a:gdLst>
              <a:ahLst/>
              <a:cxnLst>
                <a:cxn ang="0">
                  <a:pos x="T0" y="T1"/>
                </a:cxn>
                <a:cxn ang="0">
                  <a:pos x="T2" y="T3"/>
                </a:cxn>
                <a:cxn ang="0">
                  <a:pos x="T4" y="T5"/>
                </a:cxn>
                <a:cxn ang="0">
                  <a:pos x="T6" y="T7"/>
                </a:cxn>
                <a:cxn ang="0">
                  <a:pos x="T8" y="T9"/>
                </a:cxn>
                <a:cxn ang="0">
                  <a:pos x="T10" y="T11"/>
                </a:cxn>
              </a:cxnLst>
              <a:rect l="0" t="0" r="r" b="b"/>
              <a:pathLst>
                <a:path w="3706" h="3707">
                  <a:moveTo>
                    <a:pt x="1490" y="201"/>
                  </a:moveTo>
                  <a:cubicBezTo>
                    <a:pt x="574" y="403"/>
                    <a:pt x="0" y="1300"/>
                    <a:pt x="201" y="2216"/>
                  </a:cubicBezTo>
                  <a:cubicBezTo>
                    <a:pt x="402" y="3133"/>
                    <a:pt x="1300" y="3707"/>
                    <a:pt x="2216" y="3506"/>
                  </a:cubicBezTo>
                  <a:cubicBezTo>
                    <a:pt x="3133" y="3305"/>
                    <a:pt x="3706" y="2407"/>
                    <a:pt x="3505" y="1491"/>
                  </a:cubicBezTo>
                  <a:cubicBezTo>
                    <a:pt x="3304" y="574"/>
                    <a:pt x="2406" y="0"/>
                    <a:pt x="1490" y="201"/>
                  </a:cubicBezTo>
                  <a:lnTo>
                    <a:pt x="1490" y="201"/>
                  </a:lnTo>
                  <a:close/>
                </a:path>
              </a:pathLst>
            </a:custGeom>
            <a:noFill/>
            <a:ln>
              <a:noFill/>
            </a:ln>
            <a:extLst/>
          </p:spPr>
          <p:txBody>
            <a:bodyPr vert="horz" wrap="square" lIns="91440" tIns="45720" rIns="91440" bIns="45720" numCol="1" anchor="ctr" anchorCtr="0" compatLnSpc="1">
              <a:prstTxWarp prst="textNoShape">
                <a:avLst/>
              </a:prstTxWarp>
            </a:bodyPr>
            <a:lstStyle/>
            <a:p>
              <a:pPr algn="ctr"/>
              <a:r>
                <a:rPr lang="en-US" b="1" dirty="0">
                  <a:solidFill>
                    <a:schemeClr val="bg1"/>
                  </a:solidFill>
                  <a:latin typeface="Arial" panose="020B0604020202020204" pitchFamily="34" charset="0"/>
                  <a:cs typeface="Arial" panose="020B0604020202020204" pitchFamily="34" charset="0"/>
                </a:rPr>
                <a:t>8</a:t>
              </a:r>
            </a:p>
          </p:txBody>
        </p:sp>
      </p:grpSp>
      <p:sp>
        <p:nvSpPr>
          <p:cNvPr id="46" name="Rectángulo 45">
            <a:extLst>
              <a:ext uri="{FF2B5EF4-FFF2-40B4-BE49-F238E27FC236}">
                <a16:creationId xmlns:a16="http://schemas.microsoft.com/office/drawing/2014/main" id="{4B541C03-BB96-41D8-88B2-613EEF3FF694}"/>
              </a:ext>
            </a:extLst>
          </p:cNvPr>
          <p:cNvSpPr/>
          <p:nvPr/>
        </p:nvSpPr>
        <p:spPr>
          <a:xfrm>
            <a:off x="9075548" y="173641"/>
            <a:ext cx="1827231" cy="830997"/>
          </a:xfrm>
          <a:prstGeom prst="rect">
            <a:avLst/>
          </a:prstGeom>
        </p:spPr>
        <p:txBody>
          <a:bodyPr wrap="none">
            <a:spAutoFit/>
          </a:bodyPr>
          <a:lstStyle/>
          <a:p>
            <a:pPr algn="ctr"/>
            <a:r>
              <a:rPr lang="es-CO" sz="4800" b="1" dirty="0">
                <a:solidFill>
                  <a:srgbClr val="346232"/>
                </a:solidFill>
              </a:rPr>
              <a:t>RETOS</a:t>
            </a:r>
          </a:p>
        </p:txBody>
      </p:sp>
    </p:spTree>
    <p:extLst>
      <p:ext uri="{BB962C8B-B14F-4D97-AF65-F5344CB8AC3E}">
        <p14:creationId xmlns:p14="http://schemas.microsoft.com/office/powerpoint/2010/main" val="140454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0-#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1+#ppt_w/2"/>
                                          </p:val>
                                        </p:tav>
                                        <p:tav tm="100000">
                                          <p:val>
                                            <p:strVal val="#ppt_x"/>
                                          </p:val>
                                        </p:tav>
                                      </p:tavLst>
                                    </p:anim>
                                    <p:anim calcmode="lin" valueType="num">
                                      <p:cBhvr additive="base">
                                        <p:cTn id="26"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ppt_x"/>
                                          </p:val>
                                        </p:tav>
                                        <p:tav tm="100000">
                                          <p:val>
                                            <p:strVal val="#ppt_x"/>
                                          </p:val>
                                        </p:tav>
                                      </p:tavLst>
                                    </p:anim>
                                    <p:anim calcmode="lin" valueType="num">
                                      <p:cBhvr additive="base">
                                        <p:cTn id="32"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fill="hold"/>
                                        <p:tgtEl>
                                          <p:spTgt spid="34"/>
                                        </p:tgtEl>
                                        <p:attrNameLst>
                                          <p:attrName>ppt_x</p:attrName>
                                        </p:attrNameLst>
                                      </p:cBhvr>
                                      <p:tavLst>
                                        <p:tav tm="0">
                                          <p:val>
                                            <p:strVal val="#ppt_x"/>
                                          </p:val>
                                        </p:tav>
                                        <p:tav tm="100000">
                                          <p:val>
                                            <p:strVal val="#ppt_x"/>
                                          </p:val>
                                        </p:tav>
                                      </p:tavLst>
                                    </p:anim>
                                    <p:anim calcmode="lin" valueType="num">
                                      <p:cBhvr additive="base">
                                        <p:cTn id="3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0-#ppt_w/2"/>
                                          </p:val>
                                        </p:tav>
                                        <p:tav tm="100000">
                                          <p:val>
                                            <p:strVal val="#ppt_x"/>
                                          </p:val>
                                        </p:tav>
                                      </p:tavLst>
                                    </p:anim>
                                    <p:anim calcmode="lin" valueType="num">
                                      <p:cBhvr additive="base">
                                        <p:cTn id="44"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additive="base">
                                        <p:cTn id="49" dur="500" fill="hold"/>
                                        <p:tgtEl>
                                          <p:spTgt spid="42"/>
                                        </p:tgtEl>
                                        <p:attrNameLst>
                                          <p:attrName>ppt_x</p:attrName>
                                        </p:attrNameLst>
                                      </p:cBhvr>
                                      <p:tavLst>
                                        <p:tav tm="0">
                                          <p:val>
                                            <p:strVal val="1+#ppt_w/2"/>
                                          </p:val>
                                        </p:tav>
                                        <p:tav tm="100000">
                                          <p:val>
                                            <p:strVal val="#ppt_x"/>
                                          </p:val>
                                        </p:tav>
                                      </p:tavLst>
                                    </p:anim>
                                    <p:anim calcmode="lin" valueType="num">
                                      <p:cBhvr additive="base">
                                        <p:cTn id="50"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2" name="Hexagon 16">
            <a:extLst>
              <a:ext uri="{FF2B5EF4-FFF2-40B4-BE49-F238E27FC236}">
                <a16:creationId xmlns:a16="http://schemas.microsoft.com/office/drawing/2014/main" id="{0897983B-540C-442B-B8D8-D5E45EE3BC8F}"/>
              </a:ext>
            </a:extLst>
          </p:cNvPr>
          <p:cNvSpPr/>
          <p:nvPr/>
        </p:nvSpPr>
        <p:spPr>
          <a:xfrm>
            <a:off x="5107535" y="2962388"/>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3" name="Hexagon 17">
            <a:extLst>
              <a:ext uri="{FF2B5EF4-FFF2-40B4-BE49-F238E27FC236}">
                <a16:creationId xmlns:a16="http://schemas.microsoft.com/office/drawing/2014/main" id="{994408F7-7E4C-4D2E-9BC8-D137261710A6}"/>
              </a:ext>
            </a:extLst>
          </p:cNvPr>
          <p:cNvSpPr/>
          <p:nvPr/>
        </p:nvSpPr>
        <p:spPr>
          <a:xfrm>
            <a:off x="5180518" y="3000066"/>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6" name="Straight Arrow Connector 27">
            <a:extLst>
              <a:ext uri="{FF2B5EF4-FFF2-40B4-BE49-F238E27FC236}">
                <a16:creationId xmlns:a16="http://schemas.microsoft.com/office/drawing/2014/main" id="{D4C1C78D-9D0D-4C62-B61C-29EA70CE6F22}"/>
              </a:ext>
            </a:extLst>
          </p:cNvPr>
          <p:cNvCxnSpPr>
            <a:cxnSpLocks/>
          </p:cNvCxnSpPr>
          <p:nvPr/>
        </p:nvCxnSpPr>
        <p:spPr>
          <a:xfrm>
            <a:off x="5776853" y="4326098"/>
            <a:ext cx="0" cy="902872"/>
          </a:xfrm>
          <a:prstGeom prst="straightConnector1">
            <a:avLst/>
          </a:prstGeom>
          <a:ln w="9525" cap="rnd">
            <a:solidFill>
              <a:srgbClr val="4C7379"/>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8" name="Hexagon 29">
            <a:extLst>
              <a:ext uri="{FF2B5EF4-FFF2-40B4-BE49-F238E27FC236}">
                <a16:creationId xmlns:a16="http://schemas.microsoft.com/office/drawing/2014/main" id="{D8D91D83-5FAA-4F20-857A-72CA47F195CD}"/>
              </a:ext>
            </a:extLst>
          </p:cNvPr>
          <p:cNvSpPr/>
          <p:nvPr/>
        </p:nvSpPr>
        <p:spPr>
          <a:xfrm>
            <a:off x="2741610" y="2962185"/>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9" name="Hexagon 30">
            <a:extLst>
              <a:ext uri="{FF2B5EF4-FFF2-40B4-BE49-F238E27FC236}">
                <a16:creationId xmlns:a16="http://schemas.microsoft.com/office/drawing/2014/main" id="{31039DE3-1216-4F5C-8076-51F7016E065A}"/>
              </a:ext>
            </a:extLst>
          </p:cNvPr>
          <p:cNvSpPr/>
          <p:nvPr/>
        </p:nvSpPr>
        <p:spPr>
          <a:xfrm>
            <a:off x="2814593" y="3025189"/>
            <a:ext cx="1228029" cy="1060120"/>
          </a:xfrm>
          <a:prstGeom prst="hexagon">
            <a:avLst>
              <a:gd name="adj" fmla="val 26988"/>
              <a:gd name="vf" fmla="val 115470"/>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60">
            <a:extLst>
              <a:ext uri="{FF2B5EF4-FFF2-40B4-BE49-F238E27FC236}">
                <a16:creationId xmlns:a16="http://schemas.microsoft.com/office/drawing/2014/main" id="{54C30B08-A2D2-431A-8D6C-EE68FD16DF8B}"/>
              </a:ext>
            </a:extLst>
          </p:cNvPr>
          <p:cNvSpPr>
            <a:spLocks noChangeAspect="1"/>
          </p:cNvSpPr>
          <p:nvPr/>
        </p:nvSpPr>
        <p:spPr>
          <a:xfrm>
            <a:off x="2648724" y="3266880"/>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ADRIANA</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58" name="Rectangle 14">
            <a:extLst>
              <a:ext uri="{FF2B5EF4-FFF2-40B4-BE49-F238E27FC236}">
                <a16:creationId xmlns:a16="http://schemas.microsoft.com/office/drawing/2014/main" id="{50F4EAE3-45EA-49A1-BF8F-8CE926BCB0D9}"/>
              </a:ext>
            </a:extLst>
          </p:cNvPr>
          <p:cNvSpPr/>
          <p:nvPr/>
        </p:nvSpPr>
        <p:spPr>
          <a:xfrm rot="1778765">
            <a:off x="6463037" y="3339715"/>
            <a:ext cx="640396" cy="834813"/>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Hexagon 16">
            <a:extLst>
              <a:ext uri="{FF2B5EF4-FFF2-40B4-BE49-F238E27FC236}">
                <a16:creationId xmlns:a16="http://schemas.microsoft.com/office/drawing/2014/main" id="{332B8930-BCCA-43E4-AC88-062F9CC49A28}"/>
              </a:ext>
            </a:extLst>
          </p:cNvPr>
          <p:cNvSpPr/>
          <p:nvPr/>
        </p:nvSpPr>
        <p:spPr>
          <a:xfrm>
            <a:off x="6225397" y="2363169"/>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Hexagon 17">
            <a:extLst>
              <a:ext uri="{FF2B5EF4-FFF2-40B4-BE49-F238E27FC236}">
                <a16:creationId xmlns:a16="http://schemas.microsoft.com/office/drawing/2014/main" id="{38D21634-92C8-4611-B56B-EC5B3908A12B}"/>
              </a:ext>
            </a:extLst>
          </p:cNvPr>
          <p:cNvSpPr/>
          <p:nvPr/>
        </p:nvSpPr>
        <p:spPr>
          <a:xfrm>
            <a:off x="6298380" y="2400847"/>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60">
            <a:extLst>
              <a:ext uri="{FF2B5EF4-FFF2-40B4-BE49-F238E27FC236}">
                <a16:creationId xmlns:a16="http://schemas.microsoft.com/office/drawing/2014/main" id="{8132F7B6-FC92-422C-9D0D-470FB6A30173}"/>
              </a:ext>
            </a:extLst>
          </p:cNvPr>
          <p:cNvSpPr>
            <a:spLocks noChangeAspect="1"/>
          </p:cNvSpPr>
          <p:nvPr/>
        </p:nvSpPr>
        <p:spPr>
          <a:xfrm>
            <a:off x="2662752" y="3526866"/>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GONZALEZ</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1" name="Rectangle 60">
            <a:extLst>
              <a:ext uri="{FF2B5EF4-FFF2-40B4-BE49-F238E27FC236}">
                <a16:creationId xmlns:a16="http://schemas.microsoft.com/office/drawing/2014/main" id="{D26D1956-FA7F-44A2-82B8-BC110AA17DE8}"/>
              </a:ext>
            </a:extLst>
          </p:cNvPr>
          <p:cNvSpPr>
            <a:spLocks noChangeAspect="1"/>
          </p:cNvSpPr>
          <p:nvPr/>
        </p:nvSpPr>
        <p:spPr>
          <a:xfrm>
            <a:off x="5045968" y="3285696"/>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DANIEL</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2" name="Rectangle 60">
            <a:extLst>
              <a:ext uri="{FF2B5EF4-FFF2-40B4-BE49-F238E27FC236}">
                <a16:creationId xmlns:a16="http://schemas.microsoft.com/office/drawing/2014/main" id="{F5A10E0F-9EB4-4CE9-B988-0134C2D85866}"/>
              </a:ext>
            </a:extLst>
          </p:cNvPr>
          <p:cNvSpPr>
            <a:spLocks noChangeAspect="1"/>
          </p:cNvSpPr>
          <p:nvPr/>
        </p:nvSpPr>
        <p:spPr>
          <a:xfrm>
            <a:off x="5056747" y="3464666"/>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AREVALO</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85" name="Rectangle 60">
            <a:extLst>
              <a:ext uri="{FF2B5EF4-FFF2-40B4-BE49-F238E27FC236}">
                <a16:creationId xmlns:a16="http://schemas.microsoft.com/office/drawing/2014/main" id="{E52A1FE1-D19D-4640-87F0-FA1A221D9906}"/>
              </a:ext>
            </a:extLst>
          </p:cNvPr>
          <p:cNvSpPr>
            <a:spLocks noChangeAspect="1"/>
          </p:cNvSpPr>
          <p:nvPr/>
        </p:nvSpPr>
        <p:spPr>
          <a:xfrm>
            <a:off x="6190516" y="2664391"/>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HECTOR</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86" name="Rectangle 60">
            <a:extLst>
              <a:ext uri="{FF2B5EF4-FFF2-40B4-BE49-F238E27FC236}">
                <a16:creationId xmlns:a16="http://schemas.microsoft.com/office/drawing/2014/main" id="{A611FFCF-5C21-410A-84B4-B05FEA36DFBE}"/>
              </a:ext>
            </a:extLst>
          </p:cNvPr>
          <p:cNvSpPr>
            <a:spLocks noChangeAspect="1"/>
          </p:cNvSpPr>
          <p:nvPr/>
        </p:nvSpPr>
        <p:spPr>
          <a:xfrm>
            <a:off x="6175942" y="284219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GÓMEZ</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60" name="Rectángulo 59">
            <a:extLst>
              <a:ext uri="{FF2B5EF4-FFF2-40B4-BE49-F238E27FC236}">
                <a16:creationId xmlns:a16="http://schemas.microsoft.com/office/drawing/2014/main" id="{8628FC71-25D5-49FA-B774-9A16EC19704F}"/>
              </a:ext>
            </a:extLst>
          </p:cNvPr>
          <p:cNvSpPr/>
          <p:nvPr/>
        </p:nvSpPr>
        <p:spPr>
          <a:xfrm>
            <a:off x="5000691" y="149716"/>
            <a:ext cx="5993949" cy="830997"/>
          </a:xfrm>
          <a:prstGeom prst="rect">
            <a:avLst/>
          </a:prstGeom>
        </p:spPr>
        <p:txBody>
          <a:bodyPr wrap="none">
            <a:spAutoFit/>
          </a:bodyPr>
          <a:lstStyle/>
          <a:p>
            <a:pPr algn="ctr"/>
            <a:r>
              <a:rPr lang="es-CO" sz="4800" b="1" dirty="0">
                <a:solidFill>
                  <a:srgbClr val="346232"/>
                </a:solidFill>
              </a:rPr>
              <a:t>Apoyo a la Supervisión</a:t>
            </a:r>
          </a:p>
        </p:txBody>
      </p:sp>
      <p:cxnSp>
        <p:nvCxnSpPr>
          <p:cNvPr id="61" name="Conector recto 60">
            <a:extLst>
              <a:ext uri="{FF2B5EF4-FFF2-40B4-BE49-F238E27FC236}">
                <a16:creationId xmlns:a16="http://schemas.microsoft.com/office/drawing/2014/main" id="{AB797FD8-D9A2-4DAD-825E-0262D4646A29}"/>
              </a:ext>
            </a:extLst>
          </p:cNvPr>
          <p:cNvCxnSpPr>
            <a:cxnSpLocks/>
          </p:cNvCxnSpPr>
          <p:nvPr/>
        </p:nvCxnSpPr>
        <p:spPr>
          <a:xfrm>
            <a:off x="6490550" y="4308637"/>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62" name="Rectangle 8">
            <a:extLst>
              <a:ext uri="{FF2B5EF4-FFF2-40B4-BE49-F238E27FC236}">
                <a16:creationId xmlns:a16="http://schemas.microsoft.com/office/drawing/2014/main" id="{903E105A-ADA5-4ADE-B724-8947A7C5C3B4}"/>
              </a:ext>
            </a:extLst>
          </p:cNvPr>
          <p:cNvSpPr/>
          <p:nvPr/>
        </p:nvSpPr>
        <p:spPr>
          <a:xfrm rot="1778765">
            <a:off x="7154520" y="3671201"/>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15">
            <a:extLst>
              <a:ext uri="{FF2B5EF4-FFF2-40B4-BE49-F238E27FC236}">
                <a16:creationId xmlns:a16="http://schemas.microsoft.com/office/drawing/2014/main" id="{5684A2E0-D8DA-4C7F-8B47-C5392D55C49E}"/>
              </a:ext>
            </a:extLst>
          </p:cNvPr>
          <p:cNvSpPr/>
          <p:nvPr/>
        </p:nvSpPr>
        <p:spPr>
          <a:xfrm rot="1778765">
            <a:off x="5966834" y="4387541"/>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16">
            <a:extLst>
              <a:ext uri="{FF2B5EF4-FFF2-40B4-BE49-F238E27FC236}">
                <a16:creationId xmlns:a16="http://schemas.microsoft.com/office/drawing/2014/main" id="{9A99CF1A-6ADB-4733-9897-553E085A7CDF}"/>
              </a:ext>
            </a:extLst>
          </p:cNvPr>
          <p:cNvSpPr/>
          <p:nvPr/>
        </p:nvSpPr>
        <p:spPr>
          <a:xfrm>
            <a:off x="6211269" y="3615111"/>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Hexagon 17">
            <a:extLst>
              <a:ext uri="{FF2B5EF4-FFF2-40B4-BE49-F238E27FC236}">
                <a16:creationId xmlns:a16="http://schemas.microsoft.com/office/drawing/2014/main" id="{0978D1FE-B635-4281-82B4-553B363F7525}"/>
              </a:ext>
            </a:extLst>
          </p:cNvPr>
          <p:cNvSpPr/>
          <p:nvPr/>
        </p:nvSpPr>
        <p:spPr>
          <a:xfrm>
            <a:off x="6284252" y="3652789"/>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0">
            <a:extLst>
              <a:ext uri="{FF2B5EF4-FFF2-40B4-BE49-F238E27FC236}">
                <a16:creationId xmlns:a16="http://schemas.microsoft.com/office/drawing/2014/main" id="{C168CD99-9788-47D8-8F90-906EC6E1C2E1}"/>
              </a:ext>
            </a:extLst>
          </p:cNvPr>
          <p:cNvSpPr>
            <a:spLocks noChangeAspect="1"/>
          </p:cNvSpPr>
          <p:nvPr/>
        </p:nvSpPr>
        <p:spPr>
          <a:xfrm>
            <a:off x="6135947" y="3949168"/>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ICELA</a:t>
            </a:r>
          </a:p>
        </p:txBody>
      </p:sp>
      <p:sp>
        <p:nvSpPr>
          <p:cNvPr id="70" name="Rectangle 60">
            <a:extLst>
              <a:ext uri="{FF2B5EF4-FFF2-40B4-BE49-F238E27FC236}">
                <a16:creationId xmlns:a16="http://schemas.microsoft.com/office/drawing/2014/main" id="{924B172D-B90E-44CE-BFB9-9B99D3325F00}"/>
              </a:ext>
            </a:extLst>
          </p:cNvPr>
          <p:cNvSpPr>
            <a:spLocks noChangeAspect="1"/>
          </p:cNvSpPr>
          <p:nvPr/>
        </p:nvSpPr>
        <p:spPr>
          <a:xfrm>
            <a:off x="6134437" y="4140358"/>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DIAZ</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71" name="Conector recto 70">
            <a:extLst>
              <a:ext uri="{FF2B5EF4-FFF2-40B4-BE49-F238E27FC236}">
                <a16:creationId xmlns:a16="http://schemas.microsoft.com/office/drawing/2014/main" id="{F18FA0BF-338C-4A3D-B830-604E55A439EB}"/>
              </a:ext>
            </a:extLst>
          </p:cNvPr>
          <p:cNvCxnSpPr>
            <a:cxnSpLocks/>
          </p:cNvCxnSpPr>
          <p:nvPr/>
        </p:nvCxnSpPr>
        <p:spPr>
          <a:xfrm>
            <a:off x="7596061" y="3613485"/>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72" name="Rectangle 8">
            <a:extLst>
              <a:ext uri="{FF2B5EF4-FFF2-40B4-BE49-F238E27FC236}">
                <a16:creationId xmlns:a16="http://schemas.microsoft.com/office/drawing/2014/main" id="{6DC9C024-5F71-4125-ABAA-356C3EF2927A}"/>
              </a:ext>
            </a:extLst>
          </p:cNvPr>
          <p:cNvSpPr/>
          <p:nvPr/>
        </p:nvSpPr>
        <p:spPr>
          <a:xfrm rot="1778765">
            <a:off x="8260031" y="2976049"/>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15">
            <a:extLst>
              <a:ext uri="{FF2B5EF4-FFF2-40B4-BE49-F238E27FC236}">
                <a16:creationId xmlns:a16="http://schemas.microsoft.com/office/drawing/2014/main" id="{B9FE761E-5D49-4964-9007-06601D179F11}"/>
              </a:ext>
            </a:extLst>
          </p:cNvPr>
          <p:cNvSpPr/>
          <p:nvPr/>
        </p:nvSpPr>
        <p:spPr>
          <a:xfrm rot="1778765">
            <a:off x="7072345" y="3692389"/>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Hexagon 16">
            <a:extLst>
              <a:ext uri="{FF2B5EF4-FFF2-40B4-BE49-F238E27FC236}">
                <a16:creationId xmlns:a16="http://schemas.microsoft.com/office/drawing/2014/main" id="{4E21D0CC-9223-46DA-B421-2327E565E971}"/>
              </a:ext>
            </a:extLst>
          </p:cNvPr>
          <p:cNvSpPr/>
          <p:nvPr/>
        </p:nvSpPr>
        <p:spPr>
          <a:xfrm>
            <a:off x="7316780" y="2919959"/>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Hexagon 17">
            <a:extLst>
              <a:ext uri="{FF2B5EF4-FFF2-40B4-BE49-F238E27FC236}">
                <a16:creationId xmlns:a16="http://schemas.microsoft.com/office/drawing/2014/main" id="{CF6D280A-5299-4EED-A90A-D0E3581F42A1}"/>
              </a:ext>
            </a:extLst>
          </p:cNvPr>
          <p:cNvSpPr/>
          <p:nvPr/>
        </p:nvSpPr>
        <p:spPr>
          <a:xfrm>
            <a:off x="7389763" y="2957637"/>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0">
            <a:extLst>
              <a:ext uri="{FF2B5EF4-FFF2-40B4-BE49-F238E27FC236}">
                <a16:creationId xmlns:a16="http://schemas.microsoft.com/office/drawing/2014/main" id="{2362F7E8-FF5E-4CB9-A4C0-33C202D0024C}"/>
              </a:ext>
            </a:extLst>
          </p:cNvPr>
          <p:cNvSpPr>
            <a:spLocks noChangeAspect="1"/>
          </p:cNvSpPr>
          <p:nvPr/>
        </p:nvSpPr>
        <p:spPr>
          <a:xfrm>
            <a:off x="7241458" y="3254016"/>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LUIS </a:t>
            </a:r>
          </a:p>
        </p:txBody>
      </p:sp>
      <p:sp>
        <p:nvSpPr>
          <p:cNvPr id="80" name="Rectangle 60">
            <a:extLst>
              <a:ext uri="{FF2B5EF4-FFF2-40B4-BE49-F238E27FC236}">
                <a16:creationId xmlns:a16="http://schemas.microsoft.com/office/drawing/2014/main" id="{7F369B7D-9864-4276-93F2-6ADC7DD5009B}"/>
              </a:ext>
            </a:extLst>
          </p:cNvPr>
          <p:cNvSpPr>
            <a:spLocks noChangeAspect="1"/>
          </p:cNvSpPr>
          <p:nvPr/>
        </p:nvSpPr>
        <p:spPr>
          <a:xfrm>
            <a:off x="7239948" y="3445206"/>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VELASCO</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81" name="Conector recto 80">
            <a:extLst>
              <a:ext uri="{FF2B5EF4-FFF2-40B4-BE49-F238E27FC236}">
                <a16:creationId xmlns:a16="http://schemas.microsoft.com/office/drawing/2014/main" id="{D9C2325C-5002-4AA7-AC8B-FE0880BB8E41}"/>
              </a:ext>
            </a:extLst>
          </p:cNvPr>
          <p:cNvCxnSpPr>
            <a:cxnSpLocks/>
          </p:cNvCxnSpPr>
          <p:nvPr/>
        </p:nvCxnSpPr>
        <p:spPr>
          <a:xfrm>
            <a:off x="7624098" y="4855904"/>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85" name="Rectangle 15">
            <a:extLst>
              <a:ext uri="{FF2B5EF4-FFF2-40B4-BE49-F238E27FC236}">
                <a16:creationId xmlns:a16="http://schemas.microsoft.com/office/drawing/2014/main" id="{90569C7B-3F95-449A-8A3C-4B4E125F66CE}"/>
              </a:ext>
            </a:extLst>
          </p:cNvPr>
          <p:cNvSpPr/>
          <p:nvPr/>
        </p:nvSpPr>
        <p:spPr>
          <a:xfrm rot="1778765">
            <a:off x="7100382" y="4934808"/>
            <a:ext cx="569241" cy="650736"/>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Hexagon 16">
            <a:extLst>
              <a:ext uri="{FF2B5EF4-FFF2-40B4-BE49-F238E27FC236}">
                <a16:creationId xmlns:a16="http://schemas.microsoft.com/office/drawing/2014/main" id="{BA2F4DC6-E9BB-4AF6-A6FE-041F08D280D0}"/>
              </a:ext>
            </a:extLst>
          </p:cNvPr>
          <p:cNvSpPr/>
          <p:nvPr/>
        </p:nvSpPr>
        <p:spPr>
          <a:xfrm>
            <a:off x="7344817" y="4162378"/>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1" name="Hexagon 17">
            <a:extLst>
              <a:ext uri="{FF2B5EF4-FFF2-40B4-BE49-F238E27FC236}">
                <a16:creationId xmlns:a16="http://schemas.microsoft.com/office/drawing/2014/main" id="{0658053C-CC72-4DE3-AF64-DE2D4008B9A9}"/>
              </a:ext>
            </a:extLst>
          </p:cNvPr>
          <p:cNvSpPr/>
          <p:nvPr/>
        </p:nvSpPr>
        <p:spPr>
          <a:xfrm>
            <a:off x="7417800" y="4200056"/>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60">
            <a:extLst>
              <a:ext uri="{FF2B5EF4-FFF2-40B4-BE49-F238E27FC236}">
                <a16:creationId xmlns:a16="http://schemas.microsoft.com/office/drawing/2014/main" id="{9136C725-31B7-40A7-A4E5-5CF600E479AB}"/>
              </a:ext>
            </a:extLst>
          </p:cNvPr>
          <p:cNvSpPr>
            <a:spLocks noChangeAspect="1"/>
          </p:cNvSpPr>
          <p:nvPr/>
        </p:nvSpPr>
        <p:spPr>
          <a:xfrm>
            <a:off x="7269495" y="4496435"/>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MARIA</a:t>
            </a:r>
          </a:p>
        </p:txBody>
      </p:sp>
      <p:sp>
        <p:nvSpPr>
          <p:cNvPr id="96" name="Rectangle 60">
            <a:extLst>
              <a:ext uri="{FF2B5EF4-FFF2-40B4-BE49-F238E27FC236}">
                <a16:creationId xmlns:a16="http://schemas.microsoft.com/office/drawing/2014/main" id="{6FB1D1C5-5ABA-4EC1-91C2-2A7E1EE07562}"/>
              </a:ext>
            </a:extLst>
          </p:cNvPr>
          <p:cNvSpPr>
            <a:spLocks noChangeAspect="1"/>
          </p:cNvSpPr>
          <p:nvPr/>
        </p:nvSpPr>
        <p:spPr>
          <a:xfrm>
            <a:off x="7267985" y="4687625"/>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DIAZ</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06" name="Conector recto 105">
            <a:extLst>
              <a:ext uri="{FF2B5EF4-FFF2-40B4-BE49-F238E27FC236}">
                <a16:creationId xmlns:a16="http://schemas.microsoft.com/office/drawing/2014/main" id="{DABBDEDC-D7FB-4D13-9BF3-98A735921486}"/>
              </a:ext>
            </a:extLst>
          </p:cNvPr>
          <p:cNvCxnSpPr>
            <a:cxnSpLocks/>
          </p:cNvCxnSpPr>
          <p:nvPr/>
        </p:nvCxnSpPr>
        <p:spPr>
          <a:xfrm>
            <a:off x="4283189" y="4313495"/>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08" name="Hexagon 16">
            <a:extLst>
              <a:ext uri="{FF2B5EF4-FFF2-40B4-BE49-F238E27FC236}">
                <a16:creationId xmlns:a16="http://schemas.microsoft.com/office/drawing/2014/main" id="{922906AD-F128-4D52-A1EE-8AD8E3152A29}"/>
              </a:ext>
            </a:extLst>
          </p:cNvPr>
          <p:cNvSpPr/>
          <p:nvPr/>
        </p:nvSpPr>
        <p:spPr>
          <a:xfrm>
            <a:off x="4003908" y="3619969"/>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2" name="Hexagon 17">
            <a:extLst>
              <a:ext uri="{FF2B5EF4-FFF2-40B4-BE49-F238E27FC236}">
                <a16:creationId xmlns:a16="http://schemas.microsoft.com/office/drawing/2014/main" id="{530AC61D-1E8C-4E8E-BCF5-DA2B05EEAA33}"/>
              </a:ext>
            </a:extLst>
          </p:cNvPr>
          <p:cNvSpPr/>
          <p:nvPr/>
        </p:nvSpPr>
        <p:spPr>
          <a:xfrm>
            <a:off x="4076891" y="3657647"/>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60">
            <a:extLst>
              <a:ext uri="{FF2B5EF4-FFF2-40B4-BE49-F238E27FC236}">
                <a16:creationId xmlns:a16="http://schemas.microsoft.com/office/drawing/2014/main" id="{D6736CAB-F83A-4169-BCCF-0E515373D32A}"/>
              </a:ext>
            </a:extLst>
          </p:cNvPr>
          <p:cNvSpPr>
            <a:spLocks noChangeAspect="1"/>
          </p:cNvSpPr>
          <p:nvPr/>
        </p:nvSpPr>
        <p:spPr>
          <a:xfrm>
            <a:off x="3985799" y="3880835"/>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CLAUDIA</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18" name="Rectangle 60">
            <a:extLst>
              <a:ext uri="{FF2B5EF4-FFF2-40B4-BE49-F238E27FC236}">
                <a16:creationId xmlns:a16="http://schemas.microsoft.com/office/drawing/2014/main" id="{583EA96F-1B28-477C-B009-641870DA2F05}"/>
              </a:ext>
            </a:extLst>
          </p:cNvPr>
          <p:cNvSpPr>
            <a:spLocks noChangeAspect="1"/>
          </p:cNvSpPr>
          <p:nvPr/>
        </p:nvSpPr>
        <p:spPr>
          <a:xfrm>
            <a:off x="3940679" y="4056816"/>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CASTELLANOS</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19" name="Conector recto 118">
            <a:extLst>
              <a:ext uri="{FF2B5EF4-FFF2-40B4-BE49-F238E27FC236}">
                <a16:creationId xmlns:a16="http://schemas.microsoft.com/office/drawing/2014/main" id="{0AC63084-BA25-44FA-8F43-D566A4498F3A}"/>
              </a:ext>
            </a:extLst>
          </p:cNvPr>
          <p:cNvCxnSpPr>
            <a:cxnSpLocks/>
          </p:cNvCxnSpPr>
          <p:nvPr/>
        </p:nvCxnSpPr>
        <p:spPr>
          <a:xfrm>
            <a:off x="5348112" y="4899836"/>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21" name="Hexagon 16">
            <a:extLst>
              <a:ext uri="{FF2B5EF4-FFF2-40B4-BE49-F238E27FC236}">
                <a16:creationId xmlns:a16="http://schemas.microsoft.com/office/drawing/2014/main" id="{EF4AB2C7-B56F-4773-8ED3-775B5F8BBCB2}"/>
              </a:ext>
            </a:extLst>
          </p:cNvPr>
          <p:cNvSpPr/>
          <p:nvPr/>
        </p:nvSpPr>
        <p:spPr>
          <a:xfrm>
            <a:off x="5068831" y="4206310"/>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2" name="Hexagon 17">
            <a:extLst>
              <a:ext uri="{FF2B5EF4-FFF2-40B4-BE49-F238E27FC236}">
                <a16:creationId xmlns:a16="http://schemas.microsoft.com/office/drawing/2014/main" id="{23B1E3BC-948A-41D9-BDB7-D161489FDC9B}"/>
              </a:ext>
            </a:extLst>
          </p:cNvPr>
          <p:cNvSpPr/>
          <p:nvPr/>
        </p:nvSpPr>
        <p:spPr>
          <a:xfrm>
            <a:off x="5141814" y="4243988"/>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60">
            <a:extLst>
              <a:ext uri="{FF2B5EF4-FFF2-40B4-BE49-F238E27FC236}">
                <a16:creationId xmlns:a16="http://schemas.microsoft.com/office/drawing/2014/main" id="{B631014F-4BCE-47CC-B9B2-8FF9E71C52FF}"/>
              </a:ext>
            </a:extLst>
          </p:cNvPr>
          <p:cNvSpPr>
            <a:spLocks noChangeAspect="1"/>
          </p:cNvSpPr>
          <p:nvPr/>
        </p:nvSpPr>
        <p:spPr>
          <a:xfrm>
            <a:off x="4993509" y="4540367"/>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FERNANDO</a:t>
            </a:r>
          </a:p>
        </p:txBody>
      </p:sp>
      <p:sp>
        <p:nvSpPr>
          <p:cNvPr id="125" name="Rectangle 60">
            <a:extLst>
              <a:ext uri="{FF2B5EF4-FFF2-40B4-BE49-F238E27FC236}">
                <a16:creationId xmlns:a16="http://schemas.microsoft.com/office/drawing/2014/main" id="{3E2F3D32-D470-4083-9A98-6525E1905C84}"/>
              </a:ext>
            </a:extLst>
          </p:cNvPr>
          <p:cNvSpPr>
            <a:spLocks noChangeAspect="1"/>
          </p:cNvSpPr>
          <p:nvPr/>
        </p:nvSpPr>
        <p:spPr>
          <a:xfrm>
            <a:off x="4991999" y="4731557"/>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TOVAR</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34" name="Conector recto 133">
            <a:extLst>
              <a:ext uri="{FF2B5EF4-FFF2-40B4-BE49-F238E27FC236}">
                <a16:creationId xmlns:a16="http://schemas.microsoft.com/office/drawing/2014/main" id="{47B951FE-0324-4C23-B1E5-527FC582B1F5}"/>
              </a:ext>
            </a:extLst>
          </p:cNvPr>
          <p:cNvCxnSpPr>
            <a:cxnSpLocks/>
          </p:cNvCxnSpPr>
          <p:nvPr/>
        </p:nvCxnSpPr>
        <p:spPr>
          <a:xfrm>
            <a:off x="8731119" y="4214446"/>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41" name="Hexagon 16">
            <a:extLst>
              <a:ext uri="{FF2B5EF4-FFF2-40B4-BE49-F238E27FC236}">
                <a16:creationId xmlns:a16="http://schemas.microsoft.com/office/drawing/2014/main" id="{77CB69F7-38B7-4A29-B7AD-221CBA04FE14}"/>
              </a:ext>
            </a:extLst>
          </p:cNvPr>
          <p:cNvSpPr/>
          <p:nvPr/>
        </p:nvSpPr>
        <p:spPr>
          <a:xfrm>
            <a:off x="8451838" y="3520920"/>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2" name="Hexagon 17">
            <a:extLst>
              <a:ext uri="{FF2B5EF4-FFF2-40B4-BE49-F238E27FC236}">
                <a16:creationId xmlns:a16="http://schemas.microsoft.com/office/drawing/2014/main" id="{97D12D7B-C99B-4183-B54F-89E40231056E}"/>
              </a:ext>
            </a:extLst>
          </p:cNvPr>
          <p:cNvSpPr/>
          <p:nvPr/>
        </p:nvSpPr>
        <p:spPr>
          <a:xfrm>
            <a:off x="8524821" y="3558598"/>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60">
            <a:extLst>
              <a:ext uri="{FF2B5EF4-FFF2-40B4-BE49-F238E27FC236}">
                <a16:creationId xmlns:a16="http://schemas.microsoft.com/office/drawing/2014/main" id="{7508F3FE-3288-4730-8539-55C02AA7A117}"/>
              </a:ext>
            </a:extLst>
          </p:cNvPr>
          <p:cNvSpPr>
            <a:spLocks noChangeAspect="1"/>
          </p:cNvSpPr>
          <p:nvPr/>
        </p:nvSpPr>
        <p:spPr>
          <a:xfrm>
            <a:off x="8376516" y="3854977"/>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MARIANA</a:t>
            </a:r>
          </a:p>
        </p:txBody>
      </p:sp>
      <p:sp>
        <p:nvSpPr>
          <p:cNvPr id="145" name="Rectangle 60">
            <a:extLst>
              <a:ext uri="{FF2B5EF4-FFF2-40B4-BE49-F238E27FC236}">
                <a16:creationId xmlns:a16="http://schemas.microsoft.com/office/drawing/2014/main" id="{37438A8D-2335-4F38-AF0A-614A4E949C98}"/>
              </a:ext>
            </a:extLst>
          </p:cNvPr>
          <p:cNvSpPr>
            <a:spLocks noChangeAspect="1"/>
          </p:cNvSpPr>
          <p:nvPr/>
        </p:nvSpPr>
        <p:spPr>
          <a:xfrm>
            <a:off x="8375006" y="4046167"/>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QUINTERO</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46" name="Conector recto 145">
            <a:extLst>
              <a:ext uri="{FF2B5EF4-FFF2-40B4-BE49-F238E27FC236}">
                <a16:creationId xmlns:a16="http://schemas.microsoft.com/office/drawing/2014/main" id="{F5367E4E-C1F1-41A5-AF5D-918A2CEA4298}"/>
              </a:ext>
            </a:extLst>
          </p:cNvPr>
          <p:cNvCxnSpPr>
            <a:cxnSpLocks/>
          </p:cNvCxnSpPr>
          <p:nvPr/>
        </p:nvCxnSpPr>
        <p:spPr>
          <a:xfrm>
            <a:off x="9804906" y="2273360"/>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48" name="Hexagon 16">
            <a:extLst>
              <a:ext uri="{FF2B5EF4-FFF2-40B4-BE49-F238E27FC236}">
                <a16:creationId xmlns:a16="http://schemas.microsoft.com/office/drawing/2014/main" id="{8AA8EF9B-78AD-4FC9-AAA7-0950BFCAB271}"/>
              </a:ext>
            </a:extLst>
          </p:cNvPr>
          <p:cNvSpPr/>
          <p:nvPr/>
        </p:nvSpPr>
        <p:spPr>
          <a:xfrm>
            <a:off x="9525625" y="157983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Hexagon 17">
            <a:extLst>
              <a:ext uri="{FF2B5EF4-FFF2-40B4-BE49-F238E27FC236}">
                <a16:creationId xmlns:a16="http://schemas.microsoft.com/office/drawing/2014/main" id="{284C3216-DA65-4284-8306-DFE40BFC7F25}"/>
              </a:ext>
            </a:extLst>
          </p:cNvPr>
          <p:cNvSpPr/>
          <p:nvPr/>
        </p:nvSpPr>
        <p:spPr>
          <a:xfrm>
            <a:off x="9598608" y="1617512"/>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60">
            <a:extLst>
              <a:ext uri="{FF2B5EF4-FFF2-40B4-BE49-F238E27FC236}">
                <a16:creationId xmlns:a16="http://schemas.microsoft.com/office/drawing/2014/main" id="{B3B14F74-4CD2-4E67-87CC-5AA66DD69F69}"/>
              </a:ext>
            </a:extLst>
          </p:cNvPr>
          <p:cNvSpPr>
            <a:spLocks noChangeAspect="1"/>
          </p:cNvSpPr>
          <p:nvPr/>
        </p:nvSpPr>
        <p:spPr>
          <a:xfrm>
            <a:off x="9450303" y="1913891"/>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JORGE</a:t>
            </a:r>
          </a:p>
        </p:txBody>
      </p:sp>
      <p:sp>
        <p:nvSpPr>
          <p:cNvPr id="152" name="Rectangle 60">
            <a:extLst>
              <a:ext uri="{FF2B5EF4-FFF2-40B4-BE49-F238E27FC236}">
                <a16:creationId xmlns:a16="http://schemas.microsoft.com/office/drawing/2014/main" id="{D740CA3E-08CD-49A8-87E5-CEA9125D086C}"/>
              </a:ext>
            </a:extLst>
          </p:cNvPr>
          <p:cNvSpPr>
            <a:spLocks noChangeAspect="1"/>
          </p:cNvSpPr>
          <p:nvPr/>
        </p:nvSpPr>
        <p:spPr>
          <a:xfrm>
            <a:off x="9448793" y="2105081"/>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MAYOR</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53" name="Conector recto 152">
            <a:extLst>
              <a:ext uri="{FF2B5EF4-FFF2-40B4-BE49-F238E27FC236}">
                <a16:creationId xmlns:a16="http://schemas.microsoft.com/office/drawing/2014/main" id="{EC09CFAA-76A0-44FB-AC06-470922D126DC}"/>
              </a:ext>
            </a:extLst>
          </p:cNvPr>
          <p:cNvCxnSpPr>
            <a:cxnSpLocks/>
          </p:cNvCxnSpPr>
          <p:nvPr/>
        </p:nvCxnSpPr>
        <p:spPr>
          <a:xfrm>
            <a:off x="8692357" y="2961376"/>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56" name="Hexagon 16">
            <a:extLst>
              <a:ext uri="{FF2B5EF4-FFF2-40B4-BE49-F238E27FC236}">
                <a16:creationId xmlns:a16="http://schemas.microsoft.com/office/drawing/2014/main" id="{D4A776ED-9BA2-4FC3-815F-2924771E7F14}"/>
              </a:ext>
            </a:extLst>
          </p:cNvPr>
          <p:cNvSpPr/>
          <p:nvPr/>
        </p:nvSpPr>
        <p:spPr>
          <a:xfrm>
            <a:off x="8413076" y="2267850"/>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7" name="Hexagon 17">
            <a:extLst>
              <a:ext uri="{FF2B5EF4-FFF2-40B4-BE49-F238E27FC236}">
                <a16:creationId xmlns:a16="http://schemas.microsoft.com/office/drawing/2014/main" id="{C3A9964C-A2D4-44DE-98FD-1A8FA086A32E}"/>
              </a:ext>
            </a:extLst>
          </p:cNvPr>
          <p:cNvSpPr/>
          <p:nvPr/>
        </p:nvSpPr>
        <p:spPr>
          <a:xfrm>
            <a:off x="8486059" y="2305528"/>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60">
            <a:extLst>
              <a:ext uri="{FF2B5EF4-FFF2-40B4-BE49-F238E27FC236}">
                <a16:creationId xmlns:a16="http://schemas.microsoft.com/office/drawing/2014/main" id="{B880B8DB-4FEC-4649-8C3E-7DD96721F2CD}"/>
              </a:ext>
            </a:extLst>
          </p:cNvPr>
          <p:cNvSpPr>
            <a:spLocks noChangeAspect="1"/>
          </p:cNvSpPr>
          <p:nvPr/>
        </p:nvSpPr>
        <p:spPr>
          <a:xfrm>
            <a:off x="8337754" y="2601907"/>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MARIA</a:t>
            </a:r>
          </a:p>
        </p:txBody>
      </p:sp>
      <p:sp>
        <p:nvSpPr>
          <p:cNvPr id="169" name="Rectangle 60">
            <a:extLst>
              <a:ext uri="{FF2B5EF4-FFF2-40B4-BE49-F238E27FC236}">
                <a16:creationId xmlns:a16="http://schemas.microsoft.com/office/drawing/2014/main" id="{ECDB68D2-FDB2-4810-A82D-136FC5ADF2AB}"/>
              </a:ext>
            </a:extLst>
          </p:cNvPr>
          <p:cNvSpPr>
            <a:spLocks noChangeAspect="1"/>
          </p:cNvSpPr>
          <p:nvPr/>
        </p:nvSpPr>
        <p:spPr>
          <a:xfrm>
            <a:off x="8336244" y="2793097"/>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BLANCO</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187" name="Conector recto 186">
            <a:extLst>
              <a:ext uri="{FF2B5EF4-FFF2-40B4-BE49-F238E27FC236}">
                <a16:creationId xmlns:a16="http://schemas.microsoft.com/office/drawing/2014/main" id="{88BA9B19-A431-4B28-98BF-228B2E148F7F}"/>
              </a:ext>
            </a:extLst>
          </p:cNvPr>
          <p:cNvCxnSpPr>
            <a:cxnSpLocks/>
          </p:cNvCxnSpPr>
          <p:nvPr/>
        </p:nvCxnSpPr>
        <p:spPr>
          <a:xfrm>
            <a:off x="8731119" y="5474295"/>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189" name="Hexagon 16">
            <a:extLst>
              <a:ext uri="{FF2B5EF4-FFF2-40B4-BE49-F238E27FC236}">
                <a16:creationId xmlns:a16="http://schemas.microsoft.com/office/drawing/2014/main" id="{206C58C3-D35D-45D9-A73A-B36EF747B99E}"/>
              </a:ext>
            </a:extLst>
          </p:cNvPr>
          <p:cNvSpPr/>
          <p:nvPr/>
        </p:nvSpPr>
        <p:spPr>
          <a:xfrm>
            <a:off x="8451838" y="4780769"/>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0" name="Hexagon 17">
            <a:extLst>
              <a:ext uri="{FF2B5EF4-FFF2-40B4-BE49-F238E27FC236}">
                <a16:creationId xmlns:a16="http://schemas.microsoft.com/office/drawing/2014/main" id="{2F26B1CB-DF9B-4F9A-AE3F-A4AE44184BD7}"/>
              </a:ext>
            </a:extLst>
          </p:cNvPr>
          <p:cNvSpPr/>
          <p:nvPr/>
        </p:nvSpPr>
        <p:spPr>
          <a:xfrm>
            <a:off x="8524821" y="4818447"/>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60">
            <a:extLst>
              <a:ext uri="{FF2B5EF4-FFF2-40B4-BE49-F238E27FC236}">
                <a16:creationId xmlns:a16="http://schemas.microsoft.com/office/drawing/2014/main" id="{D9FD4A0A-ECDB-4A68-991A-8C427E49D7F4}"/>
              </a:ext>
            </a:extLst>
          </p:cNvPr>
          <p:cNvSpPr>
            <a:spLocks noChangeAspect="1"/>
          </p:cNvSpPr>
          <p:nvPr/>
        </p:nvSpPr>
        <p:spPr>
          <a:xfrm>
            <a:off x="8376516" y="5114826"/>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MIRIAN</a:t>
            </a:r>
          </a:p>
        </p:txBody>
      </p:sp>
      <p:sp>
        <p:nvSpPr>
          <p:cNvPr id="194" name="Rectangle 60">
            <a:extLst>
              <a:ext uri="{FF2B5EF4-FFF2-40B4-BE49-F238E27FC236}">
                <a16:creationId xmlns:a16="http://schemas.microsoft.com/office/drawing/2014/main" id="{EC2B2416-02FD-428B-88B9-65BA2EC99DA8}"/>
              </a:ext>
            </a:extLst>
          </p:cNvPr>
          <p:cNvSpPr>
            <a:spLocks noChangeAspect="1"/>
          </p:cNvSpPr>
          <p:nvPr/>
        </p:nvSpPr>
        <p:spPr>
          <a:xfrm>
            <a:off x="8375006" y="5306016"/>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MORENO</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197" name="Hexagon 16">
            <a:extLst>
              <a:ext uri="{FF2B5EF4-FFF2-40B4-BE49-F238E27FC236}">
                <a16:creationId xmlns:a16="http://schemas.microsoft.com/office/drawing/2014/main" id="{E14FD754-8F5D-4093-8F29-F83E72538F2D}"/>
              </a:ext>
            </a:extLst>
          </p:cNvPr>
          <p:cNvSpPr/>
          <p:nvPr/>
        </p:nvSpPr>
        <p:spPr>
          <a:xfrm>
            <a:off x="9532032" y="2868876"/>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8" name="Hexagon 17">
            <a:extLst>
              <a:ext uri="{FF2B5EF4-FFF2-40B4-BE49-F238E27FC236}">
                <a16:creationId xmlns:a16="http://schemas.microsoft.com/office/drawing/2014/main" id="{69FD3ECC-3B0B-4B36-AE5F-AF0770F7898E}"/>
              </a:ext>
            </a:extLst>
          </p:cNvPr>
          <p:cNvSpPr/>
          <p:nvPr/>
        </p:nvSpPr>
        <p:spPr>
          <a:xfrm>
            <a:off x="9605015" y="2906554"/>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60">
            <a:extLst>
              <a:ext uri="{FF2B5EF4-FFF2-40B4-BE49-F238E27FC236}">
                <a16:creationId xmlns:a16="http://schemas.microsoft.com/office/drawing/2014/main" id="{6AD7719C-1BF8-47A5-B4E7-D394DCCB4C5F}"/>
              </a:ext>
            </a:extLst>
          </p:cNvPr>
          <p:cNvSpPr>
            <a:spLocks noChangeAspect="1"/>
          </p:cNvSpPr>
          <p:nvPr/>
        </p:nvSpPr>
        <p:spPr>
          <a:xfrm>
            <a:off x="9456710" y="3202933"/>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SAIDA</a:t>
            </a:r>
          </a:p>
        </p:txBody>
      </p:sp>
      <p:sp>
        <p:nvSpPr>
          <p:cNvPr id="201" name="Rectangle 60">
            <a:extLst>
              <a:ext uri="{FF2B5EF4-FFF2-40B4-BE49-F238E27FC236}">
                <a16:creationId xmlns:a16="http://schemas.microsoft.com/office/drawing/2014/main" id="{94EB8B56-68FA-4800-BF80-E59922C40BFA}"/>
              </a:ext>
            </a:extLst>
          </p:cNvPr>
          <p:cNvSpPr>
            <a:spLocks noChangeAspect="1"/>
          </p:cNvSpPr>
          <p:nvPr/>
        </p:nvSpPr>
        <p:spPr>
          <a:xfrm>
            <a:off x="9455200" y="339412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DIAZ</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202" name="Conector recto 201">
            <a:extLst>
              <a:ext uri="{FF2B5EF4-FFF2-40B4-BE49-F238E27FC236}">
                <a16:creationId xmlns:a16="http://schemas.microsoft.com/office/drawing/2014/main" id="{D3F3C340-912F-4C58-B195-47D47B5291F6}"/>
              </a:ext>
            </a:extLst>
          </p:cNvPr>
          <p:cNvCxnSpPr>
            <a:cxnSpLocks/>
          </p:cNvCxnSpPr>
          <p:nvPr/>
        </p:nvCxnSpPr>
        <p:spPr>
          <a:xfrm>
            <a:off x="9837239" y="4832837"/>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204" name="Hexagon 16">
            <a:extLst>
              <a:ext uri="{FF2B5EF4-FFF2-40B4-BE49-F238E27FC236}">
                <a16:creationId xmlns:a16="http://schemas.microsoft.com/office/drawing/2014/main" id="{2EB7AB37-4F33-478E-8398-667692A901CD}"/>
              </a:ext>
            </a:extLst>
          </p:cNvPr>
          <p:cNvSpPr/>
          <p:nvPr/>
        </p:nvSpPr>
        <p:spPr>
          <a:xfrm>
            <a:off x="9557958" y="4139311"/>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5" name="Hexagon 17">
            <a:extLst>
              <a:ext uri="{FF2B5EF4-FFF2-40B4-BE49-F238E27FC236}">
                <a16:creationId xmlns:a16="http://schemas.microsoft.com/office/drawing/2014/main" id="{FAA97857-D6CE-4148-A090-C63C85C9E711}"/>
              </a:ext>
            </a:extLst>
          </p:cNvPr>
          <p:cNvSpPr/>
          <p:nvPr/>
        </p:nvSpPr>
        <p:spPr>
          <a:xfrm>
            <a:off x="9630941" y="4176989"/>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60">
            <a:extLst>
              <a:ext uri="{FF2B5EF4-FFF2-40B4-BE49-F238E27FC236}">
                <a16:creationId xmlns:a16="http://schemas.microsoft.com/office/drawing/2014/main" id="{46D16A45-CD2D-41CD-9082-C06AF8065497}"/>
              </a:ext>
            </a:extLst>
          </p:cNvPr>
          <p:cNvSpPr>
            <a:spLocks noChangeAspect="1"/>
          </p:cNvSpPr>
          <p:nvPr/>
        </p:nvSpPr>
        <p:spPr>
          <a:xfrm>
            <a:off x="9482636" y="4473368"/>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SANDRA</a:t>
            </a:r>
          </a:p>
        </p:txBody>
      </p:sp>
      <p:sp>
        <p:nvSpPr>
          <p:cNvPr id="208" name="Rectangle 60">
            <a:extLst>
              <a:ext uri="{FF2B5EF4-FFF2-40B4-BE49-F238E27FC236}">
                <a16:creationId xmlns:a16="http://schemas.microsoft.com/office/drawing/2014/main" id="{329BE580-7DF8-473F-9634-E17AC7D936CD}"/>
              </a:ext>
            </a:extLst>
          </p:cNvPr>
          <p:cNvSpPr>
            <a:spLocks noChangeAspect="1"/>
          </p:cNvSpPr>
          <p:nvPr/>
        </p:nvSpPr>
        <p:spPr>
          <a:xfrm>
            <a:off x="9481126" y="4664558"/>
            <a:ext cx="1478468" cy="307777"/>
          </a:xfrm>
          <a:prstGeom prst="rect">
            <a:avLst/>
          </a:prstGeom>
          <a:noFill/>
        </p:spPr>
        <p:txBody>
          <a:bodyPr wrap="square" lIns="91440" tIns="45720" rIns="91440" bIns="45720">
            <a:spAutoFit/>
          </a:bodyPr>
          <a:lstStyle/>
          <a:p>
            <a:pPr algn="ctr"/>
            <a:r>
              <a:rPr lang="en-US" sz="1400" dirty="0" err="1">
                <a:ln w="0"/>
                <a:solidFill>
                  <a:schemeClr val="bg1"/>
                </a:solidFill>
                <a:latin typeface="Century Gothic" panose="020B0502020202020204" pitchFamily="34" charset="0"/>
                <a:cs typeface="Arial" panose="020B0604020202020204" pitchFamily="34" charset="0"/>
              </a:rPr>
              <a:t>CASTAÑO</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209" name="Conector recto 208">
            <a:extLst>
              <a:ext uri="{FF2B5EF4-FFF2-40B4-BE49-F238E27FC236}">
                <a16:creationId xmlns:a16="http://schemas.microsoft.com/office/drawing/2014/main" id="{9B1D03CA-72B9-4303-A715-B4FAB9B08A24}"/>
              </a:ext>
            </a:extLst>
          </p:cNvPr>
          <p:cNvCxnSpPr>
            <a:cxnSpLocks/>
          </p:cNvCxnSpPr>
          <p:nvPr/>
        </p:nvCxnSpPr>
        <p:spPr>
          <a:xfrm>
            <a:off x="7572292" y="2335862"/>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211" name="Hexagon 16">
            <a:extLst>
              <a:ext uri="{FF2B5EF4-FFF2-40B4-BE49-F238E27FC236}">
                <a16:creationId xmlns:a16="http://schemas.microsoft.com/office/drawing/2014/main" id="{CDB4F84C-16B2-49B2-B50C-D1435A2601BE}"/>
              </a:ext>
            </a:extLst>
          </p:cNvPr>
          <p:cNvSpPr/>
          <p:nvPr/>
        </p:nvSpPr>
        <p:spPr>
          <a:xfrm>
            <a:off x="7293011" y="1642336"/>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2" name="Hexagon 17">
            <a:extLst>
              <a:ext uri="{FF2B5EF4-FFF2-40B4-BE49-F238E27FC236}">
                <a16:creationId xmlns:a16="http://schemas.microsoft.com/office/drawing/2014/main" id="{9ED8EE48-55D7-45D5-9A7B-9654C7E088B6}"/>
              </a:ext>
            </a:extLst>
          </p:cNvPr>
          <p:cNvSpPr/>
          <p:nvPr/>
        </p:nvSpPr>
        <p:spPr>
          <a:xfrm>
            <a:off x="7365994" y="1680014"/>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60">
            <a:extLst>
              <a:ext uri="{FF2B5EF4-FFF2-40B4-BE49-F238E27FC236}">
                <a16:creationId xmlns:a16="http://schemas.microsoft.com/office/drawing/2014/main" id="{28C2696F-41E4-4124-9E31-50254EE15300}"/>
              </a:ext>
            </a:extLst>
          </p:cNvPr>
          <p:cNvSpPr>
            <a:spLocks noChangeAspect="1"/>
          </p:cNvSpPr>
          <p:nvPr/>
        </p:nvSpPr>
        <p:spPr>
          <a:xfrm>
            <a:off x="7217689" y="1976393"/>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MONICA</a:t>
            </a:r>
          </a:p>
        </p:txBody>
      </p:sp>
      <p:sp>
        <p:nvSpPr>
          <p:cNvPr id="215" name="Rectangle 60">
            <a:extLst>
              <a:ext uri="{FF2B5EF4-FFF2-40B4-BE49-F238E27FC236}">
                <a16:creationId xmlns:a16="http://schemas.microsoft.com/office/drawing/2014/main" id="{1739D46D-E572-41C6-AD6E-D6D791F967F6}"/>
              </a:ext>
            </a:extLst>
          </p:cNvPr>
          <p:cNvSpPr>
            <a:spLocks noChangeAspect="1"/>
          </p:cNvSpPr>
          <p:nvPr/>
        </p:nvSpPr>
        <p:spPr>
          <a:xfrm>
            <a:off x="7216179" y="216758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GIL</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216" name="Conector recto 215">
            <a:extLst>
              <a:ext uri="{FF2B5EF4-FFF2-40B4-BE49-F238E27FC236}">
                <a16:creationId xmlns:a16="http://schemas.microsoft.com/office/drawing/2014/main" id="{D91FA110-949B-46D0-B46B-23C2398554BA}"/>
              </a:ext>
            </a:extLst>
          </p:cNvPr>
          <p:cNvCxnSpPr>
            <a:cxnSpLocks/>
          </p:cNvCxnSpPr>
          <p:nvPr/>
        </p:nvCxnSpPr>
        <p:spPr>
          <a:xfrm>
            <a:off x="10923192" y="2880182"/>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218" name="Hexagon 16">
            <a:extLst>
              <a:ext uri="{FF2B5EF4-FFF2-40B4-BE49-F238E27FC236}">
                <a16:creationId xmlns:a16="http://schemas.microsoft.com/office/drawing/2014/main" id="{F513E124-7CF6-45A1-89D8-C6DBA0C5A62F}"/>
              </a:ext>
            </a:extLst>
          </p:cNvPr>
          <p:cNvSpPr/>
          <p:nvPr/>
        </p:nvSpPr>
        <p:spPr>
          <a:xfrm>
            <a:off x="10643911" y="2186656"/>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9" name="Hexagon 17">
            <a:extLst>
              <a:ext uri="{FF2B5EF4-FFF2-40B4-BE49-F238E27FC236}">
                <a16:creationId xmlns:a16="http://schemas.microsoft.com/office/drawing/2014/main" id="{3A9186C5-CEC7-4B92-9BAB-895CB028E169}"/>
              </a:ext>
            </a:extLst>
          </p:cNvPr>
          <p:cNvSpPr/>
          <p:nvPr/>
        </p:nvSpPr>
        <p:spPr>
          <a:xfrm>
            <a:off x="10716894" y="2224334"/>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60">
            <a:extLst>
              <a:ext uri="{FF2B5EF4-FFF2-40B4-BE49-F238E27FC236}">
                <a16:creationId xmlns:a16="http://schemas.microsoft.com/office/drawing/2014/main" id="{8CFE1A20-73F3-498F-A6E7-D91E05BD0B4A}"/>
              </a:ext>
            </a:extLst>
          </p:cNvPr>
          <p:cNvSpPr>
            <a:spLocks noChangeAspect="1"/>
          </p:cNvSpPr>
          <p:nvPr/>
        </p:nvSpPr>
        <p:spPr>
          <a:xfrm>
            <a:off x="10568589" y="2520713"/>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ZONIA</a:t>
            </a:r>
          </a:p>
        </p:txBody>
      </p:sp>
      <p:sp>
        <p:nvSpPr>
          <p:cNvPr id="222" name="Rectangle 60">
            <a:extLst>
              <a:ext uri="{FF2B5EF4-FFF2-40B4-BE49-F238E27FC236}">
                <a16:creationId xmlns:a16="http://schemas.microsoft.com/office/drawing/2014/main" id="{806DCE18-426F-46B5-96D0-6BE8798B5B6A}"/>
              </a:ext>
            </a:extLst>
          </p:cNvPr>
          <p:cNvSpPr>
            <a:spLocks noChangeAspect="1"/>
          </p:cNvSpPr>
          <p:nvPr/>
        </p:nvSpPr>
        <p:spPr>
          <a:xfrm>
            <a:off x="10567079" y="271190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CORREDOR</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225" name="Hexagon 16">
            <a:extLst>
              <a:ext uri="{FF2B5EF4-FFF2-40B4-BE49-F238E27FC236}">
                <a16:creationId xmlns:a16="http://schemas.microsoft.com/office/drawing/2014/main" id="{CB5A8260-F9B6-4A2B-9C0C-A4711B28BD44}"/>
              </a:ext>
            </a:extLst>
          </p:cNvPr>
          <p:cNvSpPr/>
          <p:nvPr/>
        </p:nvSpPr>
        <p:spPr>
          <a:xfrm>
            <a:off x="10675636" y="3399962"/>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6" name="Hexagon 17">
            <a:extLst>
              <a:ext uri="{FF2B5EF4-FFF2-40B4-BE49-F238E27FC236}">
                <a16:creationId xmlns:a16="http://schemas.microsoft.com/office/drawing/2014/main" id="{32DECAB2-BAD2-4419-BCF1-6A2247CF2DFF}"/>
              </a:ext>
            </a:extLst>
          </p:cNvPr>
          <p:cNvSpPr/>
          <p:nvPr/>
        </p:nvSpPr>
        <p:spPr>
          <a:xfrm>
            <a:off x="10748619" y="3437640"/>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60">
            <a:extLst>
              <a:ext uri="{FF2B5EF4-FFF2-40B4-BE49-F238E27FC236}">
                <a16:creationId xmlns:a16="http://schemas.microsoft.com/office/drawing/2014/main" id="{9EE55C95-4C34-4E10-87FA-4B5E3D4D43EE}"/>
              </a:ext>
            </a:extLst>
          </p:cNvPr>
          <p:cNvSpPr>
            <a:spLocks noChangeAspect="1"/>
          </p:cNvSpPr>
          <p:nvPr/>
        </p:nvSpPr>
        <p:spPr>
          <a:xfrm>
            <a:off x="10600314" y="3734019"/>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YERSON</a:t>
            </a:r>
          </a:p>
        </p:txBody>
      </p:sp>
      <p:sp>
        <p:nvSpPr>
          <p:cNvPr id="229" name="Rectangle 60">
            <a:extLst>
              <a:ext uri="{FF2B5EF4-FFF2-40B4-BE49-F238E27FC236}">
                <a16:creationId xmlns:a16="http://schemas.microsoft.com/office/drawing/2014/main" id="{63134169-FAF4-4735-89CA-AC46CF3036CF}"/>
              </a:ext>
            </a:extLst>
          </p:cNvPr>
          <p:cNvSpPr>
            <a:spLocks noChangeAspect="1"/>
          </p:cNvSpPr>
          <p:nvPr/>
        </p:nvSpPr>
        <p:spPr>
          <a:xfrm>
            <a:off x="10598804" y="3925209"/>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YUSEF</a:t>
            </a:r>
            <a:endParaRPr lang="en-US" sz="1400" cap="none" spc="0" dirty="0">
              <a:ln w="0"/>
              <a:solidFill>
                <a:schemeClr val="bg1"/>
              </a:solidFill>
              <a:latin typeface="Century Gothic" panose="020B0502020202020204" pitchFamily="34" charset="0"/>
              <a:cs typeface="Arial" panose="020B0604020202020204" pitchFamily="34" charset="0"/>
            </a:endParaRPr>
          </a:p>
        </p:txBody>
      </p:sp>
      <p:sp>
        <p:nvSpPr>
          <p:cNvPr id="232" name="Hexagon 16">
            <a:extLst>
              <a:ext uri="{FF2B5EF4-FFF2-40B4-BE49-F238E27FC236}">
                <a16:creationId xmlns:a16="http://schemas.microsoft.com/office/drawing/2014/main" id="{A59E9F1A-8F89-4798-AE81-CC38D1DE6837}"/>
              </a:ext>
            </a:extLst>
          </p:cNvPr>
          <p:cNvSpPr/>
          <p:nvPr/>
        </p:nvSpPr>
        <p:spPr>
          <a:xfrm>
            <a:off x="5104114" y="1695868"/>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3" name="Hexagon 17">
            <a:extLst>
              <a:ext uri="{FF2B5EF4-FFF2-40B4-BE49-F238E27FC236}">
                <a16:creationId xmlns:a16="http://schemas.microsoft.com/office/drawing/2014/main" id="{2E5E25F0-FDE0-4CDB-8999-76B9937E36EC}"/>
              </a:ext>
            </a:extLst>
          </p:cNvPr>
          <p:cNvSpPr/>
          <p:nvPr/>
        </p:nvSpPr>
        <p:spPr>
          <a:xfrm>
            <a:off x="5177097" y="1733546"/>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60">
            <a:extLst>
              <a:ext uri="{FF2B5EF4-FFF2-40B4-BE49-F238E27FC236}">
                <a16:creationId xmlns:a16="http://schemas.microsoft.com/office/drawing/2014/main" id="{3E3B14E6-9A7D-4CB2-BFA5-9D95B7052398}"/>
              </a:ext>
            </a:extLst>
          </p:cNvPr>
          <p:cNvSpPr>
            <a:spLocks noChangeAspect="1"/>
          </p:cNvSpPr>
          <p:nvPr/>
        </p:nvSpPr>
        <p:spPr>
          <a:xfrm>
            <a:off x="5028792" y="2029925"/>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JUAN</a:t>
            </a:r>
          </a:p>
        </p:txBody>
      </p:sp>
      <p:sp>
        <p:nvSpPr>
          <p:cNvPr id="236" name="Rectangle 60">
            <a:extLst>
              <a:ext uri="{FF2B5EF4-FFF2-40B4-BE49-F238E27FC236}">
                <a16:creationId xmlns:a16="http://schemas.microsoft.com/office/drawing/2014/main" id="{D384EC14-F1FD-4697-AA37-35C393FA0F85}"/>
              </a:ext>
            </a:extLst>
          </p:cNvPr>
          <p:cNvSpPr>
            <a:spLocks noChangeAspect="1"/>
          </p:cNvSpPr>
          <p:nvPr/>
        </p:nvSpPr>
        <p:spPr>
          <a:xfrm>
            <a:off x="5027282" y="2221115"/>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CARMONA</a:t>
            </a:r>
            <a:endParaRPr lang="en-US" sz="1400" cap="none" spc="0" dirty="0">
              <a:ln w="0"/>
              <a:solidFill>
                <a:schemeClr val="bg1"/>
              </a:solidFill>
              <a:latin typeface="Century Gothic" panose="020B0502020202020204" pitchFamily="34" charset="0"/>
              <a:cs typeface="Arial" panose="020B0604020202020204" pitchFamily="34" charset="0"/>
            </a:endParaRPr>
          </a:p>
        </p:txBody>
      </p:sp>
      <p:cxnSp>
        <p:nvCxnSpPr>
          <p:cNvPr id="239" name="Conector recto 238">
            <a:extLst>
              <a:ext uri="{FF2B5EF4-FFF2-40B4-BE49-F238E27FC236}">
                <a16:creationId xmlns:a16="http://schemas.microsoft.com/office/drawing/2014/main" id="{42E53CE7-DEEE-4511-B5A2-9C8C1AAD4829}"/>
              </a:ext>
            </a:extLst>
          </p:cNvPr>
          <p:cNvCxnSpPr>
            <a:cxnSpLocks/>
          </p:cNvCxnSpPr>
          <p:nvPr/>
        </p:nvCxnSpPr>
        <p:spPr>
          <a:xfrm>
            <a:off x="4244844" y="3047629"/>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241" name="Hexagon 16">
            <a:extLst>
              <a:ext uri="{FF2B5EF4-FFF2-40B4-BE49-F238E27FC236}">
                <a16:creationId xmlns:a16="http://schemas.microsoft.com/office/drawing/2014/main" id="{3FB136D1-632B-4E61-A24E-15A472B3B40D}"/>
              </a:ext>
            </a:extLst>
          </p:cNvPr>
          <p:cNvSpPr/>
          <p:nvPr/>
        </p:nvSpPr>
        <p:spPr>
          <a:xfrm>
            <a:off x="3965563" y="2354103"/>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2" name="Hexagon 17">
            <a:extLst>
              <a:ext uri="{FF2B5EF4-FFF2-40B4-BE49-F238E27FC236}">
                <a16:creationId xmlns:a16="http://schemas.microsoft.com/office/drawing/2014/main" id="{F42CE20A-69AF-4636-93F5-8FAEDF56F2DF}"/>
              </a:ext>
            </a:extLst>
          </p:cNvPr>
          <p:cNvSpPr/>
          <p:nvPr/>
        </p:nvSpPr>
        <p:spPr>
          <a:xfrm>
            <a:off x="4038546" y="2391781"/>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60">
            <a:extLst>
              <a:ext uri="{FF2B5EF4-FFF2-40B4-BE49-F238E27FC236}">
                <a16:creationId xmlns:a16="http://schemas.microsoft.com/office/drawing/2014/main" id="{D86A97E8-B5A4-4285-9741-B99FBAF0163C}"/>
              </a:ext>
            </a:extLst>
          </p:cNvPr>
          <p:cNvSpPr>
            <a:spLocks noChangeAspect="1"/>
          </p:cNvSpPr>
          <p:nvPr/>
        </p:nvSpPr>
        <p:spPr>
          <a:xfrm>
            <a:off x="3890241" y="2688160"/>
            <a:ext cx="1478468" cy="307777"/>
          </a:xfrm>
          <a:prstGeom prst="rect">
            <a:avLst/>
          </a:prstGeom>
          <a:noFill/>
        </p:spPr>
        <p:txBody>
          <a:bodyPr wrap="square" lIns="91440" tIns="45720" rIns="91440" bIns="45720">
            <a:spAutoFit/>
          </a:bodyPr>
          <a:lstStyle/>
          <a:p>
            <a:pPr algn="ctr"/>
            <a:r>
              <a:rPr lang="en-US" sz="1400" b="1" cap="none" spc="0" dirty="0">
                <a:ln w="0"/>
                <a:solidFill>
                  <a:schemeClr val="bg1"/>
                </a:solidFill>
                <a:latin typeface="Century Gothic" panose="020B0502020202020204" pitchFamily="34" charset="0"/>
                <a:cs typeface="Arial" panose="020B0604020202020204" pitchFamily="34" charset="0"/>
              </a:rPr>
              <a:t>AIDA</a:t>
            </a:r>
          </a:p>
        </p:txBody>
      </p:sp>
      <p:sp>
        <p:nvSpPr>
          <p:cNvPr id="245" name="Rectangle 60">
            <a:extLst>
              <a:ext uri="{FF2B5EF4-FFF2-40B4-BE49-F238E27FC236}">
                <a16:creationId xmlns:a16="http://schemas.microsoft.com/office/drawing/2014/main" id="{AB43C1FE-C398-4F08-9EEA-9C0336FBFD99}"/>
              </a:ext>
            </a:extLst>
          </p:cNvPr>
          <p:cNvSpPr>
            <a:spLocks noChangeAspect="1"/>
          </p:cNvSpPr>
          <p:nvPr/>
        </p:nvSpPr>
        <p:spPr>
          <a:xfrm>
            <a:off x="3888731" y="2879350"/>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BECERRA</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nvGrpSpPr>
          <p:cNvPr id="163" name="Grupo 162">
            <a:extLst>
              <a:ext uri="{FF2B5EF4-FFF2-40B4-BE49-F238E27FC236}">
                <a16:creationId xmlns:a16="http://schemas.microsoft.com/office/drawing/2014/main" id="{C6D6E6B3-BD58-42DD-A4B4-B1FACF12FE36}"/>
              </a:ext>
            </a:extLst>
          </p:cNvPr>
          <p:cNvGrpSpPr/>
          <p:nvPr/>
        </p:nvGrpSpPr>
        <p:grpSpPr>
          <a:xfrm>
            <a:off x="-545114" y="2140681"/>
            <a:ext cx="3195538" cy="2889756"/>
            <a:chOff x="4961054" y="1067510"/>
            <a:chExt cx="2326904" cy="2008746"/>
          </a:xfrm>
        </p:grpSpPr>
        <p:sp>
          <p:nvSpPr>
            <p:cNvPr id="164" name="Hexagon 12">
              <a:extLst>
                <a:ext uri="{FF2B5EF4-FFF2-40B4-BE49-F238E27FC236}">
                  <a16:creationId xmlns:a16="http://schemas.microsoft.com/office/drawing/2014/main" id="{D72AB6E3-9EB9-4780-B308-7ED733B9AED5}"/>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Hexagon 13">
              <a:extLst>
                <a:ext uri="{FF2B5EF4-FFF2-40B4-BE49-F238E27FC236}">
                  <a16:creationId xmlns:a16="http://schemas.microsoft.com/office/drawing/2014/main" id="{639161C8-0658-4FC0-BC93-026294DA75D6}"/>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7" name="TextBox 54">
            <a:extLst>
              <a:ext uri="{FF2B5EF4-FFF2-40B4-BE49-F238E27FC236}">
                <a16:creationId xmlns:a16="http://schemas.microsoft.com/office/drawing/2014/main" id="{1032FBAF-993B-444A-BB12-43FAB5B93CF9}"/>
              </a:ext>
            </a:extLst>
          </p:cNvPr>
          <p:cNvSpPr txBox="1"/>
          <p:nvPr/>
        </p:nvSpPr>
        <p:spPr>
          <a:xfrm>
            <a:off x="406895" y="3143770"/>
            <a:ext cx="2289635" cy="861774"/>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sz="1400" dirty="0">
                <a:solidFill>
                  <a:srgbClr val="4C7379"/>
                </a:solidFill>
                <a:latin typeface="Century Gothic" panose="020B0502020202020204" pitchFamily="34" charset="0"/>
                <a:ea typeface="Microsoft JhengHei UI Light" panose="020B0304030504040204" pitchFamily="34" charset="-120"/>
              </a:rPr>
              <a:t>EQUIPO</a:t>
            </a:r>
            <a:endParaRPr lang="en-US" sz="2000" dirty="0">
              <a:solidFill>
                <a:srgbClr val="4C7379"/>
              </a:solidFill>
              <a:latin typeface="Century Gothic" panose="020B0502020202020204" pitchFamily="34" charset="0"/>
              <a:ea typeface="Microsoft JhengHei UI Light" panose="020B0304030504040204" pitchFamily="34" charset="-120"/>
            </a:endParaRPr>
          </a:p>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APOYO A LA SUPERVISIÓN</a:t>
            </a:r>
          </a:p>
        </p:txBody>
      </p:sp>
      <p:pic>
        <p:nvPicPr>
          <p:cNvPr id="8194" name="Picture 2" descr="Resultado de imagen para supervision icon">
            <a:extLst>
              <a:ext uri="{FF2B5EF4-FFF2-40B4-BE49-F238E27FC236}">
                <a16:creationId xmlns:a16="http://schemas.microsoft.com/office/drawing/2014/main" id="{16CCCCA0-5B0C-4456-94E6-4DFEAF50D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59" y="3117893"/>
            <a:ext cx="903873" cy="1025133"/>
          </a:xfrm>
          <a:prstGeom prst="rect">
            <a:avLst/>
          </a:prstGeom>
          <a:noFill/>
          <a:extLst>
            <a:ext uri="{909E8E84-426E-40DD-AFC4-6F175D3DCCD1}">
              <a14:hiddenFill xmlns:a14="http://schemas.microsoft.com/office/drawing/2010/main">
                <a:solidFill>
                  <a:srgbClr val="FFFFFF"/>
                </a:solidFill>
              </a14:hiddenFill>
            </a:ext>
          </a:extLst>
        </p:spPr>
      </p:pic>
      <p:sp>
        <p:nvSpPr>
          <p:cNvPr id="113" name="Hexagon 16">
            <a:extLst>
              <a:ext uri="{FF2B5EF4-FFF2-40B4-BE49-F238E27FC236}">
                <a16:creationId xmlns:a16="http://schemas.microsoft.com/office/drawing/2014/main" id="{627255D6-CC60-4570-9697-AC6FD4D077E2}"/>
              </a:ext>
            </a:extLst>
          </p:cNvPr>
          <p:cNvSpPr/>
          <p:nvPr/>
        </p:nvSpPr>
        <p:spPr>
          <a:xfrm>
            <a:off x="6213414" y="4847746"/>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5" name="Hexagon 17">
            <a:extLst>
              <a:ext uri="{FF2B5EF4-FFF2-40B4-BE49-F238E27FC236}">
                <a16:creationId xmlns:a16="http://schemas.microsoft.com/office/drawing/2014/main" id="{A2192CC3-83EF-40D8-884E-822B63361485}"/>
              </a:ext>
            </a:extLst>
          </p:cNvPr>
          <p:cNvSpPr/>
          <p:nvPr/>
        </p:nvSpPr>
        <p:spPr>
          <a:xfrm>
            <a:off x="6286397" y="4885424"/>
            <a:ext cx="1228029" cy="1060120"/>
          </a:xfrm>
          <a:prstGeom prst="hexagon">
            <a:avLst>
              <a:gd name="adj" fmla="val 26988"/>
              <a:gd name="vf" fmla="val 115470"/>
            </a:avLst>
          </a:prstGeom>
          <a:solidFill>
            <a:srgbClr val="4C7379"/>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60">
            <a:extLst>
              <a:ext uri="{FF2B5EF4-FFF2-40B4-BE49-F238E27FC236}">
                <a16:creationId xmlns:a16="http://schemas.microsoft.com/office/drawing/2014/main" id="{6571600F-B5DD-4BA7-8ED3-906A5CFC6E91}"/>
              </a:ext>
            </a:extLst>
          </p:cNvPr>
          <p:cNvSpPr>
            <a:spLocks noChangeAspect="1"/>
          </p:cNvSpPr>
          <p:nvPr/>
        </p:nvSpPr>
        <p:spPr>
          <a:xfrm>
            <a:off x="6138092" y="5181803"/>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ANDRES</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sp>
        <p:nvSpPr>
          <p:cNvPr id="117" name="Rectangle 60">
            <a:extLst>
              <a:ext uri="{FF2B5EF4-FFF2-40B4-BE49-F238E27FC236}">
                <a16:creationId xmlns:a16="http://schemas.microsoft.com/office/drawing/2014/main" id="{7792971A-FB5E-4695-B6F1-D9CA2914BD38}"/>
              </a:ext>
            </a:extLst>
          </p:cNvPr>
          <p:cNvSpPr>
            <a:spLocks noChangeAspect="1"/>
          </p:cNvSpPr>
          <p:nvPr/>
        </p:nvSpPr>
        <p:spPr>
          <a:xfrm>
            <a:off x="6136582" y="5372993"/>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SANGUINO</a:t>
            </a:r>
            <a:endParaRPr lang="en-US" sz="1400" cap="none" spc="0" dirty="0">
              <a:ln w="0"/>
              <a:solidFill>
                <a:schemeClr val="bg1"/>
              </a:solidFill>
              <a:latin typeface="Century Gothic" panose="020B0502020202020204" pitchFamily="34" charset="0"/>
              <a:cs typeface="Arial" panose="020B0604020202020204" pitchFamily="34" charset="0"/>
            </a:endParaRPr>
          </a:p>
        </p:txBody>
      </p:sp>
    </p:spTree>
    <p:extLst>
      <p:ext uri="{BB962C8B-B14F-4D97-AF65-F5344CB8AC3E}">
        <p14:creationId xmlns:p14="http://schemas.microsoft.com/office/powerpoint/2010/main" val="146448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fade">
                                      <p:cBhvr>
                                        <p:cTn id="10" dur="500"/>
                                        <p:tgtEl>
                                          <p:spTgt spid="1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0"/>
                                        </p:tgtEl>
                                        <p:attrNameLst>
                                          <p:attrName>style.visibility</p:attrName>
                                        </p:attrNameLst>
                                      </p:cBhvr>
                                      <p:to>
                                        <p:strVal val="visible"/>
                                      </p:to>
                                    </p:set>
                                    <p:animEffect transition="in" filter="fade">
                                      <p:cBhvr>
                                        <p:cTn id="13" dur="500"/>
                                        <p:tgtEl>
                                          <p:spTgt spid="18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5"/>
                                        </p:tgtEl>
                                        <p:attrNameLst>
                                          <p:attrName>style.visibility</p:attrName>
                                        </p:attrNameLst>
                                      </p:cBhvr>
                                      <p:to>
                                        <p:strVal val="visible"/>
                                      </p:to>
                                    </p:set>
                                    <p:animEffect transition="in" filter="fade">
                                      <p:cBhvr>
                                        <p:cTn id="16" dur="500"/>
                                        <p:tgtEl>
                                          <p:spTgt spid="155"/>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3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3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3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5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5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6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8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8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8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86"/>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6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6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69"/>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7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72"/>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73"/>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75"/>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76"/>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79"/>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80"/>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81"/>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85"/>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87"/>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91"/>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94"/>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96"/>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106"/>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08"/>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112"/>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114"/>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18"/>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119"/>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121"/>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22"/>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124"/>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125"/>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134"/>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141"/>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142"/>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144"/>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145"/>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146"/>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148"/>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49"/>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151"/>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152"/>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153"/>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156"/>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157"/>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162"/>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169"/>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187"/>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189"/>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190"/>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193"/>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94"/>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197"/>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198"/>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200"/>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201"/>
                                        </p:tgtEl>
                                        <p:attrNameLst>
                                          <p:attrName>style.visibility</p:attrName>
                                        </p:attrNameLst>
                                      </p:cBhvr>
                                      <p:to>
                                        <p:strVal val="visible"/>
                                      </p:to>
                                    </p:set>
                                  </p:childTnLst>
                                </p:cTn>
                              </p:par>
                              <p:par>
                                <p:cTn id="146" presetID="1" presetClass="entr" presetSubtype="0" fill="hold" nodeType="withEffect">
                                  <p:stCondLst>
                                    <p:cond delay="0"/>
                                  </p:stCondLst>
                                  <p:childTnLst>
                                    <p:set>
                                      <p:cBhvr>
                                        <p:cTn id="147" dur="1" fill="hold">
                                          <p:stCondLst>
                                            <p:cond delay="0"/>
                                          </p:stCondLst>
                                        </p:cTn>
                                        <p:tgtEl>
                                          <p:spTgt spid="202"/>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204"/>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205"/>
                                        </p:tgtEl>
                                        <p:attrNameLst>
                                          <p:attrName>style.visibility</p:attrName>
                                        </p:attrNameLst>
                                      </p:cBhvr>
                                      <p:to>
                                        <p:strVal val="visible"/>
                                      </p:to>
                                    </p:set>
                                  </p:childTnLst>
                                </p:cTn>
                              </p:par>
                              <p:par>
                                <p:cTn id="152" presetID="1" presetClass="entr" presetSubtype="0" fill="hold" grpId="0" nodeType="withEffect">
                                  <p:stCondLst>
                                    <p:cond delay="0"/>
                                  </p:stCondLst>
                                  <p:childTnLst>
                                    <p:set>
                                      <p:cBhvr>
                                        <p:cTn id="153" dur="1" fill="hold">
                                          <p:stCondLst>
                                            <p:cond delay="0"/>
                                          </p:stCondLst>
                                        </p:cTn>
                                        <p:tgtEl>
                                          <p:spTgt spid="207"/>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208"/>
                                        </p:tgtEl>
                                        <p:attrNameLst>
                                          <p:attrName>style.visibility</p:attrName>
                                        </p:attrNameLst>
                                      </p:cBhvr>
                                      <p:to>
                                        <p:strVal val="visible"/>
                                      </p:to>
                                    </p:set>
                                  </p:childTnLst>
                                </p:cTn>
                              </p:par>
                              <p:par>
                                <p:cTn id="156" presetID="1" presetClass="entr" presetSubtype="0" fill="hold" nodeType="withEffect">
                                  <p:stCondLst>
                                    <p:cond delay="0"/>
                                  </p:stCondLst>
                                  <p:childTnLst>
                                    <p:set>
                                      <p:cBhvr>
                                        <p:cTn id="157" dur="1" fill="hold">
                                          <p:stCondLst>
                                            <p:cond delay="0"/>
                                          </p:stCondLst>
                                        </p:cTn>
                                        <p:tgtEl>
                                          <p:spTgt spid="209"/>
                                        </p:tgtEl>
                                        <p:attrNameLst>
                                          <p:attrName>style.visibility</p:attrName>
                                        </p:attrNameLst>
                                      </p:cBhvr>
                                      <p:to>
                                        <p:strVal val="visible"/>
                                      </p:to>
                                    </p:set>
                                  </p:childTnLst>
                                </p:cTn>
                              </p:par>
                              <p:par>
                                <p:cTn id="158" presetID="1" presetClass="entr" presetSubtype="0" fill="hold" grpId="0" nodeType="withEffect">
                                  <p:stCondLst>
                                    <p:cond delay="0"/>
                                  </p:stCondLst>
                                  <p:childTnLst>
                                    <p:set>
                                      <p:cBhvr>
                                        <p:cTn id="159" dur="1" fill="hold">
                                          <p:stCondLst>
                                            <p:cond delay="0"/>
                                          </p:stCondLst>
                                        </p:cTn>
                                        <p:tgtEl>
                                          <p:spTgt spid="211"/>
                                        </p:tgtEl>
                                        <p:attrNameLst>
                                          <p:attrName>style.visibility</p:attrName>
                                        </p:attrNameLst>
                                      </p:cBhvr>
                                      <p:to>
                                        <p:strVal val="visible"/>
                                      </p:to>
                                    </p:set>
                                  </p:childTnLst>
                                </p:cTn>
                              </p:par>
                              <p:par>
                                <p:cTn id="160" presetID="1" presetClass="entr" presetSubtype="0" fill="hold" grpId="0" nodeType="withEffect">
                                  <p:stCondLst>
                                    <p:cond delay="0"/>
                                  </p:stCondLst>
                                  <p:childTnLst>
                                    <p:set>
                                      <p:cBhvr>
                                        <p:cTn id="161" dur="1" fill="hold">
                                          <p:stCondLst>
                                            <p:cond delay="0"/>
                                          </p:stCondLst>
                                        </p:cTn>
                                        <p:tgtEl>
                                          <p:spTgt spid="212"/>
                                        </p:tgtEl>
                                        <p:attrNameLst>
                                          <p:attrName>style.visibility</p:attrName>
                                        </p:attrNameLst>
                                      </p:cBhvr>
                                      <p:to>
                                        <p:strVal val="visible"/>
                                      </p:to>
                                    </p:set>
                                  </p:childTnLst>
                                </p:cTn>
                              </p:par>
                              <p:par>
                                <p:cTn id="162" presetID="1" presetClass="entr" presetSubtype="0" fill="hold" grpId="0" nodeType="withEffect">
                                  <p:stCondLst>
                                    <p:cond delay="0"/>
                                  </p:stCondLst>
                                  <p:childTnLst>
                                    <p:set>
                                      <p:cBhvr>
                                        <p:cTn id="163" dur="1" fill="hold">
                                          <p:stCondLst>
                                            <p:cond delay="0"/>
                                          </p:stCondLst>
                                        </p:cTn>
                                        <p:tgtEl>
                                          <p:spTgt spid="214"/>
                                        </p:tgtEl>
                                        <p:attrNameLst>
                                          <p:attrName>style.visibility</p:attrName>
                                        </p:attrNameLst>
                                      </p:cBhvr>
                                      <p:to>
                                        <p:strVal val="visible"/>
                                      </p:to>
                                    </p:set>
                                  </p:childTnLst>
                                </p:cTn>
                              </p:par>
                              <p:par>
                                <p:cTn id="164" presetID="1" presetClass="entr" presetSubtype="0" fill="hold" grpId="0" nodeType="withEffect">
                                  <p:stCondLst>
                                    <p:cond delay="0"/>
                                  </p:stCondLst>
                                  <p:childTnLst>
                                    <p:set>
                                      <p:cBhvr>
                                        <p:cTn id="165" dur="1" fill="hold">
                                          <p:stCondLst>
                                            <p:cond delay="0"/>
                                          </p:stCondLst>
                                        </p:cTn>
                                        <p:tgtEl>
                                          <p:spTgt spid="215"/>
                                        </p:tgtEl>
                                        <p:attrNameLst>
                                          <p:attrName>style.visibility</p:attrName>
                                        </p:attrNameLst>
                                      </p:cBhvr>
                                      <p:to>
                                        <p:strVal val="visible"/>
                                      </p:to>
                                    </p:set>
                                  </p:childTnLst>
                                </p:cTn>
                              </p:par>
                              <p:par>
                                <p:cTn id="166" presetID="1" presetClass="entr" presetSubtype="0" fill="hold" nodeType="withEffect">
                                  <p:stCondLst>
                                    <p:cond delay="0"/>
                                  </p:stCondLst>
                                  <p:childTnLst>
                                    <p:set>
                                      <p:cBhvr>
                                        <p:cTn id="167" dur="1" fill="hold">
                                          <p:stCondLst>
                                            <p:cond delay="0"/>
                                          </p:stCondLst>
                                        </p:cTn>
                                        <p:tgtEl>
                                          <p:spTgt spid="216"/>
                                        </p:tgtEl>
                                        <p:attrNameLst>
                                          <p:attrName>style.visibility</p:attrName>
                                        </p:attrNameLst>
                                      </p:cBhvr>
                                      <p:to>
                                        <p:strVal val="visible"/>
                                      </p:to>
                                    </p:set>
                                  </p:childTnLst>
                                </p:cTn>
                              </p:par>
                              <p:par>
                                <p:cTn id="168" presetID="1" presetClass="entr" presetSubtype="0" fill="hold" grpId="0" nodeType="withEffect">
                                  <p:stCondLst>
                                    <p:cond delay="0"/>
                                  </p:stCondLst>
                                  <p:childTnLst>
                                    <p:set>
                                      <p:cBhvr>
                                        <p:cTn id="169" dur="1" fill="hold">
                                          <p:stCondLst>
                                            <p:cond delay="0"/>
                                          </p:stCondLst>
                                        </p:cTn>
                                        <p:tgtEl>
                                          <p:spTgt spid="218"/>
                                        </p:tgtEl>
                                        <p:attrNameLst>
                                          <p:attrName>style.visibility</p:attrName>
                                        </p:attrNameLst>
                                      </p:cBhvr>
                                      <p:to>
                                        <p:strVal val="visible"/>
                                      </p:to>
                                    </p:set>
                                  </p:childTnLst>
                                </p:cTn>
                              </p:par>
                              <p:par>
                                <p:cTn id="170" presetID="1" presetClass="entr" presetSubtype="0" fill="hold" grpId="0" nodeType="withEffect">
                                  <p:stCondLst>
                                    <p:cond delay="0"/>
                                  </p:stCondLst>
                                  <p:childTnLst>
                                    <p:set>
                                      <p:cBhvr>
                                        <p:cTn id="171" dur="1" fill="hold">
                                          <p:stCondLst>
                                            <p:cond delay="0"/>
                                          </p:stCondLst>
                                        </p:cTn>
                                        <p:tgtEl>
                                          <p:spTgt spid="219"/>
                                        </p:tgtEl>
                                        <p:attrNameLst>
                                          <p:attrName>style.visibility</p:attrName>
                                        </p:attrNameLst>
                                      </p:cBhvr>
                                      <p:to>
                                        <p:strVal val="visible"/>
                                      </p:to>
                                    </p:set>
                                  </p:childTnLst>
                                </p:cTn>
                              </p:par>
                              <p:par>
                                <p:cTn id="172" presetID="1" presetClass="entr" presetSubtype="0" fill="hold" grpId="0" nodeType="withEffect">
                                  <p:stCondLst>
                                    <p:cond delay="0"/>
                                  </p:stCondLst>
                                  <p:childTnLst>
                                    <p:set>
                                      <p:cBhvr>
                                        <p:cTn id="173" dur="1" fill="hold">
                                          <p:stCondLst>
                                            <p:cond delay="0"/>
                                          </p:stCondLst>
                                        </p:cTn>
                                        <p:tgtEl>
                                          <p:spTgt spid="221"/>
                                        </p:tgtEl>
                                        <p:attrNameLst>
                                          <p:attrName>style.visibility</p:attrName>
                                        </p:attrNameLst>
                                      </p:cBhvr>
                                      <p:to>
                                        <p:strVal val="visible"/>
                                      </p:to>
                                    </p:set>
                                  </p:childTnLst>
                                </p:cTn>
                              </p:par>
                              <p:par>
                                <p:cTn id="174" presetID="1" presetClass="entr" presetSubtype="0" fill="hold" grpId="0" nodeType="withEffect">
                                  <p:stCondLst>
                                    <p:cond delay="0"/>
                                  </p:stCondLst>
                                  <p:childTnLst>
                                    <p:set>
                                      <p:cBhvr>
                                        <p:cTn id="175" dur="1" fill="hold">
                                          <p:stCondLst>
                                            <p:cond delay="0"/>
                                          </p:stCondLst>
                                        </p:cTn>
                                        <p:tgtEl>
                                          <p:spTgt spid="222"/>
                                        </p:tgtEl>
                                        <p:attrNameLst>
                                          <p:attrName>style.visibility</p:attrName>
                                        </p:attrNameLst>
                                      </p:cBhvr>
                                      <p:to>
                                        <p:strVal val="visible"/>
                                      </p:to>
                                    </p:set>
                                  </p:childTnLst>
                                </p:cTn>
                              </p:par>
                              <p:par>
                                <p:cTn id="176" presetID="1" presetClass="entr" presetSubtype="0" fill="hold" grpId="0" nodeType="withEffect">
                                  <p:stCondLst>
                                    <p:cond delay="0"/>
                                  </p:stCondLst>
                                  <p:childTnLst>
                                    <p:set>
                                      <p:cBhvr>
                                        <p:cTn id="177" dur="1" fill="hold">
                                          <p:stCondLst>
                                            <p:cond delay="0"/>
                                          </p:stCondLst>
                                        </p:cTn>
                                        <p:tgtEl>
                                          <p:spTgt spid="225"/>
                                        </p:tgtEl>
                                        <p:attrNameLst>
                                          <p:attrName>style.visibility</p:attrName>
                                        </p:attrNameLst>
                                      </p:cBhvr>
                                      <p:to>
                                        <p:strVal val="visible"/>
                                      </p:to>
                                    </p:set>
                                  </p:childTnLst>
                                </p:cTn>
                              </p:par>
                              <p:par>
                                <p:cTn id="178" presetID="1" presetClass="entr" presetSubtype="0" fill="hold" grpId="0" nodeType="withEffect">
                                  <p:stCondLst>
                                    <p:cond delay="0"/>
                                  </p:stCondLst>
                                  <p:childTnLst>
                                    <p:set>
                                      <p:cBhvr>
                                        <p:cTn id="179" dur="1" fill="hold">
                                          <p:stCondLst>
                                            <p:cond delay="0"/>
                                          </p:stCondLst>
                                        </p:cTn>
                                        <p:tgtEl>
                                          <p:spTgt spid="226"/>
                                        </p:tgtEl>
                                        <p:attrNameLst>
                                          <p:attrName>style.visibility</p:attrName>
                                        </p:attrNameLst>
                                      </p:cBhvr>
                                      <p:to>
                                        <p:strVal val="visible"/>
                                      </p:to>
                                    </p:set>
                                  </p:childTnLst>
                                </p:cTn>
                              </p:par>
                              <p:par>
                                <p:cTn id="180" presetID="1" presetClass="entr" presetSubtype="0" fill="hold" grpId="0" nodeType="withEffect">
                                  <p:stCondLst>
                                    <p:cond delay="0"/>
                                  </p:stCondLst>
                                  <p:childTnLst>
                                    <p:set>
                                      <p:cBhvr>
                                        <p:cTn id="181" dur="1" fill="hold">
                                          <p:stCondLst>
                                            <p:cond delay="0"/>
                                          </p:stCondLst>
                                        </p:cTn>
                                        <p:tgtEl>
                                          <p:spTgt spid="228"/>
                                        </p:tgtEl>
                                        <p:attrNameLst>
                                          <p:attrName>style.visibility</p:attrName>
                                        </p:attrNameLst>
                                      </p:cBhvr>
                                      <p:to>
                                        <p:strVal val="visible"/>
                                      </p:to>
                                    </p:set>
                                  </p:childTnLst>
                                </p:cTn>
                              </p:par>
                              <p:par>
                                <p:cTn id="182" presetID="1" presetClass="entr" presetSubtype="0" fill="hold" grpId="0" nodeType="withEffect">
                                  <p:stCondLst>
                                    <p:cond delay="0"/>
                                  </p:stCondLst>
                                  <p:childTnLst>
                                    <p:set>
                                      <p:cBhvr>
                                        <p:cTn id="183" dur="1" fill="hold">
                                          <p:stCondLst>
                                            <p:cond delay="0"/>
                                          </p:stCondLst>
                                        </p:cTn>
                                        <p:tgtEl>
                                          <p:spTgt spid="229"/>
                                        </p:tgtEl>
                                        <p:attrNameLst>
                                          <p:attrName>style.visibility</p:attrName>
                                        </p:attrNameLst>
                                      </p:cBhvr>
                                      <p:to>
                                        <p:strVal val="visible"/>
                                      </p:to>
                                    </p:set>
                                  </p:childTnLst>
                                </p:cTn>
                              </p:par>
                              <p:par>
                                <p:cTn id="184" presetID="1" presetClass="entr" presetSubtype="0" fill="hold" grpId="0" nodeType="withEffect">
                                  <p:stCondLst>
                                    <p:cond delay="0"/>
                                  </p:stCondLst>
                                  <p:childTnLst>
                                    <p:set>
                                      <p:cBhvr>
                                        <p:cTn id="185" dur="1" fill="hold">
                                          <p:stCondLst>
                                            <p:cond delay="0"/>
                                          </p:stCondLst>
                                        </p:cTn>
                                        <p:tgtEl>
                                          <p:spTgt spid="232"/>
                                        </p:tgtEl>
                                        <p:attrNameLst>
                                          <p:attrName>style.visibility</p:attrName>
                                        </p:attrNameLst>
                                      </p:cBhvr>
                                      <p:to>
                                        <p:strVal val="visible"/>
                                      </p:to>
                                    </p:set>
                                  </p:childTnLst>
                                </p:cTn>
                              </p:par>
                              <p:par>
                                <p:cTn id="186" presetID="1" presetClass="entr" presetSubtype="0" fill="hold" grpId="0" nodeType="withEffect">
                                  <p:stCondLst>
                                    <p:cond delay="0"/>
                                  </p:stCondLst>
                                  <p:childTnLst>
                                    <p:set>
                                      <p:cBhvr>
                                        <p:cTn id="187" dur="1" fill="hold">
                                          <p:stCondLst>
                                            <p:cond delay="0"/>
                                          </p:stCondLst>
                                        </p:cTn>
                                        <p:tgtEl>
                                          <p:spTgt spid="233"/>
                                        </p:tgtEl>
                                        <p:attrNameLst>
                                          <p:attrName>style.visibility</p:attrName>
                                        </p:attrNameLst>
                                      </p:cBhvr>
                                      <p:to>
                                        <p:strVal val="visible"/>
                                      </p:to>
                                    </p:set>
                                  </p:childTnLst>
                                </p:cTn>
                              </p:par>
                              <p:par>
                                <p:cTn id="188" presetID="1" presetClass="entr" presetSubtype="0" fill="hold" grpId="0" nodeType="withEffect">
                                  <p:stCondLst>
                                    <p:cond delay="0"/>
                                  </p:stCondLst>
                                  <p:childTnLst>
                                    <p:set>
                                      <p:cBhvr>
                                        <p:cTn id="189" dur="1" fill="hold">
                                          <p:stCondLst>
                                            <p:cond delay="0"/>
                                          </p:stCondLst>
                                        </p:cTn>
                                        <p:tgtEl>
                                          <p:spTgt spid="235"/>
                                        </p:tgtEl>
                                        <p:attrNameLst>
                                          <p:attrName>style.visibility</p:attrName>
                                        </p:attrNameLst>
                                      </p:cBhvr>
                                      <p:to>
                                        <p:strVal val="visible"/>
                                      </p:to>
                                    </p:set>
                                  </p:childTnLst>
                                </p:cTn>
                              </p:par>
                              <p:par>
                                <p:cTn id="190" presetID="1" presetClass="entr" presetSubtype="0" fill="hold" grpId="0" nodeType="withEffect">
                                  <p:stCondLst>
                                    <p:cond delay="0"/>
                                  </p:stCondLst>
                                  <p:childTnLst>
                                    <p:set>
                                      <p:cBhvr>
                                        <p:cTn id="191" dur="1" fill="hold">
                                          <p:stCondLst>
                                            <p:cond delay="0"/>
                                          </p:stCondLst>
                                        </p:cTn>
                                        <p:tgtEl>
                                          <p:spTgt spid="236"/>
                                        </p:tgtEl>
                                        <p:attrNameLst>
                                          <p:attrName>style.visibility</p:attrName>
                                        </p:attrNameLst>
                                      </p:cBhvr>
                                      <p:to>
                                        <p:strVal val="visible"/>
                                      </p:to>
                                    </p:set>
                                  </p:childTnLst>
                                </p:cTn>
                              </p:par>
                              <p:par>
                                <p:cTn id="192" presetID="1" presetClass="entr" presetSubtype="0" fill="hold" nodeType="withEffect">
                                  <p:stCondLst>
                                    <p:cond delay="0"/>
                                  </p:stCondLst>
                                  <p:childTnLst>
                                    <p:set>
                                      <p:cBhvr>
                                        <p:cTn id="193" dur="1" fill="hold">
                                          <p:stCondLst>
                                            <p:cond delay="0"/>
                                          </p:stCondLst>
                                        </p:cTn>
                                        <p:tgtEl>
                                          <p:spTgt spid="239"/>
                                        </p:tgtEl>
                                        <p:attrNameLst>
                                          <p:attrName>style.visibility</p:attrName>
                                        </p:attrNameLst>
                                      </p:cBhvr>
                                      <p:to>
                                        <p:strVal val="visible"/>
                                      </p:to>
                                    </p:set>
                                  </p:childTnLst>
                                </p:cTn>
                              </p:par>
                              <p:par>
                                <p:cTn id="194" presetID="1" presetClass="entr" presetSubtype="0" fill="hold" grpId="0" nodeType="withEffect">
                                  <p:stCondLst>
                                    <p:cond delay="0"/>
                                  </p:stCondLst>
                                  <p:childTnLst>
                                    <p:set>
                                      <p:cBhvr>
                                        <p:cTn id="195" dur="1" fill="hold">
                                          <p:stCondLst>
                                            <p:cond delay="0"/>
                                          </p:stCondLst>
                                        </p:cTn>
                                        <p:tgtEl>
                                          <p:spTgt spid="241"/>
                                        </p:tgtEl>
                                        <p:attrNameLst>
                                          <p:attrName>style.visibility</p:attrName>
                                        </p:attrNameLst>
                                      </p:cBhvr>
                                      <p:to>
                                        <p:strVal val="visible"/>
                                      </p:to>
                                    </p:set>
                                  </p:childTnLst>
                                </p:cTn>
                              </p:par>
                              <p:par>
                                <p:cTn id="196" presetID="1" presetClass="entr" presetSubtype="0" fill="hold" grpId="0" nodeType="withEffect">
                                  <p:stCondLst>
                                    <p:cond delay="0"/>
                                  </p:stCondLst>
                                  <p:childTnLst>
                                    <p:set>
                                      <p:cBhvr>
                                        <p:cTn id="197" dur="1" fill="hold">
                                          <p:stCondLst>
                                            <p:cond delay="0"/>
                                          </p:stCondLst>
                                        </p:cTn>
                                        <p:tgtEl>
                                          <p:spTgt spid="242"/>
                                        </p:tgtEl>
                                        <p:attrNameLst>
                                          <p:attrName>style.visibility</p:attrName>
                                        </p:attrNameLst>
                                      </p:cBhvr>
                                      <p:to>
                                        <p:strVal val="visible"/>
                                      </p:to>
                                    </p:set>
                                  </p:childTnLst>
                                </p:cTn>
                              </p:par>
                              <p:par>
                                <p:cTn id="198" presetID="1" presetClass="entr" presetSubtype="0" fill="hold" grpId="0" nodeType="withEffect">
                                  <p:stCondLst>
                                    <p:cond delay="0"/>
                                  </p:stCondLst>
                                  <p:childTnLst>
                                    <p:set>
                                      <p:cBhvr>
                                        <p:cTn id="199" dur="1" fill="hold">
                                          <p:stCondLst>
                                            <p:cond delay="0"/>
                                          </p:stCondLst>
                                        </p:cTn>
                                        <p:tgtEl>
                                          <p:spTgt spid="244"/>
                                        </p:tgtEl>
                                        <p:attrNameLst>
                                          <p:attrName>style.visibility</p:attrName>
                                        </p:attrNameLst>
                                      </p:cBhvr>
                                      <p:to>
                                        <p:strVal val="visible"/>
                                      </p:to>
                                    </p:set>
                                  </p:childTnLst>
                                </p:cTn>
                              </p:par>
                              <p:par>
                                <p:cTn id="200" presetID="1" presetClass="entr" presetSubtype="0" fill="hold" grpId="0" nodeType="withEffect">
                                  <p:stCondLst>
                                    <p:cond delay="0"/>
                                  </p:stCondLst>
                                  <p:childTnLst>
                                    <p:set>
                                      <p:cBhvr>
                                        <p:cTn id="201" dur="1" fill="hold">
                                          <p:stCondLst>
                                            <p:cond delay="0"/>
                                          </p:stCondLst>
                                        </p:cTn>
                                        <p:tgtEl>
                                          <p:spTgt spid="245"/>
                                        </p:tgtEl>
                                        <p:attrNameLst>
                                          <p:attrName>style.visibility</p:attrName>
                                        </p:attrNameLst>
                                      </p:cBhvr>
                                      <p:to>
                                        <p:strVal val="visible"/>
                                      </p:to>
                                    </p:set>
                                  </p:childTnLst>
                                </p:cTn>
                              </p:par>
                              <p:par>
                                <p:cTn id="202" presetID="1" presetClass="entr" presetSubtype="0" fill="hold" grpId="0" nodeType="withEffect">
                                  <p:stCondLst>
                                    <p:cond delay="0"/>
                                  </p:stCondLst>
                                  <p:childTnLst>
                                    <p:set>
                                      <p:cBhvr>
                                        <p:cTn id="203" dur="1" fill="hold">
                                          <p:stCondLst>
                                            <p:cond delay="0"/>
                                          </p:stCondLst>
                                        </p:cTn>
                                        <p:tgtEl>
                                          <p:spTgt spid="113"/>
                                        </p:tgtEl>
                                        <p:attrNameLst>
                                          <p:attrName>style.visibility</p:attrName>
                                        </p:attrNameLst>
                                      </p:cBhvr>
                                      <p:to>
                                        <p:strVal val="visible"/>
                                      </p:to>
                                    </p:set>
                                  </p:childTnLst>
                                </p:cTn>
                              </p:par>
                              <p:par>
                                <p:cTn id="204" presetID="1" presetClass="entr" presetSubtype="0" fill="hold" grpId="0" nodeType="withEffect">
                                  <p:stCondLst>
                                    <p:cond delay="0"/>
                                  </p:stCondLst>
                                  <p:childTnLst>
                                    <p:set>
                                      <p:cBhvr>
                                        <p:cTn id="205" dur="1" fill="hold">
                                          <p:stCondLst>
                                            <p:cond delay="0"/>
                                          </p:stCondLst>
                                        </p:cTn>
                                        <p:tgtEl>
                                          <p:spTgt spid="115"/>
                                        </p:tgtEl>
                                        <p:attrNameLst>
                                          <p:attrName>style.visibility</p:attrName>
                                        </p:attrNameLst>
                                      </p:cBhvr>
                                      <p:to>
                                        <p:strVal val="visible"/>
                                      </p:to>
                                    </p:set>
                                  </p:childTnLst>
                                </p:cTn>
                              </p:par>
                              <p:par>
                                <p:cTn id="206" presetID="1" presetClass="entr" presetSubtype="0" fill="hold" grpId="0" nodeType="withEffect">
                                  <p:stCondLst>
                                    <p:cond delay="0"/>
                                  </p:stCondLst>
                                  <p:childTnLst>
                                    <p:set>
                                      <p:cBhvr>
                                        <p:cTn id="207" dur="1" fill="hold">
                                          <p:stCondLst>
                                            <p:cond delay="0"/>
                                          </p:stCondLst>
                                        </p:cTn>
                                        <p:tgtEl>
                                          <p:spTgt spid="116"/>
                                        </p:tgtEl>
                                        <p:attrNameLst>
                                          <p:attrName>style.visibility</p:attrName>
                                        </p:attrNameLst>
                                      </p:cBhvr>
                                      <p:to>
                                        <p:strVal val="visible"/>
                                      </p:to>
                                    </p:set>
                                  </p:childTnLst>
                                </p:cTn>
                              </p:par>
                              <p:par>
                                <p:cTn id="208" presetID="1" presetClass="entr" presetSubtype="0" fill="hold" grpId="0" nodeType="withEffect">
                                  <p:stCondLst>
                                    <p:cond delay="0"/>
                                  </p:stCondLst>
                                  <p:childTnLst>
                                    <p:set>
                                      <p:cBhvr>
                                        <p:cTn id="209"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animBg="1"/>
      <p:bldP spid="138" grpId="0" animBg="1"/>
      <p:bldP spid="139" grpId="0" animBg="1"/>
      <p:bldP spid="155" grpId="0"/>
      <p:bldP spid="158" grpId="0" animBg="1"/>
      <p:bldP spid="159" grpId="0" animBg="1"/>
      <p:bldP spid="160" grpId="0" animBg="1"/>
      <p:bldP spid="180" grpId="0"/>
      <p:bldP spid="181" grpId="0"/>
      <p:bldP spid="182" grpId="0"/>
      <p:bldP spid="185" grpId="0"/>
      <p:bldP spid="186" grpId="0"/>
      <p:bldP spid="62" grpId="0" animBg="1"/>
      <p:bldP spid="63" grpId="0" animBg="1"/>
      <p:bldP spid="65" grpId="0" animBg="1"/>
      <p:bldP spid="66" grpId="0" animBg="1"/>
      <p:bldP spid="69" grpId="0"/>
      <p:bldP spid="70" grpId="0"/>
      <p:bldP spid="72" grpId="0" animBg="1"/>
      <p:bldP spid="73" grpId="0" animBg="1"/>
      <p:bldP spid="75" grpId="0" animBg="1"/>
      <p:bldP spid="76" grpId="0" animBg="1"/>
      <p:bldP spid="79" grpId="0"/>
      <p:bldP spid="80" grpId="0"/>
      <p:bldP spid="85" grpId="0" animBg="1"/>
      <p:bldP spid="87" grpId="0" animBg="1"/>
      <p:bldP spid="91" grpId="0" animBg="1"/>
      <p:bldP spid="94" grpId="0"/>
      <p:bldP spid="96" grpId="0"/>
      <p:bldP spid="108" grpId="0" animBg="1"/>
      <p:bldP spid="112" grpId="0" animBg="1"/>
      <p:bldP spid="114" grpId="0"/>
      <p:bldP spid="118" grpId="0"/>
      <p:bldP spid="121" grpId="0" animBg="1"/>
      <p:bldP spid="122" grpId="0" animBg="1"/>
      <p:bldP spid="124" grpId="0"/>
      <p:bldP spid="125" grpId="0"/>
      <p:bldP spid="141" grpId="0" animBg="1"/>
      <p:bldP spid="142" grpId="0" animBg="1"/>
      <p:bldP spid="144" grpId="0"/>
      <p:bldP spid="145" grpId="0"/>
      <p:bldP spid="148" grpId="0" animBg="1"/>
      <p:bldP spid="149" grpId="0" animBg="1"/>
      <p:bldP spid="151" grpId="0"/>
      <p:bldP spid="152" grpId="0"/>
      <p:bldP spid="156" grpId="0" animBg="1"/>
      <p:bldP spid="157" grpId="0" animBg="1"/>
      <p:bldP spid="162" grpId="0"/>
      <p:bldP spid="169" grpId="0"/>
      <p:bldP spid="189" grpId="0" animBg="1"/>
      <p:bldP spid="190" grpId="0" animBg="1"/>
      <p:bldP spid="193" grpId="0"/>
      <p:bldP spid="194" grpId="0"/>
      <p:bldP spid="197" grpId="0" animBg="1"/>
      <p:bldP spid="198" grpId="0" animBg="1"/>
      <p:bldP spid="200" grpId="0"/>
      <p:bldP spid="201" grpId="0"/>
      <p:bldP spid="204" grpId="0" animBg="1"/>
      <p:bldP spid="205" grpId="0" animBg="1"/>
      <p:bldP spid="207" grpId="0"/>
      <p:bldP spid="208" grpId="0"/>
      <p:bldP spid="211" grpId="0" animBg="1"/>
      <p:bldP spid="212" grpId="0" animBg="1"/>
      <p:bldP spid="214" grpId="0"/>
      <p:bldP spid="215" grpId="0"/>
      <p:bldP spid="218" grpId="0" animBg="1"/>
      <p:bldP spid="219" grpId="0" animBg="1"/>
      <p:bldP spid="221" grpId="0"/>
      <p:bldP spid="222" grpId="0"/>
      <p:bldP spid="225" grpId="0" animBg="1"/>
      <p:bldP spid="226" grpId="0" animBg="1"/>
      <p:bldP spid="228" grpId="0"/>
      <p:bldP spid="229" grpId="0"/>
      <p:bldP spid="232" grpId="0" animBg="1"/>
      <p:bldP spid="233" grpId="0" animBg="1"/>
      <p:bldP spid="235" grpId="0"/>
      <p:bldP spid="236" grpId="0"/>
      <p:bldP spid="241" grpId="0" animBg="1"/>
      <p:bldP spid="242" grpId="0" animBg="1"/>
      <p:bldP spid="244" grpId="0"/>
      <p:bldP spid="245" grpId="0"/>
      <p:bldP spid="113" grpId="0" animBg="1"/>
      <p:bldP spid="115" grpId="0" animBg="1"/>
      <p:bldP spid="116" grpId="0"/>
      <p:bldP spid="1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42371"/>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Rectángulo 13">
            <a:extLst>
              <a:ext uri="{FF2B5EF4-FFF2-40B4-BE49-F238E27FC236}">
                <a16:creationId xmlns:a16="http://schemas.microsoft.com/office/drawing/2014/main" id="{D4303EED-0F21-460E-8B75-B229058E4BC1}"/>
              </a:ext>
            </a:extLst>
          </p:cNvPr>
          <p:cNvSpPr/>
          <p:nvPr/>
        </p:nvSpPr>
        <p:spPr>
          <a:xfrm>
            <a:off x="2960207" y="118939"/>
            <a:ext cx="7895688" cy="830997"/>
          </a:xfrm>
          <a:prstGeom prst="rect">
            <a:avLst/>
          </a:prstGeom>
        </p:spPr>
        <p:txBody>
          <a:bodyPr wrap="none">
            <a:spAutoFit/>
          </a:bodyPr>
          <a:lstStyle/>
          <a:p>
            <a:pPr algn="ctr"/>
            <a:r>
              <a:rPr lang="es-CO" sz="4800" b="1" dirty="0">
                <a:solidFill>
                  <a:srgbClr val="346232"/>
                </a:solidFill>
              </a:rPr>
              <a:t>Equipo Apoyo a la Supervisión</a:t>
            </a:r>
          </a:p>
        </p:txBody>
      </p:sp>
      <p:sp>
        <p:nvSpPr>
          <p:cNvPr id="17" name="Rectangle 60">
            <a:extLst>
              <a:ext uri="{FF2B5EF4-FFF2-40B4-BE49-F238E27FC236}">
                <a16:creationId xmlns:a16="http://schemas.microsoft.com/office/drawing/2014/main" id="{9D8AB382-D386-4B54-9014-54638AB5AFE9}"/>
              </a:ext>
            </a:extLst>
          </p:cNvPr>
          <p:cNvSpPr>
            <a:spLocks noChangeAspect="1"/>
          </p:cNvSpPr>
          <p:nvPr/>
        </p:nvSpPr>
        <p:spPr>
          <a:xfrm>
            <a:off x="3429226" y="3163636"/>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ADRIANA</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grpSp>
        <p:nvGrpSpPr>
          <p:cNvPr id="19" name="Grupo 18">
            <a:extLst>
              <a:ext uri="{FF2B5EF4-FFF2-40B4-BE49-F238E27FC236}">
                <a16:creationId xmlns:a16="http://schemas.microsoft.com/office/drawing/2014/main" id="{3CC083FC-6F5D-4048-A502-2FB369CAA0ED}"/>
              </a:ext>
            </a:extLst>
          </p:cNvPr>
          <p:cNvGrpSpPr/>
          <p:nvPr/>
        </p:nvGrpSpPr>
        <p:grpSpPr>
          <a:xfrm>
            <a:off x="-545114" y="2140681"/>
            <a:ext cx="3195538" cy="2889756"/>
            <a:chOff x="4961054" y="1067510"/>
            <a:chExt cx="2326904" cy="2008746"/>
          </a:xfrm>
        </p:grpSpPr>
        <p:sp>
          <p:nvSpPr>
            <p:cNvPr id="20" name="Hexagon 12">
              <a:extLst>
                <a:ext uri="{FF2B5EF4-FFF2-40B4-BE49-F238E27FC236}">
                  <a16:creationId xmlns:a16="http://schemas.microsoft.com/office/drawing/2014/main" id="{DADEB2C6-6245-4677-8837-94D309DA5376}"/>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13">
              <a:extLst>
                <a:ext uri="{FF2B5EF4-FFF2-40B4-BE49-F238E27FC236}">
                  <a16:creationId xmlns:a16="http://schemas.microsoft.com/office/drawing/2014/main" id="{B8412599-B990-4B9E-B7A3-71139316105A}"/>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54">
            <a:extLst>
              <a:ext uri="{FF2B5EF4-FFF2-40B4-BE49-F238E27FC236}">
                <a16:creationId xmlns:a16="http://schemas.microsoft.com/office/drawing/2014/main" id="{36C0A5F6-5E52-4077-BA48-B7F51069EFBE}"/>
              </a:ext>
            </a:extLst>
          </p:cNvPr>
          <p:cNvSpPr txBox="1"/>
          <p:nvPr/>
        </p:nvSpPr>
        <p:spPr>
          <a:xfrm>
            <a:off x="406895" y="3143770"/>
            <a:ext cx="2289635" cy="861774"/>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sz="1400" dirty="0">
                <a:solidFill>
                  <a:srgbClr val="4C7379"/>
                </a:solidFill>
                <a:latin typeface="Century Gothic" panose="020B0502020202020204" pitchFamily="34" charset="0"/>
                <a:ea typeface="Microsoft JhengHei UI Light" panose="020B0304030504040204" pitchFamily="34" charset="-120"/>
              </a:rPr>
              <a:t>EQUIPO</a:t>
            </a:r>
            <a:endParaRPr lang="en-US" sz="2000" dirty="0">
              <a:solidFill>
                <a:srgbClr val="4C7379"/>
              </a:solidFill>
              <a:latin typeface="Century Gothic" panose="020B0502020202020204" pitchFamily="34" charset="0"/>
              <a:ea typeface="Microsoft JhengHei UI Light" panose="020B0304030504040204" pitchFamily="34" charset="-120"/>
            </a:endParaRPr>
          </a:p>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APOYO A LA SUPERVISIÓN</a:t>
            </a:r>
          </a:p>
        </p:txBody>
      </p:sp>
      <p:pic>
        <p:nvPicPr>
          <p:cNvPr id="23" name="Picture 2" descr="Resultado de imagen para supervision icon">
            <a:extLst>
              <a:ext uri="{FF2B5EF4-FFF2-40B4-BE49-F238E27FC236}">
                <a16:creationId xmlns:a16="http://schemas.microsoft.com/office/drawing/2014/main" id="{58B8C5A1-FFD2-4A29-8839-037E2E0AF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59" y="3117893"/>
            <a:ext cx="903873" cy="1025133"/>
          </a:xfrm>
          <a:prstGeom prst="rect">
            <a:avLst/>
          </a:prstGeom>
          <a:noFill/>
          <a:extLst>
            <a:ext uri="{909E8E84-426E-40DD-AFC4-6F175D3DCCD1}">
              <a14:hiddenFill xmlns:a14="http://schemas.microsoft.com/office/drawing/2010/main">
                <a:solidFill>
                  <a:srgbClr val="FFFFFF"/>
                </a:solidFill>
              </a14:hiddenFill>
            </a:ext>
          </a:extLst>
        </p:spPr>
      </p:pic>
      <p:sp>
        <p:nvSpPr>
          <p:cNvPr id="25" name="Rectángulo: esquinas redondeadas 24">
            <a:extLst>
              <a:ext uri="{FF2B5EF4-FFF2-40B4-BE49-F238E27FC236}">
                <a16:creationId xmlns:a16="http://schemas.microsoft.com/office/drawing/2014/main" id="{790B9310-0240-4993-969B-76678DDE27C6}"/>
              </a:ext>
            </a:extLst>
          </p:cNvPr>
          <p:cNvSpPr/>
          <p:nvPr/>
        </p:nvSpPr>
        <p:spPr>
          <a:xfrm rot="16200000">
            <a:off x="1367730" y="3403526"/>
            <a:ext cx="5093895" cy="610760"/>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b="1" dirty="0">
                <a:effectLst>
                  <a:outerShdw blurRad="38100" dist="38100" dir="2700000" algn="tl">
                    <a:srgbClr val="000000">
                      <a:alpha val="43137"/>
                    </a:srgbClr>
                  </a:outerShdw>
                </a:effectLst>
              </a:rPr>
              <a:t>FUNDAMENTOS DEL ESQUEMA</a:t>
            </a:r>
          </a:p>
        </p:txBody>
      </p:sp>
      <p:sp>
        <p:nvSpPr>
          <p:cNvPr id="2" name="Rectángulo 1">
            <a:extLst>
              <a:ext uri="{FF2B5EF4-FFF2-40B4-BE49-F238E27FC236}">
                <a16:creationId xmlns:a16="http://schemas.microsoft.com/office/drawing/2014/main" id="{D953C2F0-5B53-4EFE-BD5C-6BBA52161567}"/>
              </a:ext>
            </a:extLst>
          </p:cNvPr>
          <p:cNvSpPr/>
          <p:nvPr/>
        </p:nvSpPr>
        <p:spPr>
          <a:xfrm>
            <a:off x="4907694" y="1362872"/>
            <a:ext cx="6096000" cy="2308324"/>
          </a:xfrm>
          <a:prstGeom prst="rect">
            <a:avLst/>
          </a:prstGeom>
        </p:spPr>
        <p:txBody>
          <a:bodyPr>
            <a:spAutoFit/>
          </a:bodyPr>
          <a:lstStyle/>
          <a:p>
            <a:pPr algn="ctr"/>
            <a:endParaRPr lang="es-CO" dirty="0">
              <a:latin typeface="Arial" panose="020B0604020202020204" pitchFamily="34" charset="0"/>
              <a:cs typeface="Arial" panose="020B0604020202020204" pitchFamily="34" charset="0"/>
            </a:endParaRPr>
          </a:p>
          <a:p>
            <a:pPr algn="ctr"/>
            <a:r>
              <a:rPr lang="es-ES" dirty="0">
                <a:latin typeface="Arial" panose="020B0604020202020204" pitchFamily="34" charset="0"/>
                <a:cs typeface="Arial" panose="020B0604020202020204" pitchFamily="34" charset="0"/>
              </a:rPr>
              <a:t>El Esquema de Apoyo a la Supervisión, enmarcado en la asistencia técnica, se propone como una herramienta para promover la </a:t>
            </a:r>
            <a:r>
              <a:rPr lang="es-ES" b="1" dirty="0">
                <a:latin typeface="Arial" panose="020B0604020202020204" pitchFamily="34" charset="0"/>
                <a:cs typeface="Arial" panose="020B0604020202020204" pitchFamily="34" charset="0"/>
              </a:rPr>
              <a:t>corresponsabilidad</a:t>
            </a:r>
            <a:r>
              <a:rPr lang="es-ES" dirty="0">
                <a:latin typeface="Arial" panose="020B0604020202020204" pitchFamily="34" charset="0"/>
                <a:cs typeface="Arial" panose="020B0604020202020204" pitchFamily="34" charset="0"/>
              </a:rPr>
              <a:t> en los servicios de Educación Inicial en el marco de la atención integral; para de esta manera favorecer la calidad, impacto, oportunidad y cobertura en todas las Modalidades de Atención a la Primera Infancia.</a:t>
            </a:r>
          </a:p>
        </p:txBody>
      </p:sp>
      <p:sp>
        <p:nvSpPr>
          <p:cNvPr id="3" name="Rectángulo 2">
            <a:extLst>
              <a:ext uri="{FF2B5EF4-FFF2-40B4-BE49-F238E27FC236}">
                <a16:creationId xmlns:a16="http://schemas.microsoft.com/office/drawing/2014/main" id="{66005373-7C56-4F75-B0F0-744E6567690F}"/>
              </a:ext>
            </a:extLst>
          </p:cNvPr>
          <p:cNvSpPr/>
          <p:nvPr/>
        </p:nvSpPr>
        <p:spPr>
          <a:xfrm>
            <a:off x="4822409" y="4005544"/>
            <a:ext cx="6266570" cy="1754326"/>
          </a:xfrm>
          <a:prstGeom prst="rect">
            <a:avLst/>
          </a:prstGeom>
        </p:spPr>
        <p:txBody>
          <a:bodyPr wrap="square">
            <a:spAutoFit/>
          </a:bodyPr>
          <a:lstStyle/>
          <a:p>
            <a:pPr algn="ctr"/>
            <a:r>
              <a:rPr lang="es-ES" dirty="0">
                <a:latin typeface="Arial" panose="020B0604020202020204" pitchFamily="34" charset="0"/>
                <a:cs typeface="Arial" panose="020B0604020202020204" pitchFamily="34" charset="0"/>
              </a:rPr>
              <a:t>Se basa </a:t>
            </a:r>
            <a:r>
              <a:rPr lang="es-CO" dirty="0">
                <a:latin typeface="Arial" panose="020B0604020202020204" pitchFamily="34" charset="0"/>
                <a:cs typeface="Arial" panose="020B0604020202020204" pitchFamily="34" charset="0"/>
              </a:rPr>
              <a:t>en el trabajo </a:t>
            </a:r>
            <a:r>
              <a:rPr lang="es-CO" b="1" dirty="0">
                <a:latin typeface="Arial" panose="020B0604020202020204" pitchFamily="34" charset="0"/>
                <a:cs typeface="Arial" panose="020B0604020202020204" pitchFamily="34" charset="0"/>
              </a:rPr>
              <a:t>interdisciplinario</a:t>
            </a:r>
            <a:r>
              <a:rPr lang="es-CO" dirty="0">
                <a:latin typeface="Arial" panose="020B0604020202020204" pitchFamily="34" charset="0"/>
                <a:cs typeface="Arial" panose="020B0604020202020204" pitchFamily="34" charset="0"/>
              </a:rPr>
              <a:t> y en la articulación de los tres niveles territoriales. Se fundamenta en respeto mutuo, la celeridad, la oportunidad, la eficiencia, la transparencia, la imparcialidad y demás principios orientadores para un compromiso real con los niños y niñas que habitan en territorio nacional.  </a:t>
            </a:r>
          </a:p>
        </p:txBody>
      </p:sp>
    </p:spTree>
    <p:extLst>
      <p:ext uri="{BB962C8B-B14F-4D97-AF65-F5344CB8AC3E}">
        <p14:creationId xmlns:p14="http://schemas.microsoft.com/office/powerpoint/2010/main" val="23907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animBg="1"/>
      <p:bldP spid="2"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42371"/>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Rectángulo 13">
            <a:extLst>
              <a:ext uri="{FF2B5EF4-FFF2-40B4-BE49-F238E27FC236}">
                <a16:creationId xmlns:a16="http://schemas.microsoft.com/office/drawing/2014/main" id="{D4303EED-0F21-460E-8B75-B229058E4BC1}"/>
              </a:ext>
            </a:extLst>
          </p:cNvPr>
          <p:cNvSpPr/>
          <p:nvPr/>
        </p:nvSpPr>
        <p:spPr>
          <a:xfrm>
            <a:off x="2960207" y="118939"/>
            <a:ext cx="7895688" cy="830997"/>
          </a:xfrm>
          <a:prstGeom prst="rect">
            <a:avLst/>
          </a:prstGeom>
        </p:spPr>
        <p:txBody>
          <a:bodyPr wrap="none">
            <a:spAutoFit/>
          </a:bodyPr>
          <a:lstStyle/>
          <a:p>
            <a:pPr algn="ctr"/>
            <a:r>
              <a:rPr lang="es-CO" sz="4800" b="1" dirty="0">
                <a:solidFill>
                  <a:srgbClr val="346232"/>
                </a:solidFill>
              </a:rPr>
              <a:t>Equipo Apoyo a la Supervisión</a:t>
            </a:r>
          </a:p>
        </p:txBody>
      </p:sp>
      <p:sp>
        <p:nvSpPr>
          <p:cNvPr id="17" name="Rectangle 60">
            <a:extLst>
              <a:ext uri="{FF2B5EF4-FFF2-40B4-BE49-F238E27FC236}">
                <a16:creationId xmlns:a16="http://schemas.microsoft.com/office/drawing/2014/main" id="{9D8AB382-D386-4B54-9014-54638AB5AFE9}"/>
              </a:ext>
            </a:extLst>
          </p:cNvPr>
          <p:cNvSpPr>
            <a:spLocks noChangeAspect="1"/>
          </p:cNvSpPr>
          <p:nvPr/>
        </p:nvSpPr>
        <p:spPr>
          <a:xfrm>
            <a:off x="3429226" y="3163636"/>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ADRIANA</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grpSp>
        <p:nvGrpSpPr>
          <p:cNvPr id="19" name="Grupo 18">
            <a:extLst>
              <a:ext uri="{FF2B5EF4-FFF2-40B4-BE49-F238E27FC236}">
                <a16:creationId xmlns:a16="http://schemas.microsoft.com/office/drawing/2014/main" id="{3CC083FC-6F5D-4048-A502-2FB369CAA0ED}"/>
              </a:ext>
            </a:extLst>
          </p:cNvPr>
          <p:cNvGrpSpPr/>
          <p:nvPr/>
        </p:nvGrpSpPr>
        <p:grpSpPr>
          <a:xfrm>
            <a:off x="-545114" y="2140681"/>
            <a:ext cx="3195538" cy="2889756"/>
            <a:chOff x="4961054" y="1067510"/>
            <a:chExt cx="2326904" cy="2008746"/>
          </a:xfrm>
        </p:grpSpPr>
        <p:sp>
          <p:nvSpPr>
            <p:cNvPr id="20" name="Hexagon 12">
              <a:extLst>
                <a:ext uri="{FF2B5EF4-FFF2-40B4-BE49-F238E27FC236}">
                  <a16:creationId xmlns:a16="http://schemas.microsoft.com/office/drawing/2014/main" id="{DADEB2C6-6245-4677-8837-94D309DA5376}"/>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13">
              <a:extLst>
                <a:ext uri="{FF2B5EF4-FFF2-40B4-BE49-F238E27FC236}">
                  <a16:creationId xmlns:a16="http://schemas.microsoft.com/office/drawing/2014/main" id="{B8412599-B990-4B9E-B7A3-71139316105A}"/>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54">
            <a:extLst>
              <a:ext uri="{FF2B5EF4-FFF2-40B4-BE49-F238E27FC236}">
                <a16:creationId xmlns:a16="http://schemas.microsoft.com/office/drawing/2014/main" id="{36C0A5F6-5E52-4077-BA48-B7F51069EFBE}"/>
              </a:ext>
            </a:extLst>
          </p:cNvPr>
          <p:cNvSpPr txBox="1"/>
          <p:nvPr/>
        </p:nvSpPr>
        <p:spPr>
          <a:xfrm>
            <a:off x="406895" y="3143770"/>
            <a:ext cx="2289635" cy="861774"/>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sz="1400" dirty="0">
                <a:solidFill>
                  <a:srgbClr val="4C7379"/>
                </a:solidFill>
                <a:latin typeface="Century Gothic" panose="020B0502020202020204" pitchFamily="34" charset="0"/>
                <a:ea typeface="Microsoft JhengHei UI Light" panose="020B0304030504040204" pitchFamily="34" charset="-120"/>
              </a:rPr>
              <a:t>EQUIPO</a:t>
            </a:r>
            <a:endParaRPr lang="en-US" sz="2000" dirty="0">
              <a:solidFill>
                <a:srgbClr val="4C7379"/>
              </a:solidFill>
              <a:latin typeface="Century Gothic" panose="020B0502020202020204" pitchFamily="34" charset="0"/>
              <a:ea typeface="Microsoft JhengHei UI Light" panose="020B0304030504040204" pitchFamily="34" charset="-120"/>
            </a:endParaRPr>
          </a:p>
          <a:p>
            <a:pPr algn="ctr" defTabSz="595265">
              <a:defRPr/>
            </a:pPr>
            <a:r>
              <a:rPr lang="en-US" b="1" dirty="0">
                <a:solidFill>
                  <a:srgbClr val="4C7379"/>
                </a:solidFill>
                <a:latin typeface="Century Gothic" panose="020B0502020202020204" pitchFamily="34" charset="0"/>
                <a:ea typeface="Microsoft JhengHei UI Light" panose="020B0304030504040204" pitchFamily="34" charset="-120"/>
              </a:rPr>
              <a:t>APOYO A LA SUPERVISIÓN</a:t>
            </a:r>
          </a:p>
        </p:txBody>
      </p:sp>
      <p:pic>
        <p:nvPicPr>
          <p:cNvPr id="23" name="Picture 2" descr="Resultado de imagen para supervision icon">
            <a:extLst>
              <a:ext uri="{FF2B5EF4-FFF2-40B4-BE49-F238E27FC236}">
                <a16:creationId xmlns:a16="http://schemas.microsoft.com/office/drawing/2014/main" id="{58B8C5A1-FFD2-4A29-8839-037E2E0AF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59" y="3117893"/>
            <a:ext cx="903873" cy="1025133"/>
          </a:xfrm>
          <a:prstGeom prst="rect">
            <a:avLst/>
          </a:prstGeom>
          <a:noFill/>
          <a:extLst>
            <a:ext uri="{909E8E84-426E-40DD-AFC4-6F175D3DCCD1}">
              <a14:hiddenFill xmlns:a14="http://schemas.microsoft.com/office/drawing/2010/main">
                <a:solidFill>
                  <a:srgbClr val="FFFFFF"/>
                </a:solidFill>
              </a14:hiddenFill>
            </a:ext>
          </a:extLst>
        </p:spPr>
      </p:pic>
      <p:sp>
        <p:nvSpPr>
          <p:cNvPr id="25" name="Rectángulo: esquinas redondeadas 24">
            <a:extLst>
              <a:ext uri="{FF2B5EF4-FFF2-40B4-BE49-F238E27FC236}">
                <a16:creationId xmlns:a16="http://schemas.microsoft.com/office/drawing/2014/main" id="{790B9310-0240-4993-969B-76678DDE27C6}"/>
              </a:ext>
            </a:extLst>
          </p:cNvPr>
          <p:cNvSpPr/>
          <p:nvPr/>
        </p:nvSpPr>
        <p:spPr>
          <a:xfrm rot="16200000">
            <a:off x="1669457" y="3294473"/>
            <a:ext cx="4469782" cy="610760"/>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b="1" dirty="0">
                <a:effectLst>
                  <a:outerShdw blurRad="38100" dist="38100" dir="2700000" algn="tl">
                    <a:srgbClr val="000000">
                      <a:alpha val="43137"/>
                    </a:srgbClr>
                  </a:outerShdw>
                </a:effectLst>
              </a:rPr>
              <a:t>ESTRUCTURA DEL ESQUEMA</a:t>
            </a:r>
          </a:p>
        </p:txBody>
      </p:sp>
      <p:sp>
        <p:nvSpPr>
          <p:cNvPr id="2" name="Rectángulo 1">
            <a:extLst>
              <a:ext uri="{FF2B5EF4-FFF2-40B4-BE49-F238E27FC236}">
                <a16:creationId xmlns:a16="http://schemas.microsoft.com/office/drawing/2014/main" id="{D953C2F0-5B53-4EFE-BD5C-6BBA52161567}"/>
              </a:ext>
            </a:extLst>
          </p:cNvPr>
          <p:cNvSpPr/>
          <p:nvPr/>
        </p:nvSpPr>
        <p:spPr>
          <a:xfrm>
            <a:off x="4907694" y="1673368"/>
            <a:ext cx="6096000" cy="3970318"/>
          </a:xfrm>
          <a:prstGeom prst="rect">
            <a:avLst/>
          </a:prstGeom>
        </p:spPr>
        <p:txBody>
          <a:bodyPr>
            <a:spAutoFit/>
          </a:bodyPr>
          <a:lstStyle/>
          <a:p>
            <a:pPr algn="ctr"/>
            <a:endParaRPr lang="es-CO" dirty="0">
              <a:latin typeface="Arial" panose="020B0604020202020204" pitchFamily="34" charset="0"/>
              <a:cs typeface="Arial" panose="020B0604020202020204" pitchFamily="34" charset="0"/>
            </a:endParaRPr>
          </a:p>
          <a:p>
            <a:pPr algn="ctr"/>
            <a:r>
              <a:rPr lang="es-CO" dirty="0">
                <a:latin typeface="Arial" panose="020B0604020202020204" pitchFamily="34" charset="0"/>
                <a:cs typeface="Arial" panose="020B0604020202020204" pitchFamily="34" charset="0"/>
              </a:rPr>
              <a:t>Para el mejoramiento permanente de la calidad en la implementación del Esquema de Apoyo a la Supervisión ha avanzado en identificar con claridad y con base en la evidencia de territorio las funciones de quienes ejercen el apoyo a la supervisión en los diferentes niveles territoriales, sus  ejes de actuación, actividades de gestión, en el marco de una estructura cíclica de:</a:t>
            </a:r>
          </a:p>
          <a:p>
            <a:pPr algn="ctr"/>
            <a:endParaRPr lang="es-CO" sz="2400" dirty="0">
              <a:latin typeface="Arial" panose="020B0604020202020204" pitchFamily="34" charset="0"/>
              <a:cs typeface="Arial" panose="020B0604020202020204" pitchFamily="34" charset="0"/>
            </a:endParaRPr>
          </a:p>
          <a:p>
            <a:pPr algn="ctr"/>
            <a:r>
              <a:rPr lang="es-CO" sz="2400" dirty="0">
                <a:latin typeface="Arial" panose="020B0604020202020204" pitchFamily="34" charset="0"/>
                <a:cs typeface="Arial" panose="020B0604020202020204" pitchFamily="34" charset="0"/>
              </a:rPr>
              <a:t>“</a:t>
            </a:r>
            <a:r>
              <a:rPr lang="es-CO" sz="2400" b="1" dirty="0">
                <a:latin typeface="Arial" panose="020B0604020202020204" pitchFamily="34" charset="0"/>
                <a:cs typeface="Arial" panose="020B0604020202020204" pitchFamily="34" charset="0"/>
              </a:rPr>
              <a:t>Planear- Hacer-Verificar-Actuar” </a:t>
            </a:r>
          </a:p>
          <a:p>
            <a:pPr algn="ctr"/>
            <a:r>
              <a:rPr lang="es-CO" sz="2400" b="1" dirty="0">
                <a:latin typeface="Arial" panose="020B0604020202020204" pitchFamily="34" charset="0"/>
                <a:cs typeface="Arial" panose="020B0604020202020204" pitchFamily="34" charset="0"/>
              </a:rPr>
              <a:t>PHVA</a:t>
            </a:r>
            <a:endParaRPr lang="es-CO" b="1" dirty="0">
              <a:latin typeface="Arial" panose="020B0604020202020204" pitchFamily="34" charset="0"/>
              <a:cs typeface="Arial" panose="020B0604020202020204" pitchFamily="34" charset="0"/>
            </a:endParaRPr>
          </a:p>
          <a:p>
            <a:pPr algn="ctr"/>
            <a:endParaRPr lang="es-CO" dirty="0">
              <a:latin typeface="Arial" panose="020B0604020202020204" pitchFamily="34" charset="0"/>
              <a:cs typeface="Arial" panose="020B0604020202020204" pitchFamily="34" charset="0"/>
            </a:endParaRPr>
          </a:p>
          <a:p>
            <a:pPr algn="ctr"/>
            <a:r>
              <a:rPr lang="es-CO" dirty="0">
                <a:latin typeface="Arial" panose="020B0604020202020204" pitchFamily="34" charset="0"/>
                <a:cs typeface="Arial" panose="020B0604020202020204" pitchFamily="34" charset="0"/>
              </a:rPr>
              <a:t>Como lo ilustra la siguiente imagen…</a:t>
            </a:r>
          </a:p>
        </p:txBody>
      </p:sp>
    </p:spTree>
    <p:extLst>
      <p:ext uri="{BB962C8B-B14F-4D97-AF65-F5344CB8AC3E}">
        <p14:creationId xmlns:p14="http://schemas.microsoft.com/office/powerpoint/2010/main" val="363403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animBg="1"/>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42371"/>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Rectángulo 13">
            <a:extLst>
              <a:ext uri="{FF2B5EF4-FFF2-40B4-BE49-F238E27FC236}">
                <a16:creationId xmlns:a16="http://schemas.microsoft.com/office/drawing/2014/main" id="{D4303EED-0F21-460E-8B75-B229058E4BC1}"/>
              </a:ext>
            </a:extLst>
          </p:cNvPr>
          <p:cNvSpPr/>
          <p:nvPr/>
        </p:nvSpPr>
        <p:spPr>
          <a:xfrm>
            <a:off x="2960207" y="118939"/>
            <a:ext cx="7895688" cy="830997"/>
          </a:xfrm>
          <a:prstGeom prst="rect">
            <a:avLst/>
          </a:prstGeom>
        </p:spPr>
        <p:txBody>
          <a:bodyPr wrap="none">
            <a:spAutoFit/>
          </a:bodyPr>
          <a:lstStyle/>
          <a:p>
            <a:pPr algn="ctr"/>
            <a:r>
              <a:rPr lang="es-CO" sz="4800" b="1" dirty="0">
                <a:solidFill>
                  <a:srgbClr val="346232"/>
                </a:solidFill>
              </a:rPr>
              <a:t>Equipo Apoyo a la Supervisión</a:t>
            </a:r>
          </a:p>
        </p:txBody>
      </p:sp>
      <p:sp>
        <p:nvSpPr>
          <p:cNvPr id="17" name="Rectangle 60">
            <a:extLst>
              <a:ext uri="{FF2B5EF4-FFF2-40B4-BE49-F238E27FC236}">
                <a16:creationId xmlns:a16="http://schemas.microsoft.com/office/drawing/2014/main" id="{9D8AB382-D386-4B54-9014-54638AB5AFE9}"/>
              </a:ext>
            </a:extLst>
          </p:cNvPr>
          <p:cNvSpPr>
            <a:spLocks noChangeAspect="1"/>
          </p:cNvSpPr>
          <p:nvPr/>
        </p:nvSpPr>
        <p:spPr>
          <a:xfrm>
            <a:off x="2818465" y="3033007"/>
            <a:ext cx="1478468" cy="307777"/>
          </a:xfrm>
          <a:prstGeom prst="rect">
            <a:avLst/>
          </a:prstGeom>
          <a:noFill/>
        </p:spPr>
        <p:txBody>
          <a:bodyPr wrap="square" lIns="91440" tIns="45720" rIns="91440" bIns="45720">
            <a:spAutoFit/>
          </a:bodyPr>
          <a:lstStyle/>
          <a:p>
            <a:pPr algn="ctr"/>
            <a:r>
              <a:rPr lang="en-US" sz="1400" b="1" dirty="0">
                <a:ln w="0"/>
                <a:solidFill>
                  <a:schemeClr val="bg1"/>
                </a:solidFill>
                <a:latin typeface="Century Gothic" panose="020B0502020202020204" pitchFamily="34" charset="0"/>
                <a:cs typeface="Arial" panose="020B0604020202020204" pitchFamily="34" charset="0"/>
              </a:rPr>
              <a:t>ADRIANA</a:t>
            </a:r>
            <a:endParaRPr lang="en-US" sz="1400" b="1" cap="none" spc="0" dirty="0">
              <a:ln w="0"/>
              <a:solidFill>
                <a:schemeClr val="bg1"/>
              </a:solidFill>
              <a:latin typeface="Century Gothic" panose="020B0502020202020204" pitchFamily="34" charset="0"/>
              <a:cs typeface="Arial" panose="020B0604020202020204" pitchFamily="34" charset="0"/>
            </a:endParaRPr>
          </a:p>
        </p:txBody>
      </p:sp>
      <p:pic>
        <p:nvPicPr>
          <p:cNvPr id="33" name="Imagen 32" descr="C:\Users\Adriana.GonzalezG\AppData\Local\Microsoft\Windows\INetCache\Content.Word\Estrucutura y funciones4.png">
            <a:extLst>
              <a:ext uri="{FF2B5EF4-FFF2-40B4-BE49-F238E27FC236}">
                <a16:creationId xmlns:a16="http://schemas.microsoft.com/office/drawing/2014/main" id="{719E45ED-1C0B-48BA-B968-5DCAC3C5E67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204685"/>
            <a:ext cx="12192000" cy="5653313"/>
          </a:xfrm>
          <a:prstGeom prst="rect">
            <a:avLst/>
          </a:prstGeom>
          <a:noFill/>
          <a:ln>
            <a:noFill/>
          </a:ln>
        </p:spPr>
      </p:pic>
    </p:spTree>
    <p:extLst>
      <p:ext uri="{BB962C8B-B14F-4D97-AF65-F5344CB8AC3E}">
        <p14:creationId xmlns:p14="http://schemas.microsoft.com/office/powerpoint/2010/main" val="37076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6788872" y="174012"/>
            <a:ext cx="881972" cy="830997"/>
          </a:xfrm>
          <a:prstGeom prst="rect">
            <a:avLst/>
          </a:prstGeom>
        </p:spPr>
        <p:txBody>
          <a:bodyPr wrap="none">
            <a:spAutoFit/>
          </a:bodyPr>
          <a:lstStyle/>
          <a:p>
            <a:pPr algn="ctr"/>
            <a:r>
              <a:rPr lang="es-CO" sz="4800" b="1" dirty="0">
                <a:solidFill>
                  <a:srgbClr val="346232"/>
                </a:solidFill>
              </a:rPr>
              <a:t>     </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9" name="Rectángulo 8">
            <a:extLst>
              <a:ext uri="{FF2B5EF4-FFF2-40B4-BE49-F238E27FC236}">
                <a16:creationId xmlns:a16="http://schemas.microsoft.com/office/drawing/2014/main" id="{E941CA71-2024-4541-81FC-125571D919D3}"/>
              </a:ext>
            </a:extLst>
          </p:cNvPr>
          <p:cNvSpPr/>
          <p:nvPr/>
        </p:nvSpPr>
        <p:spPr>
          <a:xfrm>
            <a:off x="5281483" y="182355"/>
            <a:ext cx="5692136" cy="830997"/>
          </a:xfrm>
          <a:prstGeom prst="rect">
            <a:avLst/>
          </a:prstGeom>
        </p:spPr>
        <p:txBody>
          <a:bodyPr wrap="none">
            <a:spAutoFit/>
          </a:bodyPr>
          <a:lstStyle/>
          <a:p>
            <a:pPr algn="ctr"/>
            <a:r>
              <a:rPr lang="es-CO" sz="4800" b="1" dirty="0">
                <a:solidFill>
                  <a:srgbClr val="346232"/>
                </a:solidFill>
              </a:rPr>
              <a:t>EJES ARTICULADORES</a:t>
            </a:r>
          </a:p>
        </p:txBody>
      </p:sp>
      <p:cxnSp>
        <p:nvCxnSpPr>
          <p:cNvPr id="11" name="Conector recto 10">
            <a:extLst>
              <a:ext uri="{FF2B5EF4-FFF2-40B4-BE49-F238E27FC236}">
                <a16:creationId xmlns:a16="http://schemas.microsoft.com/office/drawing/2014/main" id="{9616B361-93FD-4D5C-97E0-8A59F8CC6682}"/>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8EDE1484-E6D1-4F1A-A1FB-34F88757FBFA}"/>
              </a:ext>
            </a:extLst>
          </p:cNvPr>
          <p:cNvSpPr/>
          <p:nvPr/>
        </p:nvSpPr>
        <p:spPr>
          <a:xfrm>
            <a:off x="6204250" y="823939"/>
            <a:ext cx="4698530" cy="461665"/>
          </a:xfrm>
          <a:prstGeom prst="rect">
            <a:avLst/>
          </a:prstGeom>
        </p:spPr>
        <p:txBody>
          <a:bodyPr wrap="none">
            <a:spAutoFit/>
          </a:bodyPr>
          <a:lstStyle/>
          <a:p>
            <a:pPr algn="ctr"/>
            <a:r>
              <a:rPr lang="es-E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Equipo Apoyo a la Supervisión</a:t>
            </a:r>
          </a:p>
        </p:txBody>
      </p:sp>
      <p:sp>
        <p:nvSpPr>
          <p:cNvPr id="15" name="Rectángulo 75">
            <a:extLst>
              <a:ext uri="{FF2B5EF4-FFF2-40B4-BE49-F238E27FC236}">
                <a16:creationId xmlns:a16="http://schemas.microsoft.com/office/drawing/2014/main" id="{4C300C26-6C7E-43B2-ADC6-3F21D1A9A5BD}"/>
              </a:ext>
            </a:extLst>
          </p:cNvPr>
          <p:cNvSpPr/>
          <p:nvPr/>
        </p:nvSpPr>
        <p:spPr>
          <a:xfrm>
            <a:off x="1695844" y="3496760"/>
            <a:ext cx="9090636" cy="1497822"/>
          </a:xfrm>
          <a:custGeom>
            <a:avLst/>
            <a:gdLst>
              <a:gd name="connsiteX0" fmla="*/ 0 w 7708901"/>
              <a:gd name="connsiteY0" fmla="*/ 0 h 600164"/>
              <a:gd name="connsiteX1" fmla="*/ 7708901 w 7708901"/>
              <a:gd name="connsiteY1" fmla="*/ 0 h 600164"/>
              <a:gd name="connsiteX2" fmla="*/ 7708901 w 7708901"/>
              <a:gd name="connsiteY2" fmla="*/ 600164 h 600164"/>
              <a:gd name="connsiteX3" fmla="*/ 0 w 7708901"/>
              <a:gd name="connsiteY3" fmla="*/ 600164 h 600164"/>
              <a:gd name="connsiteX4" fmla="*/ 0 w 7708901"/>
              <a:gd name="connsiteY4" fmla="*/ 0 h 600164"/>
              <a:gd name="connsiteX0" fmla="*/ 0 w 7962901"/>
              <a:gd name="connsiteY0" fmla="*/ 0 h 625564"/>
              <a:gd name="connsiteX1" fmla="*/ 7962901 w 7962901"/>
              <a:gd name="connsiteY1" fmla="*/ 25400 h 625564"/>
              <a:gd name="connsiteX2" fmla="*/ 7962901 w 7962901"/>
              <a:gd name="connsiteY2" fmla="*/ 625564 h 625564"/>
              <a:gd name="connsiteX3" fmla="*/ 254000 w 7962901"/>
              <a:gd name="connsiteY3" fmla="*/ 625564 h 625564"/>
              <a:gd name="connsiteX4" fmla="*/ 0 w 7962901"/>
              <a:gd name="connsiteY4" fmla="*/ 0 h 625564"/>
              <a:gd name="connsiteX0" fmla="*/ 0 w 8166101"/>
              <a:gd name="connsiteY0" fmla="*/ 0 h 625564"/>
              <a:gd name="connsiteX1" fmla="*/ 8166101 w 8166101"/>
              <a:gd name="connsiteY1" fmla="*/ 12700 h 625564"/>
              <a:gd name="connsiteX2" fmla="*/ 7962901 w 8166101"/>
              <a:gd name="connsiteY2" fmla="*/ 625564 h 625564"/>
              <a:gd name="connsiteX3" fmla="*/ 254000 w 8166101"/>
              <a:gd name="connsiteY3" fmla="*/ 625564 h 625564"/>
              <a:gd name="connsiteX4" fmla="*/ 0 w 8166101"/>
              <a:gd name="connsiteY4" fmla="*/ 0 h 625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6101" h="625564">
                <a:moveTo>
                  <a:pt x="0" y="0"/>
                </a:moveTo>
                <a:lnTo>
                  <a:pt x="8166101" y="12700"/>
                </a:lnTo>
                <a:lnTo>
                  <a:pt x="7962901" y="625564"/>
                </a:lnTo>
                <a:lnTo>
                  <a:pt x="254000" y="625564"/>
                </a:lnTo>
                <a:lnTo>
                  <a:pt x="0" y="0"/>
                </a:lnTo>
                <a:close/>
              </a:path>
            </a:pathLst>
          </a:cu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s-ES" b="1" dirty="0">
                <a:latin typeface="Arial" panose="020B0604020202020204" pitchFamily="34" charset="0"/>
                <a:cs typeface="Arial" panose="020B0604020202020204" pitchFamily="34" charset="0"/>
              </a:rPr>
              <a:t>EJES DEL ESQUEMA </a:t>
            </a:r>
          </a:p>
          <a:p>
            <a:pPr algn="ctr"/>
            <a:r>
              <a:rPr lang="es-ES" sz="1200" dirty="0">
                <a:latin typeface="Arial" panose="020B0604020202020204" pitchFamily="34" charset="0"/>
                <a:cs typeface="Arial" panose="020B0604020202020204" pitchFamily="34" charset="0"/>
              </a:rPr>
              <a:t>1. GESTIÓN DEL CONOCIMIENTO                         </a:t>
            </a:r>
          </a:p>
          <a:p>
            <a:pPr algn="ctr"/>
            <a:r>
              <a:rPr lang="es-ES" sz="1200" dirty="0">
                <a:latin typeface="Arial" panose="020B0604020202020204" pitchFamily="34" charset="0"/>
                <a:cs typeface="Arial" panose="020B0604020202020204" pitchFamily="34" charset="0"/>
              </a:rPr>
              <a:t>2.SOCIALIZACIÓN DEL ESQUEMA: </a:t>
            </a:r>
          </a:p>
          <a:p>
            <a:pPr algn="ctr"/>
            <a:r>
              <a:rPr lang="es-ES" sz="1200" dirty="0">
                <a:latin typeface="Arial" panose="020B0604020202020204" pitchFamily="34" charset="0"/>
                <a:cs typeface="Arial" panose="020B0604020202020204" pitchFamily="34" charset="0"/>
              </a:rPr>
              <a:t>INDUCCIÓN/REINDUCCIÓN + CAPACITACIÓN/ENTRENAMIENTO                                        </a:t>
            </a:r>
          </a:p>
          <a:p>
            <a:pPr algn="ctr"/>
            <a:r>
              <a:rPr lang="es-ES" sz="1200" dirty="0">
                <a:latin typeface="Arial" panose="020B0604020202020204" pitchFamily="34" charset="0"/>
                <a:cs typeface="Arial" panose="020B0604020202020204" pitchFamily="34" charset="0"/>
              </a:rPr>
              <a:t>3.ORIENTACIÓN, ACOMPAÑAMIENTO E IMPLEMENTACIÓN DEL ESQUEMA</a:t>
            </a:r>
          </a:p>
          <a:p>
            <a:pPr algn="ctr"/>
            <a:r>
              <a:rPr lang="es-ES" sz="1200" dirty="0">
                <a:latin typeface="Arial" panose="020B0604020202020204" pitchFamily="34" charset="0"/>
                <a:cs typeface="Arial" panose="020B0604020202020204" pitchFamily="34" charset="0"/>
              </a:rPr>
              <a:t>4. VERIFICACIÓN, EVALUACIÓN Y SEGUIMIENTO</a:t>
            </a:r>
          </a:p>
          <a:p>
            <a:pPr algn="ctr"/>
            <a:r>
              <a:rPr lang="es-ES" sz="1200" dirty="0">
                <a:latin typeface="Arial" panose="020B0604020202020204" pitchFamily="34" charset="0"/>
                <a:cs typeface="Arial" panose="020B0604020202020204" pitchFamily="34" charset="0"/>
              </a:rPr>
              <a:t>5. RETROALIMENTACIÓN Y MEJORAMIENTO </a:t>
            </a:r>
          </a:p>
        </p:txBody>
      </p:sp>
      <p:sp>
        <p:nvSpPr>
          <p:cNvPr id="16" name="Rectángulo 15">
            <a:extLst>
              <a:ext uri="{FF2B5EF4-FFF2-40B4-BE49-F238E27FC236}">
                <a16:creationId xmlns:a16="http://schemas.microsoft.com/office/drawing/2014/main" id="{DE8DAC7C-ED2B-408D-B192-893EE8D35938}"/>
              </a:ext>
            </a:extLst>
          </p:cNvPr>
          <p:cNvSpPr/>
          <p:nvPr/>
        </p:nvSpPr>
        <p:spPr>
          <a:xfrm>
            <a:off x="1681330" y="2285057"/>
            <a:ext cx="9150610" cy="1143943"/>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lvl="0" algn="ctr"/>
            <a:r>
              <a:rPr lang="es-CO" b="1" dirty="0">
                <a:latin typeface="Arial" panose="020B0604020202020204" pitchFamily="34" charset="0"/>
                <a:cs typeface="Arial" panose="020B0604020202020204" pitchFamily="34" charset="0"/>
              </a:rPr>
              <a:t>LÍNEAS DE ASISTENCIA TÉCNICA</a:t>
            </a:r>
          </a:p>
          <a:p>
            <a:pPr lvl="0" algn="ctr"/>
            <a:r>
              <a:rPr lang="es-CO" sz="1200" dirty="0">
                <a:latin typeface="Arial" panose="020B0604020202020204" pitchFamily="34" charset="0"/>
                <a:cs typeface="Arial" panose="020B0604020202020204" pitchFamily="34" charset="0"/>
              </a:rPr>
              <a:t>1. GESTIÓN TERRITORIAL </a:t>
            </a:r>
          </a:p>
          <a:p>
            <a:pPr lvl="0" algn="ctr"/>
            <a:r>
              <a:rPr lang="es-CO" sz="1200" dirty="0">
                <a:latin typeface="Arial" panose="020B0604020202020204" pitchFamily="34" charset="0"/>
                <a:cs typeface="Arial" panose="020B0604020202020204" pitchFamily="34" charset="0"/>
              </a:rPr>
              <a:t>2. GESTIÓN DE CALIDAD Y PERTINENCIA DE LA EI</a:t>
            </a:r>
          </a:p>
          <a:p>
            <a:pPr lvl="0" algn="ctr"/>
            <a:r>
              <a:rPr lang="es-CO" sz="1200" dirty="0">
                <a:latin typeface="Arial" panose="020B0604020202020204" pitchFamily="34" charset="0"/>
                <a:cs typeface="Arial" panose="020B0604020202020204" pitchFamily="34" charset="0"/>
              </a:rPr>
              <a:t>3. GESTIÓN DEL CONOCIMIENTO </a:t>
            </a:r>
          </a:p>
        </p:txBody>
      </p:sp>
    </p:spTree>
    <p:extLst>
      <p:ext uri="{BB962C8B-B14F-4D97-AF65-F5344CB8AC3E}">
        <p14:creationId xmlns:p14="http://schemas.microsoft.com/office/powerpoint/2010/main" val="4053420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hape">
            <a:extLst>
              <a:ext uri="{FF2B5EF4-FFF2-40B4-BE49-F238E27FC236}">
                <a16:creationId xmlns:a16="http://schemas.microsoft.com/office/drawing/2014/main" id="{6244A456-ED73-490E-8C81-219948C218A0}"/>
              </a:ext>
            </a:extLst>
          </p:cNvPr>
          <p:cNvSpPr/>
          <p:nvPr/>
        </p:nvSpPr>
        <p:spPr>
          <a:xfrm flipH="1">
            <a:off x="5746004" y="5214661"/>
            <a:ext cx="6445995" cy="8343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437"/>
                </a:lnTo>
                <a:lnTo>
                  <a:pt x="16" y="0"/>
                </a:lnTo>
                <a:lnTo>
                  <a:pt x="21569" y="33"/>
                </a:lnTo>
                <a:lnTo>
                  <a:pt x="21600" y="21600"/>
                </a:lnTo>
                <a:close/>
              </a:path>
            </a:pathLst>
          </a:custGeom>
          <a:gradFill>
            <a:gsLst>
              <a:gs pos="8362">
                <a:srgbClr val="14B8BC"/>
              </a:gs>
              <a:gs pos="35000">
                <a:srgbClr val="8BDFE2"/>
              </a:gs>
              <a:gs pos="63704">
                <a:srgbClr val="00A5C0"/>
              </a:gs>
            </a:gsLst>
            <a:lin ang="10800000"/>
          </a:gradFill>
          <a:ln w="12700">
            <a:miter lim="400000"/>
          </a:ln>
          <a:effectLst>
            <a:outerShdw blurRad="215900" dist="109530" dir="1821181" rotWithShape="0">
              <a:srgbClr val="000000">
                <a:alpha val="49205"/>
              </a:srgbClr>
            </a:outerShdw>
          </a:effectLst>
        </p:spPr>
        <p:txBody>
          <a:bodyPr lIns="45719" rIns="45719" anchor="ctr"/>
          <a:lstStyle/>
          <a:p>
            <a:pPr algn="ctr" defTabSz="855636"/>
            <a:endParaRPr sz="1600">
              <a:solidFill>
                <a:srgbClr val="FFFFFF"/>
              </a:solidFill>
              <a:latin typeface="Calibri Light"/>
              <a:cs typeface="Calibri Light"/>
            </a:endParaRPr>
          </a:p>
        </p:txBody>
      </p:sp>
      <p:sp>
        <p:nvSpPr>
          <p:cNvPr id="28" name="Rectángulo 27">
            <a:extLst>
              <a:ext uri="{FF2B5EF4-FFF2-40B4-BE49-F238E27FC236}">
                <a16:creationId xmlns:a16="http://schemas.microsoft.com/office/drawing/2014/main" id="{A342A135-6F2C-4E40-963C-A7D29B1B78EF}"/>
              </a:ext>
            </a:extLst>
          </p:cNvPr>
          <p:cNvSpPr/>
          <p:nvPr/>
        </p:nvSpPr>
        <p:spPr>
          <a:xfrm>
            <a:off x="6788872" y="174012"/>
            <a:ext cx="881972" cy="830997"/>
          </a:xfrm>
          <a:prstGeom prst="rect">
            <a:avLst/>
          </a:prstGeom>
        </p:spPr>
        <p:txBody>
          <a:bodyPr wrap="none">
            <a:spAutoFit/>
          </a:bodyPr>
          <a:lstStyle/>
          <a:p>
            <a:pPr algn="ctr"/>
            <a:r>
              <a:rPr lang="es-CO" sz="4800" b="1" dirty="0">
                <a:solidFill>
                  <a:srgbClr val="346232"/>
                </a:solidFill>
              </a:rPr>
              <a:t>     </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9" name="Rectángulo 8">
            <a:extLst>
              <a:ext uri="{FF2B5EF4-FFF2-40B4-BE49-F238E27FC236}">
                <a16:creationId xmlns:a16="http://schemas.microsoft.com/office/drawing/2014/main" id="{E941CA71-2024-4541-81FC-125571D919D3}"/>
              </a:ext>
            </a:extLst>
          </p:cNvPr>
          <p:cNvSpPr/>
          <p:nvPr/>
        </p:nvSpPr>
        <p:spPr>
          <a:xfrm>
            <a:off x="9075549" y="83477"/>
            <a:ext cx="1827231" cy="830997"/>
          </a:xfrm>
          <a:prstGeom prst="rect">
            <a:avLst/>
          </a:prstGeom>
        </p:spPr>
        <p:txBody>
          <a:bodyPr wrap="none">
            <a:spAutoFit/>
          </a:bodyPr>
          <a:lstStyle/>
          <a:p>
            <a:pPr algn="ctr"/>
            <a:r>
              <a:rPr lang="es-CO" sz="4800" b="1" dirty="0">
                <a:solidFill>
                  <a:srgbClr val="346232"/>
                </a:solidFill>
              </a:rPr>
              <a:t>RETOS</a:t>
            </a:r>
          </a:p>
        </p:txBody>
      </p:sp>
      <p:cxnSp>
        <p:nvCxnSpPr>
          <p:cNvPr id="11" name="Conector recto 10">
            <a:extLst>
              <a:ext uri="{FF2B5EF4-FFF2-40B4-BE49-F238E27FC236}">
                <a16:creationId xmlns:a16="http://schemas.microsoft.com/office/drawing/2014/main" id="{9616B361-93FD-4D5C-97E0-8A59F8CC6682}"/>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8EDE1484-E6D1-4F1A-A1FB-34F88757FBFA}"/>
              </a:ext>
            </a:extLst>
          </p:cNvPr>
          <p:cNvSpPr/>
          <p:nvPr/>
        </p:nvSpPr>
        <p:spPr>
          <a:xfrm>
            <a:off x="6204250" y="823939"/>
            <a:ext cx="4698530" cy="461665"/>
          </a:xfrm>
          <a:prstGeom prst="rect">
            <a:avLst/>
          </a:prstGeom>
        </p:spPr>
        <p:txBody>
          <a:bodyPr wrap="none">
            <a:spAutoFit/>
          </a:bodyPr>
          <a:lstStyle/>
          <a:p>
            <a:pPr algn="ctr"/>
            <a:r>
              <a:rPr lang="es-E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Equipo Apoyo a la Supervisión</a:t>
            </a:r>
          </a:p>
        </p:txBody>
      </p:sp>
      <p:sp>
        <p:nvSpPr>
          <p:cNvPr id="10" name="Oval 78">
            <a:extLst>
              <a:ext uri="{FF2B5EF4-FFF2-40B4-BE49-F238E27FC236}">
                <a16:creationId xmlns:a16="http://schemas.microsoft.com/office/drawing/2014/main" id="{64745A82-1B84-4BC2-8E93-74C259B90868}"/>
              </a:ext>
            </a:extLst>
          </p:cNvPr>
          <p:cNvSpPr/>
          <p:nvPr/>
        </p:nvSpPr>
        <p:spPr>
          <a:xfrm>
            <a:off x="4746481" y="6659245"/>
            <a:ext cx="1188996" cy="91081"/>
          </a:xfrm>
          <a:prstGeom prst="ellipse">
            <a:avLst/>
          </a:prstGeom>
          <a:gradFill>
            <a:gsLst>
              <a:gs pos="2000">
                <a:srgbClr val="000000">
                  <a:alpha val="36000"/>
                </a:srgbClr>
              </a:gs>
              <a:gs pos="100000">
                <a:srgbClr val="FFFFFF">
                  <a:alpha val="0"/>
                </a:srgbClr>
              </a:gs>
            </a:gsLst>
            <a:path path="circle">
              <a:fillToRect l="37721" t="-19636" r="62278" b="119636"/>
            </a:path>
          </a:gradFill>
          <a:ln w="12700">
            <a:miter lim="400000"/>
          </a:ln>
        </p:spPr>
        <p:txBody>
          <a:bodyPr lIns="45719" rIns="45719" anchor="ctr"/>
          <a:lstStyle/>
          <a:p>
            <a:pPr algn="ctr" defTabSz="914362">
              <a:defRPr>
                <a:solidFill>
                  <a:srgbClr val="FFFFFF"/>
                </a:solidFill>
              </a:defRPr>
            </a:pPr>
            <a:endParaRPr/>
          </a:p>
        </p:txBody>
      </p:sp>
      <p:pic>
        <p:nvPicPr>
          <p:cNvPr id="13" name="Picture1.png" descr="Picture1.png">
            <a:extLst>
              <a:ext uri="{FF2B5EF4-FFF2-40B4-BE49-F238E27FC236}">
                <a16:creationId xmlns:a16="http://schemas.microsoft.com/office/drawing/2014/main" id="{68D22D4B-3221-4E04-874D-70BDB1102164}"/>
              </a:ext>
            </a:extLst>
          </p:cNvPr>
          <p:cNvPicPr>
            <a:picLocks/>
          </p:cNvPicPr>
          <p:nvPr/>
        </p:nvPicPr>
        <p:blipFill>
          <a:blip r:embed="rId2">
            <a:alphaModFix amt="31907"/>
            <a:extLst/>
          </a:blip>
          <a:stretch>
            <a:fillRect/>
          </a:stretch>
        </p:blipFill>
        <p:spPr>
          <a:xfrm rot="5942525">
            <a:off x="6163704" y="1999600"/>
            <a:ext cx="506911" cy="2592061"/>
          </a:xfrm>
          <a:prstGeom prst="rect">
            <a:avLst/>
          </a:prstGeom>
          <a:ln w="12700">
            <a:miter lim="400000"/>
          </a:ln>
        </p:spPr>
      </p:pic>
      <p:pic>
        <p:nvPicPr>
          <p:cNvPr id="14" name="Picture1.png" descr="Picture1.png">
            <a:extLst>
              <a:ext uri="{FF2B5EF4-FFF2-40B4-BE49-F238E27FC236}">
                <a16:creationId xmlns:a16="http://schemas.microsoft.com/office/drawing/2014/main" id="{472A5258-E3AB-4DCC-86CD-A0FFF5E7A5AB}"/>
              </a:ext>
            </a:extLst>
          </p:cNvPr>
          <p:cNvPicPr>
            <a:picLocks/>
          </p:cNvPicPr>
          <p:nvPr/>
        </p:nvPicPr>
        <p:blipFill>
          <a:blip r:embed="rId2">
            <a:alphaModFix amt="31907"/>
            <a:extLst/>
          </a:blip>
          <a:stretch>
            <a:fillRect/>
          </a:stretch>
        </p:blipFill>
        <p:spPr>
          <a:xfrm rot="15634495" flipH="1">
            <a:off x="7875072" y="1302702"/>
            <a:ext cx="420901" cy="2661439"/>
          </a:xfrm>
          <a:prstGeom prst="rect">
            <a:avLst/>
          </a:prstGeom>
          <a:ln w="12700">
            <a:miter lim="400000"/>
          </a:ln>
        </p:spPr>
      </p:pic>
      <p:pic>
        <p:nvPicPr>
          <p:cNvPr id="17" name="Picture1.png" descr="Picture1.png">
            <a:extLst>
              <a:ext uri="{FF2B5EF4-FFF2-40B4-BE49-F238E27FC236}">
                <a16:creationId xmlns:a16="http://schemas.microsoft.com/office/drawing/2014/main" id="{B48E322A-6363-46B6-B0C0-BD4B76CF3427}"/>
              </a:ext>
            </a:extLst>
          </p:cNvPr>
          <p:cNvPicPr>
            <a:picLocks/>
          </p:cNvPicPr>
          <p:nvPr/>
        </p:nvPicPr>
        <p:blipFill>
          <a:blip r:embed="rId2">
            <a:alphaModFix amt="31907"/>
            <a:extLst/>
          </a:blip>
          <a:stretch>
            <a:fillRect/>
          </a:stretch>
        </p:blipFill>
        <p:spPr>
          <a:xfrm rot="15634495" flipH="1">
            <a:off x="4036287" y="3231958"/>
            <a:ext cx="445975" cy="2614597"/>
          </a:xfrm>
          <a:prstGeom prst="rect">
            <a:avLst/>
          </a:prstGeom>
          <a:ln w="12700">
            <a:miter lim="400000"/>
          </a:ln>
        </p:spPr>
      </p:pic>
      <p:grpSp>
        <p:nvGrpSpPr>
          <p:cNvPr id="18" name="Group">
            <a:extLst>
              <a:ext uri="{FF2B5EF4-FFF2-40B4-BE49-F238E27FC236}">
                <a16:creationId xmlns:a16="http://schemas.microsoft.com/office/drawing/2014/main" id="{C30DF6E1-F9C5-4955-87BD-6119B4A2298F}"/>
              </a:ext>
            </a:extLst>
          </p:cNvPr>
          <p:cNvGrpSpPr/>
          <p:nvPr/>
        </p:nvGrpSpPr>
        <p:grpSpPr>
          <a:xfrm>
            <a:off x="4919099" y="1471271"/>
            <a:ext cx="843761" cy="6453521"/>
            <a:chOff x="0" y="35"/>
            <a:chExt cx="843760" cy="5238183"/>
          </a:xfrm>
        </p:grpSpPr>
        <p:sp>
          <p:nvSpPr>
            <p:cNvPr id="19" name="Triangle">
              <a:extLst>
                <a:ext uri="{FF2B5EF4-FFF2-40B4-BE49-F238E27FC236}">
                  <a16:creationId xmlns:a16="http://schemas.microsoft.com/office/drawing/2014/main" id="{92DDCABD-3EAA-4EC0-A61B-B931F32AACA8}"/>
                </a:ext>
              </a:extLst>
            </p:cNvPr>
            <p:cNvSpPr/>
            <p:nvPr/>
          </p:nvSpPr>
          <p:spPr>
            <a:xfrm>
              <a:off x="13722" y="4533062"/>
              <a:ext cx="816316" cy="700464"/>
            </a:xfrm>
            <a:custGeom>
              <a:avLst/>
              <a:gdLst/>
              <a:ahLst/>
              <a:cxnLst>
                <a:cxn ang="0">
                  <a:pos x="wd2" y="hd2"/>
                </a:cxn>
                <a:cxn ang="5400000">
                  <a:pos x="wd2" y="hd2"/>
                </a:cxn>
                <a:cxn ang="10800000">
                  <a:pos x="wd2" y="hd2"/>
                </a:cxn>
                <a:cxn ang="16200000">
                  <a:pos x="wd2" y="hd2"/>
                </a:cxn>
              </a:cxnLst>
              <a:rect l="0" t="0" r="r" b="b"/>
              <a:pathLst>
                <a:path w="21600" h="21600" extrusionOk="0">
                  <a:moveTo>
                    <a:pt x="0" y="42"/>
                  </a:moveTo>
                  <a:lnTo>
                    <a:pt x="10415" y="21600"/>
                  </a:lnTo>
                  <a:lnTo>
                    <a:pt x="21600" y="0"/>
                  </a:lnTo>
                  <a:lnTo>
                    <a:pt x="0" y="42"/>
                  </a:lnTo>
                  <a:close/>
                </a:path>
              </a:pathLst>
            </a:custGeom>
            <a:gradFill flip="none" rotWithShape="1">
              <a:gsLst>
                <a:gs pos="0">
                  <a:srgbClr val="FDE2C5"/>
                </a:gs>
                <a:gs pos="57000">
                  <a:srgbClr val="E8A374"/>
                </a:gs>
                <a:gs pos="73000">
                  <a:srgbClr val="C37E45"/>
                </a:gs>
                <a:gs pos="94631">
                  <a:srgbClr val="F1BF99"/>
                </a:gs>
              </a:gsLst>
              <a:lin ang="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20" name="Shape">
              <a:extLst>
                <a:ext uri="{FF2B5EF4-FFF2-40B4-BE49-F238E27FC236}">
                  <a16:creationId xmlns:a16="http://schemas.microsoft.com/office/drawing/2014/main" id="{291FDF4E-02D5-4A6F-B40E-B1A1CAFF2641}"/>
                </a:ext>
              </a:extLst>
            </p:cNvPr>
            <p:cNvSpPr/>
            <p:nvPr/>
          </p:nvSpPr>
          <p:spPr>
            <a:xfrm>
              <a:off x="292337" y="5017388"/>
              <a:ext cx="244402" cy="220832"/>
            </a:xfrm>
            <a:custGeom>
              <a:avLst/>
              <a:gdLst/>
              <a:ahLst/>
              <a:cxnLst>
                <a:cxn ang="0">
                  <a:pos x="wd2" y="hd2"/>
                </a:cxn>
                <a:cxn ang="5400000">
                  <a:pos x="wd2" y="hd2"/>
                </a:cxn>
                <a:cxn ang="10800000">
                  <a:pos x="wd2" y="hd2"/>
                </a:cxn>
                <a:cxn ang="16200000">
                  <a:pos x="wd2" y="hd2"/>
                </a:cxn>
              </a:cxnLst>
              <a:rect l="0" t="0" r="r" b="b"/>
              <a:pathLst>
                <a:path w="21600" h="21478" extrusionOk="0">
                  <a:moveTo>
                    <a:pt x="0" y="815"/>
                  </a:moveTo>
                  <a:cubicBezTo>
                    <a:pt x="3459" y="2490"/>
                    <a:pt x="7318" y="2888"/>
                    <a:pt x="11000" y="1948"/>
                  </a:cubicBezTo>
                  <a:cubicBezTo>
                    <a:pt x="12892" y="1466"/>
                    <a:pt x="14700" y="634"/>
                    <a:pt x="16611" y="247"/>
                  </a:cubicBezTo>
                  <a:cubicBezTo>
                    <a:pt x="18260" y="-87"/>
                    <a:pt x="19952" y="-82"/>
                    <a:pt x="21600" y="261"/>
                  </a:cubicBezTo>
                  <a:cubicBezTo>
                    <a:pt x="18673" y="6428"/>
                    <a:pt x="15924" y="12651"/>
                    <a:pt x="13299" y="18923"/>
                  </a:cubicBezTo>
                  <a:cubicBezTo>
                    <a:pt x="12768" y="20193"/>
                    <a:pt x="12036" y="21513"/>
                    <a:pt x="10817" y="21477"/>
                  </a:cubicBezTo>
                  <a:cubicBezTo>
                    <a:pt x="10231" y="21459"/>
                    <a:pt x="9776" y="21134"/>
                    <a:pt x="9377" y="20681"/>
                  </a:cubicBezTo>
                  <a:cubicBezTo>
                    <a:pt x="8862" y="20095"/>
                    <a:pt x="8442" y="19302"/>
                    <a:pt x="8088" y="18532"/>
                  </a:cubicBezTo>
                  <a:cubicBezTo>
                    <a:pt x="5377" y="12631"/>
                    <a:pt x="2694" y="6726"/>
                    <a:pt x="0" y="815"/>
                  </a:cubicBezTo>
                  <a:close/>
                </a:path>
              </a:pathLst>
            </a:custGeom>
            <a:gradFill flip="none" rotWithShape="1">
              <a:gsLst>
                <a:gs pos="18000">
                  <a:srgbClr val="0D0D0D"/>
                </a:gs>
                <a:gs pos="49000">
                  <a:srgbClr val="B8AEA2"/>
                </a:gs>
                <a:gs pos="77000">
                  <a:srgbClr val="000000"/>
                </a:gs>
              </a:gsLst>
              <a:lin ang="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21" name="Shape">
              <a:extLst>
                <a:ext uri="{FF2B5EF4-FFF2-40B4-BE49-F238E27FC236}">
                  <a16:creationId xmlns:a16="http://schemas.microsoft.com/office/drawing/2014/main" id="{6AC307BB-9C21-45D7-A0B6-A8BD09F052D3}"/>
                </a:ext>
              </a:extLst>
            </p:cNvPr>
            <p:cNvSpPr/>
            <p:nvPr/>
          </p:nvSpPr>
          <p:spPr>
            <a:xfrm>
              <a:off x="0" y="783958"/>
              <a:ext cx="284961" cy="3834372"/>
            </a:xfrm>
            <a:custGeom>
              <a:avLst/>
              <a:gdLst/>
              <a:ahLst/>
              <a:cxnLst>
                <a:cxn ang="0">
                  <a:pos x="wd2" y="hd2"/>
                </a:cxn>
                <a:cxn ang="5400000">
                  <a:pos x="wd2" y="hd2"/>
                </a:cxn>
                <a:cxn ang="10800000">
                  <a:pos x="wd2" y="hd2"/>
                </a:cxn>
                <a:cxn ang="16200000">
                  <a:pos x="wd2" y="hd2"/>
                </a:cxn>
              </a:cxnLst>
              <a:rect l="0" t="0" r="r" b="b"/>
              <a:pathLst>
                <a:path w="21600" h="21541" extrusionOk="0">
                  <a:moveTo>
                    <a:pt x="532" y="439"/>
                  </a:moveTo>
                  <a:lnTo>
                    <a:pt x="0" y="20783"/>
                  </a:lnTo>
                  <a:cubicBezTo>
                    <a:pt x="514" y="21124"/>
                    <a:pt x="3744" y="21409"/>
                    <a:pt x="8193" y="21506"/>
                  </a:cubicBezTo>
                  <a:cubicBezTo>
                    <a:pt x="12510" y="21600"/>
                    <a:pt x="17168" y="21498"/>
                    <a:pt x="20106" y="21246"/>
                  </a:cubicBezTo>
                  <a:lnTo>
                    <a:pt x="21600" y="0"/>
                  </a:lnTo>
                  <a:cubicBezTo>
                    <a:pt x="17462" y="45"/>
                    <a:pt x="13374" y="112"/>
                    <a:pt x="9370" y="202"/>
                  </a:cubicBezTo>
                  <a:cubicBezTo>
                    <a:pt x="6367" y="269"/>
                    <a:pt x="3417" y="348"/>
                    <a:pt x="532" y="439"/>
                  </a:cubicBezTo>
                  <a:close/>
                </a:path>
              </a:pathLst>
            </a:custGeom>
            <a:solidFill>
              <a:srgbClr val="F7A236"/>
            </a:solidFill>
            <a:ln w="12700" cap="flat">
              <a:noFill/>
              <a:miter lim="400000"/>
            </a:ln>
            <a:effectLst/>
          </p:spPr>
          <p:txBody>
            <a:bodyPr wrap="square" lIns="45719" tIns="45719" rIns="45719" bIns="45719" numCol="1" anchor="t">
              <a:noAutofit/>
            </a:bodyPr>
            <a:lstStyle/>
            <a:p>
              <a:endParaRPr/>
            </a:p>
          </p:txBody>
        </p:sp>
        <p:sp>
          <p:nvSpPr>
            <p:cNvPr id="22" name="Shape">
              <a:extLst>
                <a:ext uri="{FF2B5EF4-FFF2-40B4-BE49-F238E27FC236}">
                  <a16:creationId xmlns:a16="http://schemas.microsoft.com/office/drawing/2014/main" id="{FF386A24-CB45-4322-97A3-108CA899EF97}"/>
                </a:ext>
              </a:extLst>
            </p:cNvPr>
            <p:cNvSpPr/>
            <p:nvPr/>
          </p:nvSpPr>
          <p:spPr>
            <a:xfrm>
              <a:off x="263681" y="773073"/>
              <a:ext cx="320700" cy="3890224"/>
            </a:xfrm>
            <a:custGeom>
              <a:avLst/>
              <a:gdLst/>
              <a:ahLst/>
              <a:cxnLst>
                <a:cxn ang="0">
                  <a:pos x="wd2" y="hd2"/>
                </a:cxn>
                <a:cxn ang="5400000">
                  <a:pos x="wd2" y="hd2"/>
                </a:cxn>
                <a:cxn ang="10800000">
                  <a:pos x="wd2" y="hd2"/>
                </a:cxn>
                <a:cxn ang="16200000">
                  <a:pos x="wd2" y="hd2"/>
                </a:cxn>
              </a:cxnLst>
              <a:rect l="0" t="0" r="r" b="b"/>
              <a:pathLst>
                <a:path w="21600" h="21571" extrusionOk="0">
                  <a:moveTo>
                    <a:pt x="1272" y="57"/>
                  </a:moveTo>
                  <a:cubicBezTo>
                    <a:pt x="4719" y="18"/>
                    <a:pt x="8195" y="-1"/>
                    <a:pt x="11674" y="0"/>
                  </a:cubicBezTo>
                  <a:cubicBezTo>
                    <a:pt x="14995" y="2"/>
                    <a:pt x="18311" y="21"/>
                    <a:pt x="21600" y="60"/>
                  </a:cubicBezTo>
                  <a:lnTo>
                    <a:pt x="20934" y="21048"/>
                  </a:lnTo>
                  <a:cubicBezTo>
                    <a:pt x="18756" y="21394"/>
                    <a:pt x="14273" y="21599"/>
                    <a:pt x="9555" y="21568"/>
                  </a:cubicBezTo>
                  <a:cubicBezTo>
                    <a:pt x="5437" y="21542"/>
                    <a:pt x="1801" y="21337"/>
                    <a:pt x="0" y="21031"/>
                  </a:cubicBezTo>
                  <a:lnTo>
                    <a:pt x="1272" y="57"/>
                  </a:lnTo>
                  <a:close/>
                </a:path>
              </a:pathLst>
            </a:custGeom>
            <a:solidFill>
              <a:srgbClr val="FFBE33"/>
            </a:solidFill>
            <a:ln w="12700" cap="flat">
              <a:noFill/>
              <a:miter lim="400000"/>
            </a:ln>
            <a:effectLst/>
          </p:spPr>
          <p:txBody>
            <a:bodyPr wrap="square" lIns="45719" tIns="45719" rIns="45719" bIns="45719" numCol="1" anchor="t">
              <a:noAutofit/>
            </a:bodyPr>
            <a:lstStyle/>
            <a:p>
              <a:endParaRPr/>
            </a:p>
          </p:txBody>
        </p:sp>
        <p:sp>
          <p:nvSpPr>
            <p:cNvPr id="23" name="Shape">
              <a:extLst>
                <a:ext uri="{FF2B5EF4-FFF2-40B4-BE49-F238E27FC236}">
                  <a16:creationId xmlns:a16="http://schemas.microsoft.com/office/drawing/2014/main" id="{9DD7DE46-9F59-40BD-8698-C92A97D80F8D}"/>
                </a:ext>
              </a:extLst>
            </p:cNvPr>
            <p:cNvSpPr/>
            <p:nvPr/>
          </p:nvSpPr>
          <p:spPr>
            <a:xfrm flipH="1">
              <a:off x="558800" y="780783"/>
              <a:ext cx="284961" cy="3836184"/>
            </a:xfrm>
            <a:custGeom>
              <a:avLst/>
              <a:gdLst/>
              <a:ahLst/>
              <a:cxnLst>
                <a:cxn ang="0">
                  <a:pos x="wd2" y="hd2"/>
                </a:cxn>
                <a:cxn ang="5400000">
                  <a:pos x="wd2" y="hd2"/>
                </a:cxn>
                <a:cxn ang="10800000">
                  <a:pos x="wd2" y="hd2"/>
                </a:cxn>
                <a:cxn ang="16200000">
                  <a:pos x="wd2" y="hd2"/>
                </a:cxn>
              </a:cxnLst>
              <a:rect l="0" t="0" r="r" b="b"/>
              <a:pathLst>
                <a:path w="21600" h="21536" extrusionOk="0">
                  <a:moveTo>
                    <a:pt x="532" y="439"/>
                  </a:moveTo>
                  <a:lnTo>
                    <a:pt x="0" y="20769"/>
                  </a:lnTo>
                  <a:cubicBezTo>
                    <a:pt x="652" y="21106"/>
                    <a:pt x="3828" y="21386"/>
                    <a:pt x="8193" y="21492"/>
                  </a:cubicBezTo>
                  <a:cubicBezTo>
                    <a:pt x="12651" y="21600"/>
                    <a:pt x="17551" y="21508"/>
                    <a:pt x="20767" y="21255"/>
                  </a:cubicBezTo>
                  <a:lnTo>
                    <a:pt x="21600" y="0"/>
                  </a:lnTo>
                  <a:cubicBezTo>
                    <a:pt x="17462" y="45"/>
                    <a:pt x="13374" y="112"/>
                    <a:pt x="9370" y="201"/>
                  </a:cubicBezTo>
                  <a:cubicBezTo>
                    <a:pt x="6367" y="268"/>
                    <a:pt x="3417" y="348"/>
                    <a:pt x="532" y="439"/>
                  </a:cubicBezTo>
                  <a:close/>
                </a:path>
              </a:pathLst>
            </a:custGeom>
            <a:solidFill>
              <a:srgbClr val="D78636"/>
            </a:solidFill>
            <a:ln w="12700" cap="flat">
              <a:noFill/>
              <a:miter lim="400000"/>
            </a:ln>
            <a:effectLst/>
          </p:spPr>
          <p:txBody>
            <a:bodyPr wrap="square" lIns="45719" tIns="45719" rIns="45719" bIns="45719" numCol="1" anchor="t">
              <a:noAutofit/>
            </a:bodyPr>
            <a:lstStyle/>
            <a:p>
              <a:endParaRPr/>
            </a:p>
          </p:txBody>
        </p:sp>
        <p:sp>
          <p:nvSpPr>
            <p:cNvPr id="24" name="Shape">
              <a:extLst>
                <a:ext uri="{FF2B5EF4-FFF2-40B4-BE49-F238E27FC236}">
                  <a16:creationId xmlns:a16="http://schemas.microsoft.com/office/drawing/2014/main" id="{9116269C-D967-4362-9E20-435014BA755A}"/>
                </a:ext>
              </a:extLst>
            </p:cNvPr>
            <p:cNvSpPr/>
            <p:nvPr/>
          </p:nvSpPr>
          <p:spPr>
            <a:xfrm>
              <a:off x="954" y="253732"/>
              <a:ext cx="841852" cy="624174"/>
            </a:xfrm>
            <a:custGeom>
              <a:avLst/>
              <a:gdLst/>
              <a:ahLst/>
              <a:cxnLst>
                <a:cxn ang="0">
                  <a:pos x="wd2" y="hd2"/>
                </a:cxn>
                <a:cxn ang="5400000">
                  <a:pos x="wd2" y="hd2"/>
                </a:cxn>
                <a:cxn ang="10800000">
                  <a:pos x="wd2" y="hd2"/>
                </a:cxn>
                <a:cxn ang="16200000">
                  <a:pos x="wd2" y="hd2"/>
                </a:cxn>
              </a:cxnLst>
              <a:rect l="0" t="0" r="r" b="b"/>
              <a:pathLst>
                <a:path w="21600" h="21503" extrusionOk="0">
                  <a:moveTo>
                    <a:pt x="0" y="21429"/>
                  </a:moveTo>
                  <a:cubicBezTo>
                    <a:pt x="3447" y="19863"/>
                    <a:pt x="7062" y="19063"/>
                    <a:pt x="10701" y="19060"/>
                  </a:cubicBezTo>
                  <a:cubicBezTo>
                    <a:pt x="14410" y="19058"/>
                    <a:pt x="18093" y="19883"/>
                    <a:pt x="21600" y="21503"/>
                  </a:cubicBezTo>
                  <a:lnTo>
                    <a:pt x="21522" y="3423"/>
                  </a:lnTo>
                  <a:cubicBezTo>
                    <a:pt x="18212" y="1275"/>
                    <a:pt x="14596" y="109"/>
                    <a:pt x="10920" y="7"/>
                  </a:cubicBezTo>
                  <a:cubicBezTo>
                    <a:pt x="7175" y="-97"/>
                    <a:pt x="3458" y="904"/>
                    <a:pt x="33" y="2941"/>
                  </a:cubicBezTo>
                  <a:lnTo>
                    <a:pt x="0" y="21429"/>
                  </a:lnTo>
                  <a:close/>
                </a:path>
              </a:pathLst>
            </a:custGeom>
            <a:gradFill flip="none" rotWithShape="1">
              <a:gsLst>
                <a:gs pos="7133">
                  <a:srgbClr val="1C1719"/>
                </a:gs>
                <a:gs pos="35000">
                  <a:srgbClr val="808080"/>
                </a:gs>
                <a:gs pos="63704">
                  <a:srgbClr val="1C1719"/>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25" name="Shape">
              <a:extLst>
                <a:ext uri="{FF2B5EF4-FFF2-40B4-BE49-F238E27FC236}">
                  <a16:creationId xmlns:a16="http://schemas.microsoft.com/office/drawing/2014/main" id="{CD09A0A6-D8DC-43A0-B4B8-10FAB565A70E}"/>
                </a:ext>
              </a:extLst>
            </p:cNvPr>
            <p:cNvSpPr/>
            <p:nvPr/>
          </p:nvSpPr>
          <p:spPr>
            <a:xfrm>
              <a:off x="2006" y="35"/>
              <a:ext cx="839726" cy="359274"/>
            </a:xfrm>
            <a:custGeom>
              <a:avLst/>
              <a:gdLst/>
              <a:ahLst/>
              <a:cxnLst>
                <a:cxn ang="0">
                  <a:pos x="wd2" y="hd2"/>
                </a:cxn>
                <a:cxn ang="5400000">
                  <a:pos x="wd2" y="hd2"/>
                </a:cxn>
                <a:cxn ang="10800000">
                  <a:pos x="wd2" y="hd2"/>
                </a:cxn>
                <a:cxn ang="16200000">
                  <a:pos x="wd2" y="hd2"/>
                </a:cxn>
              </a:cxnLst>
              <a:rect l="0" t="0" r="r" b="b"/>
              <a:pathLst>
                <a:path w="21600" h="21528" extrusionOk="0">
                  <a:moveTo>
                    <a:pt x="0" y="21247"/>
                  </a:moveTo>
                  <a:cubicBezTo>
                    <a:pt x="3450" y="18239"/>
                    <a:pt x="7106" y="16719"/>
                    <a:pt x="10789" y="16761"/>
                  </a:cubicBezTo>
                  <a:cubicBezTo>
                    <a:pt x="14487" y="16803"/>
                    <a:pt x="18151" y="18418"/>
                    <a:pt x="21600" y="21528"/>
                  </a:cubicBezTo>
                  <a:lnTo>
                    <a:pt x="21515" y="13790"/>
                  </a:lnTo>
                  <a:cubicBezTo>
                    <a:pt x="20741" y="8644"/>
                    <a:pt x="19101" y="4500"/>
                    <a:pt x="16996" y="2268"/>
                  </a:cubicBezTo>
                  <a:cubicBezTo>
                    <a:pt x="14955" y="103"/>
                    <a:pt x="12662" y="-72"/>
                    <a:pt x="10400" y="18"/>
                  </a:cubicBezTo>
                  <a:cubicBezTo>
                    <a:pt x="8139" y="108"/>
                    <a:pt x="5839" y="474"/>
                    <a:pt x="3862" y="2962"/>
                  </a:cubicBezTo>
                  <a:cubicBezTo>
                    <a:pt x="2056" y="5234"/>
                    <a:pt x="697" y="9071"/>
                    <a:pt x="89" y="13670"/>
                  </a:cubicBezTo>
                  <a:lnTo>
                    <a:pt x="0" y="21247"/>
                  </a:lnTo>
                  <a:close/>
                </a:path>
              </a:pathLst>
            </a:custGeom>
            <a:gradFill flip="none" rotWithShape="1">
              <a:gsLst>
                <a:gs pos="0">
                  <a:srgbClr val="EBEBEB"/>
                </a:gs>
                <a:gs pos="28537">
                  <a:srgbClr val="D04472"/>
                </a:gs>
                <a:gs pos="100000">
                  <a:srgbClr val="CE3C6C"/>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26" name="Rectangle 15">
              <a:extLst>
                <a:ext uri="{FF2B5EF4-FFF2-40B4-BE49-F238E27FC236}">
                  <a16:creationId xmlns:a16="http://schemas.microsoft.com/office/drawing/2014/main" id="{2EBC23B4-A73D-4C4B-82A4-14D2A84226F9}"/>
                </a:ext>
              </a:extLst>
            </p:cNvPr>
            <p:cNvSpPr/>
            <p:nvPr/>
          </p:nvSpPr>
          <p:spPr>
            <a:xfrm rot="10800000" flipH="1">
              <a:off x="1592" y="400913"/>
              <a:ext cx="836185" cy="110591"/>
            </a:xfrm>
            <a:custGeom>
              <a:avLst/>
              <a:gdLst/>
              <a:ahLst/>
              <a:cxnLst>
                <a:cxn ang="0">
                  <a:pos x="wd2" y="hd2"/>
                </a:cxn>
                <a:cxn ang="5400000">
                  <a:pos x="wd2" y="hd2"/>
                </a:cxn>
                <a:cxn ang="10800000">
                  <a:pos x="wd2" y="hd2"/>
                </a:cxn>
                <a:cxn ang="16200000">
                  <a:pos x="wd2" y="hd2"/>
                </a:cxn>
              </a:cxnLst>
              <a:rect l="0" t="0" r="r" b="b"/>
              <a:pathLst>
                <a:path w="21600" h="21286" extrusionOk="0">
                  <a:moveTo>
                    <a:pt x="9" y="833"/>
                  </a:moveTo>
                  <a:cubicBezTo>
                    <a:pt x="3628" y="10680"/>
                    <a:pt x="7461" y="15418"/>
                    <a:pt x="11312" y="14805"/>
                  </a:cubicBezTo>
                  <a:cubicBezTo>
                    <a:pt x="14825" y="14246"/>
                    <a:pt x="18299" y="9239"/>
                    <a:pt x="21586" y="0"/>
                  </a:cubicBezTo>
                  <a:lnTo>
                    <a:pt x="21600" y="6147"/>
                  </a:lnTo>
                  <a:cubicBezTo>
                    <a:pt x="18247" y="15835"/>
                    <a:pt x="14688" y="20958"/>
                    <a:pt x="11091" y="21270"/>
                  </a:cubicBezTo>
                  <a:cubicBezTo>
                    <a:pt x="7302" y="21600"/>
                    <a:pt x="3539" y="16587"/>
                    <a:pt x="0" y="6496"/>
                  </a:cubicBezTo>
                  <a:lnTo>
                    <a:pt x="9" y="833"/>
                  </a:lnTo>
                  <a:close/>
                </a:path>
              </a:pathLst>
            </a:custGeom>
            <a:gradFill flip="none" rotWithShape="1">
              <a:gsLst>
                <a:gs pos="0">
                  <a:srgbClr val="808080"/>
                </a:gs>
                <a:gs pos="55000">
                  <a:srgbClr val="262626"/>
                </a:gs>
                <a:gs pos="100000">
                  <a:schemeClr val="accent3"/>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27" name="Rectangle 15">
              <a:extLst>
                <a:ext uri="{FF2B5EF4-FFF2-40B4-BE49-F238E27FC236}">
                  <a16:creationId xmlns:a16="http://schemas.microsoft.com/office/drawing/2014/main" id="{32D907DC-8E10-4575-B064-B1DBF9DF5146}"/>
                </a:ext>
              </a:extLst>
            </p:cNvPr>
            <p:cNvSpPr/>
            <p:nvPr/>
          </p:nvSpPr>
          <p:spPr>
            <a:xfrm rot="10800000" flipH="1">
              <a:off x="3788" y="453156"/>
              <a:ext cx="836185" cy="110591"/>
            </a:xfrm>
            <a:custGeom>
              <a:avLst/>
              <a:gdLst/>
              <a:ahLst/>
              <a:cxnLst>
                <a:cxn ang="0">
                  <a:pos x="wd2" y="hd2"/>
                </a:cxn>
                <a:cxn ang="5400000">
                  <a:pos x="wd2" y="hd2"/>
                </a:cxn>
                <a:cxn ang="10800000">
                  <a:pos x="wd2" y="hd2"/>
                </a:cxn>
                <a:cxn ang="16200000">
                  <a:pos x="wd2" y="hd2"/>
                </a:cxn>
              </a:cxnLst>
              <a:rect l="0" t="0" r="r" b="b"/>
              <a:pathLst>
                <a:path w="21600" h="21286" extrusionOk="0">
                  <a:moveTo>
                    <a:pt x="9" y="833"/>
                  </a:moveTo>
                  <a:cubicBezTo>
                    <a:pt x="3628" y="10680"/>
                    <a:pt x="7461" y="15418"/>
                    <a:pt x="11312" y="14805"/>
                  </a:cubicBezTo>
                  <a:cubicBezTo>
                    <a:pt x="14825" y="14246"/>
                    <a:pt x="18299" y="9239"/>
                    <a:pt x="21586" y="0"/>
                  </a:cubicBezTo>
                  <a:lnTo>
                    <a:pt x="21600" y="6147"/>
                  </a:lnTo>
                  <a:cubicBezTo>
                    <a:pt x="18247" y="15835"/>
                    <a:pt x="14688" y="20958"/>
                    <a:pt x="11091" y="21270"/>
                  </a:cubicBezTo>
                  <a:cubicBezTo>
                    <a:pt x="7302" y="21600"/>
                    <a:pt x="3539" y="16587"/>
                    <a:pt x="0" y="6496"/>
                  </a:cubicBezTo>
                  <a:lnTo>
                    <a:pt x="9" y="833"/>
                  </a:lnTo>
                  <a:close/>
                </a:path>
              </a:pathLst>
            </a:custGeom>
            <a:gradFill flip="none" rotWithShape="1">
              <a:gsLst>
                <a:gs pos="0">
                  <a:srgbClr val="808080"/>
                </a:gs>
                <a:gs pos="55000">
                  <a:srgbClr val="262626"/>
                </a:gs>
                <a:gs pos="100000">
                  <a:schemeClr val="accent3"/>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30" name="Rectangle 15">
              <a:extLst>
                <a:ext uri="{FF2B5EF4-FFF2-40B4-BE49-F238E27FC236}">
                  <a16:creationId xmlns:a16="http://schemas.microsoft.com/office/drawing/2014/main" id="{31755351-BF21-43AC-BF54-5A4F523A4457}"/>
                </a:ext>
              </a:extLst>
            </p:cNvPr>
            <p:cNvSpPr/>
            <p:nvPr/>
          </p:nvSpPr>
          <p:spPr>
            <a:xfrm rot="10800000" flipH="1">
              <a:off x="3788" y="347987"/>
              <a:ext cx="836185" cy="110591"/>
            </a:xfrm>
            <a:custGeom>
              <a:avLst/>
              <a:gdLst/>
              <a:ahLst/>
              <a:cxnLst>
                <a:cxn ang="0">
                  <a:pos x="wd2" y="hd2"/>
                </a:cxn>
                <a:cxn ang="5400000">
                  <a:pos x="wd2" y="hd2"/>
                </a:cxn>
                <a:cxn ang="10800000">
                  <a:pos x="wd2" y="hd2"/>
                </a:cxn>
                <a:cxn ang="16200000">
                  <a:pos x="wd2" y="hd2"/>
                </a:cxn>
              </a:cxnLst>
              <a:rect l="0" t="0" r="r" b="b"/>
              <a:pathLst>
                <a:path w="21600" h="21286" extrusionOk="0">
                  <a:moveTo>
                    <a:pt x="9" y="833"/>
                  </a:moveTo>
                  <a:cubicBezTo>
                    <a:pt x="3628" y="10680"/>
                    <a:pt x="7461" y="15418"/>
                    <a:pt x="11312" y="14805"/>
                  </a:cubicBezTo>
                  <a:cubicBezTo>
                    <a:pt x="14825" y="14246"/>
                    <a:pt x="18299" y="9239"/>
                    <a:pt x="21586" y="0"/>
                  </a:cubicBezTo>
                  <a:lnTo>
                    <a:pt x="21600" y="6147"/>
                  </a:lnTo>
                  <a:cubicBezTo>
                    <a:pt x="18247" y="15835"/>
                    <a:pt x="14688" y="20958"/>
                    <a:pt x="11091" y="21270"/>
                  </a:cubicBezTo>
                  <a:cubicBezTo>
                    <a:pt x="7302" y="21600"/>
                    <a:pt x="3539" y="16587"/>
                    <a:pt x="0" y="6496"/>
                  </a:cubicBezTo>
                  <a:lnTo>
                    <a:pt x="9" y="833"/>
                  </a:lnTo>
                  <a:close/>
                </a:path>
              </a:pathLst>
            </a:custGeom>
            <a:gradFill flip="none" rotWithShape="1">
              <a:gsLst>
                <a:gs pos="0">
                  <a:srgbClr val="808080"/>
                </a:gs>
                <a:gs pos="55000">
                  <a:srgbClr val="262626"/>
                </a:gs>
                <a:gs pos="100000">
                  <a:schemeClr val="accent3"/>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31" name="Rectangle 15">
              <a:extLst>
                <a:ext uri="{FF2B5EF4-FFF2-40B4-BE49-F238E27FC236}">
                  <a16:creationId xmlns:a16="http://schemas.microsoft.com/office/drawing/2014/main" id="{99B3F1E3-73EE-41FC-A0CD-FE3F1CF058D8}"/>
                </a:ext>
              </a:extLst>
            </p:cNvPr>
            <p:cNvSpPr/>
            <p:nvPr/>
          </p:nvSpPr>
          <p:spPr>
            <a:xfrm rot="10800000" flipH="1">
              <a:off x="3788" y="632359"/>
              <a:ext cx="836185" cy="110590"/>
            </a:xfrm>
            <a:custGeom>
              <a:avLst/>
              <a:gdLst/>
              <a:ahLst/>
              <a:cxnLst>
                <a:cxn ang="0">
                  <a:pos x="wd2" y="hd2"/>
                </a:cxn>
                <a:cxn ang="5400000">
                  <a:pos x="wd2" y="hd2"/>
                </a:cxn>
                <a:cxn ang="10800000">
                  <a:pos x="wd2" y="hd2"/>
                </a:cxn>
                <a:cxn ang="16200000">
                  <a:pos x="wd2" y="hd2"/>
                </a:cxn>
              </a:cxnLst>
              <a:rect l="0" t="0" r="r" b="b"/>
              <a:pathLst>
                <a:path w="21600" h="21286" extrusionOk="0">
                  <a:moveTo>
                    <a:pt x="9" y="833"/>
                  </a:moveTo>
                  <a:cubicBezTo>
                    <a:pt x="3628" y="10680"/>
                    <a:pt x="7461" y="15418"/>
                    <a:pt x="11312" y="14805"/>
                  </a:cubicBezTo>
                  <a:cubicBezTo>
                    <a:pt x="14825" y="14246"/>
                    <a:pt x="18299" y="9239"/>
                    <a:pt x="21586" y="0"/>
                  </a:cubicBezTo>
                  <a:lnTo>
                    <a:pt x="21600" y="6147"/>
                  </a:lnTo>
                  <a:cubicBezTo>
                    <a:pt x="18247" y="15835"/>
                    <a:pt x="14688" y="20958"/>
                    <a:pt x="11091" y="21270"/>
                  </a:cubicBezTo>
                  <a:cubicBezTo>
                    <a:pt x="7302" y="21600"/>
                    <a:pt x="3539" y="16587"/>
                    <a:pt x="0" y="6496"/>
                  </a:cubicBezTo>
                  <a:lnTo>
                    <a:pt x="9" y="833"/>
                  </a:lnTo>
                  <a:close/>
                </a:path>
              </a:pathLst>
            </a:custGeom>
            <a:gradFill flip="none" rotWithShape="1">
              <a:gsLst>
                <a:gs pos="0">
                  <a:srgbClr val="808080"/>
                </a:gs>
                <a:gs pos="55000">
                  <a:srgbClr val="262626"/>
                </a:gs>
                <a:gs pos="100000">
                  <a:schemeClr val="accent3"/>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32" name="Rectangle 15">
              <a:extLst>
                <a:ext uri="{FF2B5EF4-FFF2-40B4-BE49-F238E27FC236}">
                  <a16:creationId xmlns:a16="http://schemas.microsoft.com/office/drawing/2014/main" id="{5982A9B0-DDD3-4CF4-9B1A-41BC583BDF12}"/>
                </a:ext>
              </a:extLst>
            </p:cNvPr>
            <p:cNvSpPr/>
            <p:nvPr/>
          </p:nvSpPr>
          <p:spPr>
            <a:xfrm rot="10800000" flipH="1">
              <a:off x="3788" y="691017"/>
              <a:ext cx="836185" cy="110591"/>
            </a:xfrm>
            <a:custGeom>
              <a:avLst/>
              <a:gdLst/>
              <a:ahLst/>
              <a:cxnLst>
                <a:cxn ang="0">
                  <a:pos x="wd2" y="hd2"/>
                </a:cxn>
                <a:cxn ang="5400000">
                  <a:pos x="wd2" y="hd2"/>
                </a:cxn>
                <a:cxn ang="10800000">
                  <a:pos x="wd2" y="hd2"/>
                </a:cxn>
                <a:cxn ang="16200000">
                  <a:pos x="wd2" y="hd2"/>
                </a:cxn>
              </a:cxnLst>
              <a:rect l="0" t="0" r="r" b="b"/>
              <a:pathLst>
                <a:path w="21600" h="21286" extrusionOk="0">
                  <a:moveTo>
                    <a:pt x="9" y="833"/>
                  </a:moveTo>
                  <a:cubicBezTo>
                    <a:pt x="3628" y="10680"/>
                    <a:pt x="7461" y="15418"/>
                    <a:pt x="11312" y="14805"/>
                  </a:cubicBezTo>
                  <a:cubicBezTo>
                    <a:pt x="14825" y="14246"/>
                    <a:pt x="18299" y="9239"/>
                    <a:pt x="21586" y="0"/>
                  </a:cubicBezTo>
                  <a:lnTo>
                    <a:pt x="21600" y="6147"/>
                  </a:lnTo>
                  <a:cubicBezTo>
                    <a:pt x="18247" y="15835"/>
                    <a:pt x="14688" y="20958"/>
                    <a:pt x="11091" y="21270"/>
                  </a:cubicBezTo>
                  <a:cubicBezTo>
                    <a:pt x="7302" y="21600"/>
                    <a:pt x="3539" y="16587"/>
                    <a:pt x="0" y="6496"/>
                  </a:cubicBezTo>
                  <a:lnTo>
                    <a:pt x="9" y="833"/>
                  </a:lnTo>
                  <a:close/>
                </a:path>
              </a:pathLst>
            </a:custGeom>
            <a:gradFill flip="none" rotWithShape="1">
              <a:gsLst>
                <a:gs pos="0">
                  <a:srgbClr val="808080"/>
                </a:gs>
                <a:gs pos="55000">
                  <a:srgbClr val="262626"/>
                </a:gs>
                <a:gs pos="100000">
                  <a:schemeClr val="accent3"/>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grpSp>
      <p:sp>
        <p:nvSpPr>
          <p:cNvPr id="35" name="Shape">
            <a:extLst>
              <a:ext uri="{FF2B5EF4-FFF2-40B4-BE49-F238E27FC236}">
                <a16:creationId xmlns:a16="http://schemas.microsoft.com/office/drawing/2014/main" id="{0FF845A9-0A67-404F-B226-D75B582F14FD}"/>
              </a:ext>
            </a:extLst>
          </p:cNvPr>
          <p:cNvSpPr/>
          <p:nvPr/>
        </p:nvSpPr>
        <p:spPr>
          <a:xfrm>
            <a:off x="4921460" y="2445411"/>
            <a:ext cx="838958" cy="915091"/>
          </a:xfrm>
          <a:custGeom>
            <a:avLst/>
            <a:gdLst/>
            <a:ahLst/>
            <a:cxnLst>
              <a:cxn ang="0">
                <a:pos x="wd2" y="hd2"/>
              </a:cxn>
              <a:cxn ang="5400000">
                <a:pos x="wd2" y="hd2"/>
              </a:cxn>
              <a:cxn ang="10800000">
                <a:pos x="wd2" y="hd2"/>
              </a:cxn>
              <a:cxn ang="16200000">
                <a:pos x="wd2" y="hd2"/>
              </a:cxn>
            </a:cxnLst>
            <a:rect l="0" t="0" r="r" b="b"/>
            <a:pathLst>
              <a:path w="21600" h="21550" extrusionOk="0">
                <a:moveTo>
                  <a:pt x="0" y="1608"/>
                </a:moveTo>
                <a:cubicBezTo>
                  <a:pt x="3311" y="594"/>
                  <a:pt x="6773" y="52"/>
                  <a:pt x="10264" y="4"/>
                </a:cubicBezTo>
                <a:cubicBezTo>
                  <a:pt x="14107" y="-50"/>
                  <a:pt x="17932" y="493"/>
                  <a:pt x="21576" y="1610"/>
                </a:cubicBezTo>
                <a:lnTo>
                  <a:pt x="21600" y="21550"/>
                </a:lnTo>
                <a:cubicBezTo>
                  <a:pt x="18170" y="19703"/>
                  <a:pt x="14255" y="18745"/>
                  <a:pt x="10275" y="18779"/>
                </a:cubicBezTo>
                <a:cubicBezTo>
                  <a:pt x="6691" y="18809"/>
                  <a:pt x="3170" y="19646"/>
                  <a:pt x="22" y="21214"/>
                </a:cubicBezTo>
                <a:lnTo>
                  <a:pt x="0" y="1608"/>
                </a:lnTo>
                <a:close/>
              </a:path>
            </a:pathLst>
          </a:custGeom>
          <a:gradFill>
            <a:gsLst>
              <a:gs pos="7133">
                <a:srgbClr val="494283"/>
              </a:gs>
              <a:gs pos="35000">
                <a:srgbClr val="847BD3"/>
              </a:gs>
              <a:gs pos="63704">
                <a:srgbClr val="4B4388"/>
              </a:gs>
            </a:gsLst>
            <a:lin ang="10800000"/>
          </a:gradFill>
          <a:ln w="12700">
            <a:miter lim="400000"/>
          </a:ln>
          <a:effectLst>
            <a:outerShdw blurRad="215900" dist="102944" dir="8587806" rotWithShape="0">
              <a:srgbClr val="000000">
                <a:alpha val="49205"/>
              </a:srgbClr>
            </a:outerShdw>
          </a:effectLst>
        </p:spPr>
        <p:txBody>
          <a:bodyPr lIns="45719" rIns="45719" anchor="ctr"/>
          <a:lstStyle/>
          <a:p>
            <a:pPr algn="ctr" defTabSz="855636">
              <a:defRPr sz="1600">
                <a:solidFill>
                  <a:srgbClr val="FFFFFF"/>
                </a:solidFill>
                <a:latin typeface="Calibri Light"/>
                <a:ea typeface="Calibri Light"/>
                <a:cs typeface="Calibri Light"/>
                <a:sym typeface="Calibri Light"/>
              </a:defRPr>
            </a:pPr>
            <a:endParaRPr/>
          </a:p>
        </p:txBody>
      </p:sp>
      <p:sp>
        <p:nvSpPr>
          <p:cNvPr id="36" name="Shape">
            <a:extLst>
              <a:ext uri="{FF2B5EF4-FFF2-40B4-BE49-F238E27FC236}">
                <a16:creationId xmlns:a16="http://schemas.microsoft.com/office/drawing/2014/main" id="{3838D65B-3A6C-43F9-B205-7E9F0B0545F1}"/>
              </a:ext>
            </a:extLst>
          </p:cNvPr>
          <p:cNvSpPr/>
          <p:nvPr/>
        </p:nvSpPr>
        <p:spPr>
          <a:xfrm>
            <a:off x="-47627" y="3740438"/>
            <a:ext cx="4973875" cy="8343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437"/>
                </a:lnTo>
                <a:lnTo>
                  <a:pt x="16" y="0"/>
                </a:lnTo>
                <a:lnTo>
                  <a:pt x="21569" y="33"/>
                </a:lnTo>
                <a:lnTo>
                  <a:pt x="21600" y="21600"/>
                </a:lnTo>
                <a:close/>
              </a:path>
            </a:pathLst>
          </a:custGeom>
          <a:gradFill>
            <a:gsLst>
              <a:gs pos="0">
                <a:srgbClr val="9CD045"/>
              </a:gs>
              <a:gs pos="100000">
                <a:srgbClr val="407C04"/>
              </a:gs>
            </a:gsLst>
          </a:gradFill>
          <a:ln w="12700">
            <a:miter lim="400000"/>
          </a:ln>
        </p:spPr>
        <p:txBody>
          <a:bodyPr lIns="45719" rIns="45719" anchor="ctr"/>
          <a:lstStyle/>
          <a:p>
            <a:endParaRPr/>
          </a:p>
        </p:txBody>
      </p:sp>
      <p:sp>
        <p:nvSpPr>
          <p:cNvPr id="38" name="Shape">
            <a:extLst>
              <a:ext uri="{FF2B5EF4-FFF2-40B4-BE49-F238E27FC236}">
                <a16:creationId xmlns:a16="http://schemas.microsoft.com/office/drawing/2014/main" id="{075A5D40-E293-4101-B88C-5A5EE788502E}"/>
              </a:ext>
            </a:extLst>
          </p:cNvPr>
          <p:cNvSpPr/>
          <p:nvPr/>
        </p:nvSpPr>
        <p:spPr>
          <a:xfrm>
            <a:off x="4921370" y="3688278"/>
            <a:ext cx="838958" cy="915091"/>
          </a:xfrm>
          <a:custGeom>
            <a:avLst/>
            <a:gdLst/>
            <a:ahLst/>
            <a:cxnLst>
              <a:cxn ang="0">
                <a:pos x="wd2" y="hd2"/>
              </a:cxn>
              <a:cxn ang="5400000">
                <a:pos x="wd2" y="hd2"/>
              </a:cxn>
              <a:cxn ang="10800000">
                <a:pos x="wd2" y="hd2"/>
              </a:cxn>
              <a:cxn ang="16200000">
                <a:pos x="wd2" y="hd2"/>
              </a:cxn>
            </a:cxnLst>
            <a:rect l="0" t="0" r="r" b="b"/>
            <a:pathLst>
              <a:path w="21600" h="21550" extrusionOk="0">
                <a:moveTo>
                  <a:pt x="0" y="1608"/>
                </a:moveTo>
                <a:cubicBezTo>
                  <a:pt x="3311" y="594"/>
                  <a:pt x="6773" y="52"/>
                  <a:pt x="10264" y="4"/>
                </a:cubicBezTo>
                <a:cubicBezTo>
                  <a:pt x="14107" y="-50"/>
                  <a:pt x="17932" y="493"/>
                  <a:pt x="21576" y="1610"/>
                </a:cubicBezTo>
                <a:lnTo>
                  <a:pt x="21600" y="21550"/>
                </a:lnTo>
                <a:cubicBezTo>
                  <a:pt x="18170" y="19703"/>
                  <a:pt x="14255" y="18745"/>
                  <a:pt x="10275" y="18779"/>
                </a:cubicBezTo>
                <a:cubicBezTo>
                  <a:pt x="6691" y="18809"/>
                  <a:pt x="3170" y="19646"/>
                  <a:pt x="22" y="21214"/>
                </a:cubicBezTo>
                <a:lnTo>
                  <a:pt x="0" y="1608"/>
                </a:lnTo>
                <a:close/>
              </a:path>
            </a:pathLst>
          </a:custGeom>
          <a:gradFill>
            <a:gsLst>
              <a:gs pos="7133">
                <a:srgbClr val="4E9605"/>
              </a:gs>
              <a:gs pos="35000">
                <a:srgbClr val="9BD341"/>
              </a:gs>
              <a:gs pos="63704">
                <a:srgbClr val="599F35"/>
              </a:gs>
            </a:gsLst>
            <a:lin ang="10800000"/>
          </a:gradFill>
          <a:ln w="12700">
            <a:miter lim="400000"/>
          </a:ln>
          <a:effectLst>
            <a:outerShdw blurRad="215900" dist="82262" dir="7516950" rotWithShape="0">
              <a:srgbClr val="000000">
                <a:alpha val="42295"/>
              </a:srgbClr>
            </a:outerShdw>
          </a:effectLst>
        </p:spPr>
        <p:txBody>
          <a:bodyPr lIns="45719" rIns="45719" anchor="ctr"/>
          <a:lstStyle/>
          <a:p>
            <a:pPr algn="ctr" defTabSz="855636">
              <a:defRPr sz="1600">
                <a:solidFill>
                  <a:srgbClr val="FFFFFF"/>
                </a:solidFill>
                <a:latin typeface="Calibri Light"/>
                <a:ea typeface="Calibri Light"/>
                <a:cs typeface="Calibri Light"/>
                <a:sym typeface="Calibri Light"/>
              </a:defRPr>
            </a:pPr>
            <a:endParaRPr/>
          </a:p>
        </p:txBody>
      </p:sp>
      <p:sp>
        <p:nvSpPr>
          <p:cNvPr id="45" name="TextBox 36">
            <a:extLst>
              <a:ext uri="{FF2B5EF4-FFF2-40B4-BE49-F238E27FC236}">
                <a16:creationId xmlns:a16="http://schemas.microsoft.com/office/drawing/2014/main" id="{FEE4465A-17F6-47AE-8BE1-2797E52DCACB}"/>
              </a:ext>
            </a:extLst>
          </p:cNvPr>
          <p:cNvSpPr txBox="1"/>
          <p:nvPr/>
        </p:nvSpPr>
        <p:spPr>
          <a:xfrm>
            <a:off x="5101525" y="2581980"/>
            <a:ext cx="525544" cy="574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100">
                <a:solidFill>
                  <a:srgbClr val="FFFFFF"/>
                </a:solidFill>
                <a:latin typeface="Impact"/>
                <a:ea typeface="Impact"/>
                <a:cs typeface="Impact"/>
                <a:sym typeface="Impact"/>
              </a:defRPr>
            </a:lvl1pPr>
          </a:lstStyle>
          <a:p>
            <a:r>
              <a:rPr lang="es-CO" dirty="0"/>
              <a:t>1</a:t>
            </a:r>
            <a:endParaRPr dirty="0"/>
          </a:p>
        </p:txBody>
      </p:sp>
      <p:sp>
        <p:nvSpPr>
          <p:cNvPr id="51" name="TextBox 36">
            <a:extLst>
              <a:ext uri="{FF2B5EF4-FFF2-40B4-BE49-F238E27FC236}">
                <a16:creationId xmlns:a16="http://schemas.microsoft.com/office/drawing/2014/main" id="{EFAD8ED0-2CD9-4183-8883-121854AB20CE}"/>
              </a:ext>
            </a:extLst>
          </p:cNvPr>
          <p:cNvSpPr txBox="1"/>
          <p:nvPr/>
        </p:nvSpPr>
        <p:spPr>
          <a:xfrm>
            <a:off x="5096139" y="3822483"/>
            <a:ext cx="525544" cy="574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100">
                <a:solidFill>
                  <a:srgbClr val="FFFFFF"/>
                </a:solidFill>
                <a:latin typeface="Impact"/>
                <a:ea typeface="Impact"/>
                <a:cs typeface="Impact"/>
                <a:sym typeface="Impact"/>
              </a:defRPr>
            </a:lvl1pPr>
          </a:lstStyle>
          <a:p>
            <a:r>
              <a:rPr dirty="0"/>
              <a:t>2</a:t>
            </a:r>
          </a:p>
        </p:txBody>
      </p:sp>
      <p:sp>
        <p:nvSpPr>
          <p:cNvPr id="3" name="Rectángulo 2">
            <a:extLst>
              <a:ext uri="{FF2B5EF4-FFF2-40B4-BE49-F238E27FC236}">
                <a16:creationId xmlns:a16="http://schemas.microsoft.com/office/drawing/2014/main" id="{E71EDBEB-F632-409D-9E9F-EA67145DA3B7}"/>
              </a:ext>
            </a:extLst>
          </p:cNvPr>
          <p:cNvSpPr/>
          <p:nvPr/>
        </p:nvSpPr>
        <p:spPr>
          <a:xfrm>
            <a:off x="115672" y="1823548"/>
            <a:ext cx="4760738" cy="1815882"/>
          </a:xfrm>
          <a:prstGeom prst="rect">
            <a:avLst/>
          </a:prstGeom>
        </p:spPr>
        <p:txBody>
          <a:bodyPr wrap="square">
            <a:spAutoFit/>
          </a:bodyPr>
          <a:lstStyle/>
          <a:p>
            <a:pPr lvl="0"/>
            <a:r>
              <a:rPr lang="es-CO" sz="1400" b="1" dirty="0"/>
              <a:t>Quiénes? </a:t>
            </a:r>
            <a:r>
              <a:rPr lang="es-CO" sz="1400" dirty="0"/>
              <a:t>entre profesionales de Apoyo a la supervisión, AT y Operaciones, atendiendo al ciclo de mejoramiento PHVA (SIGE)</a:t>
            </a:r>
          </a:p>
          <a:p>
            <a:pPr lvl="0"/>
            <a:r>
              <a:rPr lang="es-ES" sz="1400" b="1" dirty="0"/>
              <a:t>Cómo? </a:t>
            </a:r>
            <a:r>
              <a:rPr lang="es-ES" sz="1400" dirty="0"/>
              <a:t>Articulación Estratégica + Trabajo en Equipo Interdisciplinario</a:t>
            </a:r>
          </a:p>
          <a:p>
            <a:r>
              <a:rPr lang="es-CO" sz="1400" b="1" dirty="0"/>
              <a:t>Para qué</a:t>
            </a:r>
            <a:r>
              <a:rPr lang="es-CO" sz="1400" dirty="0"/>
              <a:t>? Para el </a:t>
            </a:r>
            <a:r>
              <a:rPr lang="es-ES" sz="1400" dirty="0"/>
              <a:t>Mejoramiento de la Calidad en todas las Modalidades</a:t>
            </a:r>
          </a:p>
          <a:p>
            <a:r>
              <a:rPr lang="es-ES" sz="1400" b="1" dirty="0"/>
              <a:t>Cuándo? </a:t>
            </a:r>
            <a:r>
              <a:rPr lang="es-ES" sz="1400" dirty="0"/>
              <a:t>Durante toda la vigencia</a:t>
            </a:r>
          </a:p>
          <a:p>
            <a:r>
              <a:rPr lang="es-ES" sz="1400" b="1" dirty="0"/>
              <a:t>Dónde? </a:t>
            </a:r>
            <a:r>
              <a:rPr lang="es-ES" sz="1400" dirty="0"/>
              <a:t>En los tres niveles de operación </a:t>
            </a:r>
            <a:endParaRPr lang="es-CO" sz="1400" dirty="0"/>
          </a:p>
        </p:txBody>
      </p:sp>
      <p:sp>
        <p:nvSpPr>
          <p:cNvPr id="63" name="Shape">
            <a:extLst>
              <a:ext uri="{FF2B5EF4-FFF2-40B4-BE49-F238E27FC236}">
                <a16:creationId xmlns:a16="http://schemas.microsoft.com/office/drawing/2014/main" id="{05FECC01-5E8B-4E27-8B43-65BE7F2BBFFB}"/>
              </a:ext>
            </a:extLst>
          </p:cNvPr>
          <p:cNvSpPr/>
          <p:nvPr/>
        </p:nvSpPr>
        <p:spPr>
          <a:xfrm>
            <a:off x="5756877" y="2526482"/>
            <a:ext cx="6453475" cy="83435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437"/>
                </a:lnTo>
                <a:lnTo>
                  <a:pt x="16" y="0"/>
                </a:lnTo>
                <a:lnTo>
                  <a:pt x="21569" y="33"/>
                </a:lnTo>
                <a:lnTo>
                  <a:pt x="21600" y="21600"/>
                </a:lnTo>
                <a:close/>
              </a:path>
            </a:pathLst>
          </a:custGeom>
          <a:gradFill>
            <a:gsLst>
              <a:gs pos="7133">
                <a:srgbClr val="494283"/>
              </a:gs>
              <a:gs pos="35000">
                <a:srgbClr val="847BD3"/>
              </a:gs>
              <a:gs pos="63704">
                <a:srgbClr val="4B4388"/>
              </a:gs>
            </a:gsLst>
            <a:lin ang="10800000"/>
          </a:gradFill>
          <a:ln w="12700">
            <a:miter lim="400000"/>
          </a:ln>
          <a:effectLst>
            <a:outerShdw blurRad="215900" dist="102944" dir="8587806" rotWithShape="0">
              <a:srgbClr val="000000">
                <a:alpha val="49205"/>
              </a:srgbClr>
            </a:outerShdw>
          </a:effectLst>
        </p:spPr>
        <p:txBody>
          <a:bodyPr lIns="45719" rIns="45719" anchor="ctr"/>
          <a:lstStyle/>
          <a:p>
            <a:pPr algn="ctr" defTabSz="855636"/>
            <a:endParaRPr sz="1600">
              <a:solidFill>
                <a:srgbClr val="FFFFFF"/>
              </a:solidFill>
              <a:latin typeface="Calibri Light"/>
              <a:cs typeface="Calibri Light"/>
            </a:endParaRPr>
          </a:p>
        </p:txBody>
      </p:sp>
      <p:sp>
        <p:nvSpPr>
          <p:cNvPr id="2" name="Rectángulo 1">
            <a:extLst>
              <a:ext uri="{FF2B5EF4-FFF2-40B4-BE49-F238E27FC236}">
                <a16:creationId xmlns:a16="http://schemas.microsoft.com/office/drawing/2014/main" id="{14AB7C54-F5F0-4110-9C7E-C07C9E6B11C2}"/>
              </a:ext>
            </a:extLst>
          </p:cNvPr>
          <p:cNvSpPr/>
          <p:nvPr/>
        </p:nvSpPr>
        <p:spPr>
          <a:xfrm>
            <a:off x="6403448" y="2739738"/>
            <a:ext cx="4819329" cy="400110"/>
          </a:xfrm>
          <a:prstGeom prst="rect">
            <a:avLst/>
          </a:prstGeom>
        </p:spPr>
        <p:txBody>
          <a:bodyPr wrap="square">
            <a:spAutoFit/>
          </a:bodyPr>
          <a:lstStyle/>
          <a:p>
            <a:pPr lvl="0" algn="r"/>
            <a:r>
              <a:rPr lang="es-CO" sz="2000" dirty="0">
                <a:solidFill>
                  <a:schemeClr val="bg1"/>
                </a:solidFill>
              </a:rPr>
              <a:t>Plan de Asistencia Técnica “PAT” articulado </a:t>
            </a:r>
          </a:p>
        </p:txBody>
      </p:sp>
      <p:sp>
        <p:nvSpPr>
          <p:cNvPr id="64" name="Rectángulo 63">
            <a:extLst>
              <a:ext uri="{FF2B5EF4-FFF2-40B4-BE49-F238E27FC236}">
                <a16:creationId xmlns:a16="http://schemas.microsoft.com/office/drawing/2014/main" id="{B94B4B4E-D125-42A2-8838-2C532BC7748A}"/>
              </a:ext>
            </a:extLst>
          </p:cNvPr>
          <p:cNvSpPr/>
          <p:nvPr/>
        </p:nvSpPr>
        <p:spPr>
          <a:xfrm>
            <a:off x="115672" y="3790557"/>
            <a:ext cx="4773217" cy="707886"/>
          </a:xfrm>
          <a:prstGeom prst="rect">
            <a:avLst/>
          </a:prstGeom>
        </p:spPr>
        <p:txBody>
          <a:bodyPr wrap="square">
            <a:spAutoFit/>
          </a:bodyPr>
          <a:lstStyle/>
          <a:p>
            <a:pPr algn="ctr"/>
            <a:r>
              <a:rPr lang="es-CO" sz="2000" dirty="0">
                <a:solidFill>
                  <a:schemeClr val="bg1"/>
                </a:solidFill>
              </a:rPr>
              <a:t> Continuar con el apoyo a los</a:t>
            </a:r>
          </a:p>
          <a:p>
            <a:pPr algn="ctr"/>
            <a:r>
              <a:rPr lang="es-CO" sz="2000" dirty="0">
                <a:solidFill>
                  <a:schemeClr val="bg1"/>
                </a:solidFill>
              </a:rPr>
              <a:t> procesos de contratación  </a:t>
            </a:r>
          </a:p>
        </p:txBody>
      </p:sp>
      <p:sp>
        <p:nvSpPr>
          <p:cNvPr id="37" name="Shape">
            <a:extLst>
              <a:ext uri="{FF2B5EF4-FFF2-40B4-BE49-F238E27FC236}">
                <a16:creationId xmlns:a16="http://schemas.microsoft.com/office/drawing/2014/main" id="{4CAD2D60-E62A-4235-A108-346A4A9164F1}"/>
              </a:ext>
            </a:extLst>
          </p:cNvPr>
          <p:cNvSpPr/>
          <p:nvPr/>
        </p:nvSpPr>
        <p:spPr>
          <a:xfrm flipH="1">
            <a:off x="4910180" y="5149642"/>
            <a:ext cx="851726" cy="915091"/>
          </a:xfrm>
          <a:custGeom>
            <a:avLst/>
            <a:gdLst/>
            <a:ahLst/>
            <a:cxnLst>
              <a:cxn ang="0">
                <a:pos x="wd2" y="hd2"/>
              </a:cxn>
              <a:cxn ang="5400000">
                <a:pos x="wd2" y="hd2"/>
              </a:cxn>
              <a:cxn ang="10800000">
                <a:pos x="wd2" y="hd2"/>
              </a:cxn>
              <a:cxn ang="16200000">
                <a:pos x="wd2" y="hd2"/>
              </a:cxn>
            </a:cxnLst>
            <a:rect l="0" t="0" r="r" b="b"/>
            <a:pathLst>
              <a:path w="21600" h="21550" extrusionOk="0">
                <a:moveTo>
                  <a:pt x="0" y="1608"/>
                </a:moveTo>
                <a:cubicBezTo>
                  <a:pt x="3311" y="594"/>
                  <a:pt x="6773" y="52"/>
                  <a:pt x="10264" y="4"/>
                </a:cubicBezTo>
                <a:cubicBezTo>
                  <a:pt x="14107" y="-50"/>
                  <a:pt x="17932" y="493"/>
                  <a:pt x="21576" y="1610"/>
                </a:cubicBezTo>
                <a:lnTo>
                  <a:pt x="21600" y="21550"/>
                </a:lnTo>
                <a:cubicBezTo>
                  <a:pt x="18170" y="19703"/>
                  <a:pt x="14255" y="18745"/>
                  <a:pt x="10275" y="18779"/>
                </a:cubicBezTo>
                <a:cubicBezTo>
                  <a:pt x="6691" y="18809"/>
                  <a:pt x="3170" y="19646"/>
                  <a:pt x="22" y="21214"/>
                </a:cubicBezTo>
                <a:lnTo>
                  <a:pt x="0" y="1608"/>
                </a:lnTo>
                <a:close/>
              </a:path>
            </a:pathLst>
          </a:custGeom>
          <a:gradFill>
            <a:gsLst>
              <a:gs pos="8362">
                <a:srgbClr val="14B8BC"/>
              </a:gs>
              <a:gs pos="35000">
                <a:srgbClr val="8BDFE2"/>
              </a:gs>
              <a:gs pos="63704">
                <a:srgbClr val="00A5C0"/>
              </a:gs>
            </a:gsLst>
            <a:lin ang="10800000"/>
          </a:gradFill>
          <a:ln w="12700">
            <a:miter lim="400000"/>
          </a:ln>
          <a:effectLst>
            <a:outerShdw blurRad="215900" dist="109530" dir="1821181" rotWithShape="0">
              <a:srgbClr val="000000">
                <a:alpha val="49205"/>
              </a:srgbClr>
            </a:outerShdw>
          </a:effectLst>
        </p:spPr>
        <p:txBody>
          <a:bodyPr lIns="45719" rIns="45719" anchor="ctr"/>
          <a:lstStyle/>
          <a:p>
            <a:pPr algn="ctr" defTabSz="855636"/>
            <a:endParaRPr sz="1600">
              <a:solidFill>
                <a:srgbClr val="FFFFFF"/>
              </a:solidFill>
              <a:latin typeface="Calibri Light"/>
              <a:cs typeface="Calibri Light"/>
            </a:endParaRPr>
          </a:p>
        </p:txBody>
      </p:sp>
      <p:sp>
        <p:nvSpPr>
          <p:cNvPr id="39" name="TextBox 36">
            <a:extLst>
              <a:ext uri="{FF2B5EF4-FFF2-40B4-BE49-F238E27FC236}">
                <a16:creationId xmlns:a16="http://schemas.microsoft.com/office/drawing/2014/main" id="{D75065DF-C125-451B-BECD-16F991040010}"/>
              </a:ext>
            </a:extLst>
          </p:cNvPr>
          <p:cNvSpPr txBox="1"/>
          <p:nvPr/>
        </p:nvSpPr>
        <p:spPr>
          <a:xfrm>
            <a:off x="5059898" y="5279020"/>
            <a:ext cx="525544" cy="574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100">
                <a:solidFill>
                  <a:srgbClr val="FFFFFF"/>
                </a:solidFill>
                <a:latin typeface="Impact"/>
                <a:ea typeface="Impact"/>
                <a:cs typeface="Impact"/>
                <a:sym typeface="Impact"/>
              </a:defRPr>
            </a:lvl1pPr>
          </a:lstStyle>
          <a:p>
            <a:r>
              <a:rPr lang="es-CO" dirty="0"/>
              <a:t>3</a:t>
            </a:r>
            <a:endParaRPr dirty="0"/>
          </a:p>
        </p:txBody>
      </p:sp>
      <p:sp>
        <p:nvSpPr>
          <p:cNvPr id="40" name="Rectángulo 39">
            <a:extLst>
              <a:ext uri="{FF2B5EF4-FFF2-40B4-BE49-F238E27FC236}">
                <a16:creationId xmlns:a16="http://schemas.microsoft.com/office/drawing/2014/main" id="{AE82558E-1DB5-43ED-8028-F84C45895C41}"/>
              </a:ext>
            </a:extLst>
          </p:cNvPr>
          <p:cNvSpPr/>
          <p:nvPr/>
        </p:nvSpPr>
        <p:spPr>
          <a:xfrm>
            <a:off x="4474237" y="5279607"/>
            <a:ext cx="7736115" cy="677108"/>
          </a:xfrm>
          <a:prstGeom prst="rect">
            <a:avLst/>
          </a:prstGeom>
        </p:spPr>
        <p:txBody>
          <a:bodyPr wrap="square">
            <a:spAutoFit/>
          </a:bodyPr>
          <a:lstStyle/>
          <a:p>
            <a:pPr lvl="0" algn="r"/>
            <a:r>
              <a:rPr lang="es-ES" sz="2000" dirty="0">
                <a:solidFill>
                  <a:schemeClr val="bg1"/>
                </a:solidFill>
              </a:rPr>
              <a:t>Definir estrategias, roles y competencias </a:t>
            </a:r>
          </a:p>
          <a:p>
            <a:pPr lvl="0" algn="r"/>
            <a:r>
              <a:rPr lang="es-ES" dirty="0">
                <a:solidFill>
                  <a:schemeClr val="bg1"/>
                </a:solidFill>
              </a:rPr>
              <a:t>(Desde la Inducción/reinducción + Capacitación/Entrenamiento)</a:t>
            </a:r>
            <a:endParaRPr lang="es-CO" dirty="0">
              <a:solidFill>
                <a:schemeClr val="bg1"/>
              </a:solidFill>
            </a:endParaRPr>
          </a:p>
        </p:txBody>
      </p:sp>
      <p:pic>
        <p:nvPicPr>
          <p:cNvPr id="41" name="Picture1.png" descr="Picture1.png">
            <a:extLst>
              <a:ext uri="{FF2B5EF4-FFF2-40B4-BE49-F238E27FC236}">
                <a16:creationId xmlns:a16="http://schemas.microsoft.com/office/drawing/2014/main" id="{6AA49CC1-EF74-4810-BE72-163E01862EF8}"/>
              </a:ext>
            </a:extLst>
          </p:cNvPr>
          <p:cNvPicPr>
            <a:picLocks/>
          </p:cNvPicPr>
          <p:nvPr/>
        </p:nvPicPr>
        <p:blipFill>
          <a:blip r:embed="rId2">
            <a:alphaModFix amt="31907"/>
            <a:extLst/>
          </a:blip>
          <a:stretch>
            <a:fillRect/>
          </a:stretch>
        </p:blipFill>
        <p:spPr>
          <a:xfrm rot="5942525">
            <a:off x="6400889" y="4718773"/>
            <a:ext cx="506911" cy="2592061"/>
          </a:xfrm>
          <a:prstGeom prst="rect">
            <a:avLst/>
          </a:prstGeom>
          <a:ln w="12700">
            <a:miter lim="400000"/>
          </a:ln>
        </p:spPr>
      </p:pic>
    </p:spTree>
    <p:extLst>
      <p:ext uri="{BB962C8B-B14F-4D97-AF65-F5344CB8AC3E}">
        <p14:creationId xmlns:p14="http://schemas.microsoft.com/office/powerpoint/2010/main" val="137661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p:cTn id="20" dur="500" fill="hold"/>
                                        <p:tgtEl>
                                          <p:spTgt spid="45"/>
                                        </p:tgtEl>
                                        <p:attrNameLst>
                                          <p:attrName>ppt_w</p:attrName>
                                        </p:attrNameLst>
                                      </p:cBhvr>
                                      <p:tavLst>
                                        <p:tav tm="0">
                                          <p:val>
                                            <p:fltVal val="0"/>
                                          </p:val>
                                        </p:tav>
                                        <p:tav tm="100000">
                                          <p:val>
                                            <p:strVal val="#ppt_w"/>
                                          </p:val>
                                        </p:tav>
                                      </p:tavLst>
                                    </p:anim>
                                    <p:anim calcmode="lin" valueType="num">
                                      <p:cBhvr>
                                        <p:cTn id="21" dur="500" fill="hold"/>
                                        <p:tgtEl>
                                          <p:spTgt spid="45"/>
                                        </p:tgtEl>
                                        <p:attrNameLst>
                                          <p:attrName>ppt_h</p:attrName>
                                        </p:attrNameLst>
                                      </p:cBhvr>
                                      <p:tavLst>
                                        <p:tav tm="0">
                                          <p:val>
                                            <p:fltVal val="0"/>
                                          </p:val>
                                        </p:tav>
                                        <p:tav tm="100000">
                                          <p:val>
                                            <p:strVal val="#ppt_h"/>
                                          </p:val>
                                        </p:tav>
                                      </p:tavLst>
                                    </p:anim>
                                    <p:animEffect transition="in" filter="fade">
                                      <p:cBhvr>
                                        <p:cTn id="22" dur="500"/>
                                        <p:tgtEl>
                                          <p:spTgt spid="45"/>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left)">
                                      <p:cBhvr>
                                        <p:cTn id="26" dur="500"/>
                                        <p:tgtEl>
                                          <p:spTgt spid="63"/>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childTnLst>
                          </p:cTn>
                        </p:par>
                        <p:par>
                          <p:cTn id="32" fill="hold">
                            <p:stCondLst>
                              <p:cond delay="2000"/>
                            </p:stCondLst>
                            <p:childTnLst>
                              <p:par>
                                <p:cTn id="33" presetID="22" presetClass="entr" presetSubtype="1"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up)">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childTnLst>
                          </p:cTn>
                        </p:par>
                        <p:par>
                          <p:cTn id="44" fill="hold">
                            <p:stCondLst>
                              <p:cond delay="500"/>
                            </p:stCondLst>
                            <p:childTnLst>
                              <p:par>
                                <p:cTn id="45" presetID="22" presetClass="entr" presetSubtype="2"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wipe(right)">
                                      <p:cBhvr>
                                        <p:cTn id="47" dur="500"/>
                                        <p:tgtEl>
                                          <p:spTgt spid="36"/>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p:cTn id="50" dur="500" fill="hold"/>
                                        <p:tgtEl>
                                          <p:spTgt spid="17"/>
                                        </p:tgtEl>
                                        <p:attrNameLst>
                                          <p:attrName>ppt_w</p:attrName>
                                        </p:attrNameLst>
                                      </p:cBhvr>
                                      <p:tavLst>
                                        <p:tav tm="0">
                                          <p:val>
                                            <p:fltVal val="0"/>
                                          </p:val>
                                        </p:tav>
                                        <p:tav tm="100000">
                                          <p:val>
                                            <p:strVal val="#ppt_w"/>
                                          </p:val>
                                        </p:tav>
                                      </p:tavLst>
                                    </p:anim>
                                    <p:anim calcmode="lin" valueType="num">
                                      <p:cBhvr>
                                        <p:cTn id="51" dur="500" fill="hold"/>
                                        <p:tgtEl>
                                          <p:spTgt spid="17"/>
                                        </p:tgtEl>
                                        <p:attrNameLst>
                                          <p:attrName>ppt_h</p:attrName>
                                        </p:attrNameLst>
                                      </p:cBhvr>
                                      <p:tavLst>
                                        <p:tav tm="0">
                                          <p:val>
                                            <p:fltVal val="0"/>
                                          </p:val>
                                        </p:tav>
                                        <p:tav tm="100000">
                                          <p:val>
                                            <p:strVal val="#ppt_h"/>
                                          </p:val>
                                        </p:tav>
                                      </p:tavLst>
                                    </p:anim>
                                    <p:animEffect transition="in" filter="fade">
                                      <p:cBhvr>
                                        <p:cTn id="52" dur="500"/>
                                        <p:tgtEl>
                                          <p:spTgt spid="17"/>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Effect transition="in" filter="fade">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37"/>
                                        </p:tgtEl>
                                        <p:attrNameLst>
                                          <p:attrName>style.visibility</p:attrName>
                                        </p:attrNameLst>
                                      </p:cBhvr>
                                      <p:to>
                                        <p:strVal val="visible"/>
                                      </p:to>
                                    </p:set>
                                    <p:anim calcmode="lin" valueType="num">
                                      <p:cBhvr>
                                        <p:cTn id="62" dur="500" fill="hold"/>
                                        <p:tgtEl>
                                          <p:spTgt spid="37"/>
                                        </p:tgtEl>
                                        <p:attrNameLst>
                                          <p:attrName>ppt_w</p:attrName>
                                        </p:attrNameLst>
                                      </p:cBhvr>
                                      <p:tavLst>
                                        <p:tav tm="0">
                                          <p:val>
                                            <p:fltVal val="0"/>
                                          </p:val>
                                        </p:tav>
                                        <p:tav tm="100000">
                                          <p:val>
                                            <p:strVal val="#ppt_w"/>
                                          </p:val>
                                        </p:tav>
                                      </p:tavLst>
                                    </p:anim>
                                    <p:anim calcmode="lin" valueType="num">
                                      <p:cBhvr>
                                        <p:cTn id="63" dur="500" fill="hold"/>
                                        <p:tgtEl>
                                          <p:spTgt spid="37"/>
                                        </p:tgtEl>
                                        <p:attrNameLst>
                                          <p:attrName>ppt_h</p:attrName>
                                        </p:attrNameLst>
                                      </p:cBhvr>
                                      <p:tavLst>
                                        <p:tav tm="0">
                                          <p:val>
                                            <p:fltVal val="0"/>
                                          </p:val>
                                        </p:tav>
                                        <p:tav tm="100000">
                                          <p:val>
                                            <p:strVal val="#ppt_h"/>
                                          </p:val>
                                        </p:tav>
                                      </p:tavLst>
                                    </p:anim>
                                    <p:animEffect transition="in" filter="fade">
                                      <p:cBhvr>
                                        <p:cTn id="64" dur="500"/>
                                        <p:tgtEl>
                                          <p:spTgt spid="3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wipe(left)">
                                      <p:cBhvr>
                                        <p:cTn id="71" dur="500"/>
                                        <p:tgtEl>
                                          <p:spTgt spid="34"/>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41"/>
                                        </p:tgtEl>
                                        <p:attrNameLst>
                                          <p:attrName>style.visibility</p:attrName>
                                        </p:attrNameLst>
                                      </p:cBhvr>
                                      <p:to>
                                        <p:strVal val="visible"/>
                                      </p:to>
                                    </p:set>
                                    <p:anim calcmode="lin" valueType="num">
                                      <p:cBhvr>
                                        <p:cTn id="74" dur="500" fill="hold"/>
                                        <p:tgtEl>
                                          <p:spTgt spid="41"/>
                                        </p:tgtEl>
                                        <p:attrNameLst>
                                          <p:attrName>ppt_w</p:attrName>
                                        </p:attrNameLst>
                                      </p:cBhvr>
                                      <p:tavLst>
                                        <p:tav tm="0">
                                          <p:val>
                                            <p:fltVal val="0"/>
                                          </p:val>
                                        </p:tav>
                                        <p:tav tm="100000">
                                          <p:val>
                                            <p:strVal val="#ppt_w"/>
                                          </p:val>
                                        </p:tav>
                                      </p:tavLst>
                                    </p:anim>
                                    <p:anim calcmode="lin" valueType="num">
                                      <p:cBhvr>
                                        <p:cTn id="75" dur="500" fill="hold"/>
                                        <p:tgtEl>
                                          <p:spTgt spid="41"/>
                                        </p:tgtEl>
                                        <p:attrNameLst>
                                          <p:attrName>ppt_h</p:attrName>
                                        </p:attrNameLst>
                                      </p:cBhvr>
                                      <p:tavLst>
                                        <p:tav tm="0">
                                          <p:val>
                                            <p:fltVal val="0"/>
                                          </p:val>
                                        </p:tav>
                                        <p:tav tm="100000">
                                          <p:val>
                                            <p:strVal val="#ppt_h"/>
                                          </p:val>
                                        </p:tav>
                                      </p:tavLst>
                                    </p:anim>
                                    <p:animEffect transition="in" filter="fade">
                                      <p:cBhvr>
                                        <p:cTn id="76" dur="500"/>
                                        <p:tgtEl>
                                          <p:spTgt spid="41"/>
                                        </p:tgtEl>
                                      </p:cBhvr>
                                    </p:animEffect>
                                  </p:childTnLst>
                                </p:cTn>
                              </p:par>
                              <p:par>
                                <p:cTn id="77" presetID="1"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0" grpId="0" animBg="1" advAuto="0"/>
      <p:bldP spid="13" grpId="0" animBg="1" advAuto="0"/>
      <p:bldP spid="14" grpId="0" animBg="1" advAuto="0"/>
      <p:bldP spid="17" grpId="0" animBg="1" advAuto="0"/>
      <p:bldP spid="35" grpId="0" animBg="1"/>
      <p:bldP spid="36" grpId="0" animBg="1" advAuto="0"/>
      <p:bldP spid="38" grpId="0" animBg="1"/>
      <p:bldP spid="45" grpId="0" animBg="1" advAuto="0"/>
      <p:bldP spid="51" grpId="0" animBg="1"/>
      <p:bldP spid="3" grpId="0"/>
      <p:bldP spid="63" grpId="0" animBg="1"/>
      <p:bldP spid="37" grpId="0" animBg="1" advAuto="0"/>
      <p:bldP spid="39" grpId="0" animBg="1"/>
      <p:bldP spid="40" grpId="0"/>
      <p:bldP spid="41"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3892197" y="174012"/>
            <a:ext cx="7161320" cy="830997"/>
          </a:xfrm>
          <a:prstGeom prst="rect">
            <a:avLst/>
          </a:prstGeom>
        </p:spPr>
        <p:txBody>
          <a:bodyPr wrap="none">
            <a:spAutoFit/>
          </a:bodyPr>
          <a:lstStyle/>
          <a:p>
            <a:pPr algn="ctr"/>
            <a:r>
              <a:rPr lang="es-CO" sz="4800" b="1" dirty="0">
                <a:solidFill>
                  <a:srgbClr val="346232"/>
                </a:solidFill>
              </a:rPr>
              <a:t>Subdirección de Operación </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aphicFrame>
        <p:nvGraphicFramePr>
          <p:cNvPr id="32" name="3 Tabla">
            <a:extLst>
              <a:ext uri="{FF2B5EF4-FFF2-40B4-BE49-F238E27FC236}">
                <a16:creationId xmlns:a16="http://schemas.microsoft.com/office/drawing/2014/main" id="{305FB5A4-C2A7-452C-A57A-35FEFAB68037}"/>
              </a:ext>
            </a:extLst>
          </p:cNvPr>
          <p:cNvGraphicFramePr>
            <a:graphicFrameLocks noGrp="1"/>
          </p:cNvGraphicFramePr>
          <p:nvPr>
            <p:extLst>
              <p:ext uri="{D42A27DB-BD31-4B8C-83A1-F6EECF244321}">
                <p14:modId xmlns:p14="http://schemas.microsoft.com/office/powerpoint/2010/main" val="2082006716"/>
              </p:ext>
            </p:extLst>
          </p:nvPr>
        </p:nvGraphicFramePr>
        <p:xfrm>
          <a:off x="8320245" y="1902973"/>
          <a:ext cx="1889393" cy="805686"/>
        </p:xfrm>
        <a:graphic>
          <a:graphicData uri="http://schemas.openxmlformats.org/drawingml/2006/table">
            <a:tbl>
              <a:tblPr>
                <a:tableStyleId>{2D5ABB26-0587-4C30-8999-92F81FD0307C}</a:tableStyleId>
              </a:tblPr>
              <a:tblGrid>
                <a:gridCol w="988196">
                  <a:extLst>
                    <a:ext uri="{9D8B030D-6E8A-4147-A177-3AD203B41FA5}">
                      <a16:colId xmlns:a16="http://schemas.microsoft.com/office/drawing/2014/main" val="20000"/>
                    </a:ext>
                  </a:extLst>
                </a:gridCol>
                <a:gridCol w="901197">
                  <a:extLst>
                    <a:ext uri="{9D8B030D-6E8A-4147-A177-3AD203B41FA5}">
                      <a16:colId xmlns:a16="http://schemas.microsoft.com/office/drawing/2014/main" val="20001"/>
                    </a:ext>
                  </a:extLst>
                </a:gridCol>
              </a:tblGrid>
              <a:tr h="402843">
                <a:tc rowSpan="2">
                  <a:txBody>
                    <a:bodyPr/>
                    <a:lstStyle/>
                    <a:p>
                      <a:pPr algn="ctr"/>
                      <a:r>
                        <a:rPr lang="es-CO" sz="1400" b="1" kern="1200" dirty="0">
                          <a:solidFill>
                            <a:schemeClr val="accent6">
                              <a:lumMod val="50000"/>
                            </a:schemeClr>
                          </a:solidFill>
                          <a:latin typeface="Arial Narrow" panose="020B0606020202030204" pitchFamily="34" charset="0"/>
                          <a:ea typeface="+mn-ea"/>
                          <a:cs typeface="+mn-cs"/>
                        </a:rPr>
                        <a:t>Contratistas</a:t>
                      </a:r>
                      <a:endParaRPr lang="es-ES" sz="1400" b="1" kern="1200" dirty="0">
                        <a:solidFill>
                          <a:schemeClr val="accent6">
                            <a:lumMod val="50000"/>
                          </a:schemeClr>
                        </a:solidFill>
                        <a:latin typeface="Arial Narrow" panose="020B0606020202030204" pitchFamily="34" charset="0"/>
                        <a:ea typeface="+mn-ea"/>
                        <a:cs typeface="+mn-cs"/>
                      </a:endParaRPr>
                    </a:p>
                  </a:txBody>
                  <a:tcPr marL="0" marR="0" marT="0" marB="0" anchor="ctr">
                    <a:lnR w="12700" cap="flat" cmpd="sng" algn="ctr">
                      <a:solidFill>
                        <a:schemeClr val="tx1">
                          <a:lumMod val="75000"/>
                          <a:lumOff val="25000"/>
                        </a:schemeClr>
                      </a:solidFill>
                      <a:prstDash val="sysDot"/>
                      <a:round/>
                      <a:headEnd type="none" w="med" len="med"/>
                      <a:tailEnd type="none" w="med" len="med"/>
                    </a:lnR>
                  </a:tcPr>
                </a:tc>
                <a:tc>
                  <a:txBody>
                    <a:bodyPr/>
                    <a:lstStyle/>
                    <a:p>
                      <a:pPr algn="ctr"/>
                      <a:r>
                        <a:rPr lang="es-CO" sz="1400" b="1" dirty="0">
                          <a:solidFill>
                            <a:schemeClr val="accent6">
                              <a:lumMod val="50000"/>
                            </a:schemeClr>
                          </a:solidFill>
                          <a:latin typeface="Arial Narrow" panose="020B0606020202030204" pitchFamily="34" charset="0"/>
                        </a:rPr>
                        <a:t>Total</a:t>
                      </a:r>
                      <a:r>
                        <a:rPr lang="es-CO" sz="1400" dirty="0">
                          <a:solidFill>
                            <a:schemeClr val="accent6">
                              <a:lumMod val="50000"/>
                            </a:schemeClr>
                          </a:solidFill>
                          <a:latin typeface="Arial Narrow" panose="020B0606020202030204" pitchFamily="34" charset="0"/>
                        </a:rPr>
                        <a:t>.</a:t>
                      </a:r>
                      <a:endParaRPr lang="es-ES" sz="1400" dirty="0">
                        <a:solidFill>
                          <a:schemeClr val="accent6">
                            <a:lumMod val="50000"/>
                          </a:schemeClr>
                        </a:solidFill>
                        <a:latin typeface="Arial Narrow" panose="020B0606020202030204" pitchFamily="34" charset="0"/>
                      </a:endParaRPr>
                    </a:p>
                  </a:txBody>
                  <a:tcPr marL="0" marR="0" marT="0" marB="0" anchor="ctr">
                    <a:lnL w="12700" cap="flat" cmpd="sng" algn="ctr">
                      <a:solidFill>
                        <a:schemeClr val="tx1">
                          <a:lumMod val="75000"/>
                          <a:lumOff val="25000"/>
                        </a:schemeClr>
                      </a:solidFill>
                      <a:prstDash val="sysDot"/>
                      <a:round/>
                      <a:headEnd type="none" w="med" len="med"/>
                      <a:tailEnd type="none" w="med" len="med"/>
                    </a:lnL>
                    <a:lnR w="12700" cap="flat" cmpd="sng" algn="ctr">
                      <a:solidFill>
                        <a:schemeClr val="tx1">
                          <a:lumMod val="75000"/>
                          <a:lumOff val="25000"/>
                        </a:schemeClr>
                      </a:solidFill>
                      <a:prstDash val="sysDot"/>
                      <a:round/>
                      <a:headEnd type="none" w="med" len="med"/>
                      <a:tailEnd type="none" w="med" len="med"/>
                    </a:lnR>
                    <a:lnB w="12700" cap="flat" cmpd="sng" algn="ctr">
                      <a:solidFill>
                        <a:schemeClr val="tx1">
                          <a:lumMod val="75000"/>
                          <a:lumOff val="25000"/>
                        </a:schemeClr>
                      </a:solidFill>
                      <a:prstDash val="sysDot"/>
                      <a:round/>
                      <a:headEnd type="none" w="med" len="med"/>
                      <a:tailEnd type="none" w="med" len="med"/>
                    </a:lnB>
                  </a:tcPr>
                </a:tc>
                <a:extLst>
                  <a:ext uri="{0D108BD9-81ED-4DB2-BD59-A6C34878D82A}">
                    <a16:rowId xmlns:a16="http://schemas.microsoft.com/office/drawing/2014/main" val="10000"/>
                  </a:ext>
                </a:extLst>
              </a:tr>
              <a:tr h="402843">
                <a:tc vMerge="1">
                  <a:txBody>
                    <a:bodyPr/>
                    <a:lstStyle/>
                    <a:p>
                      <a:pPr algn="ctr"/>
                      <a:endParaRPr lang="es-ES" sz="1200" dirty="0">
                        <a:solidFill>
                          <a:schemeClr val="tx1"/>
                        </a:solidFill>
                        <a:latin typeface="Arial Narrow" panose="020B0606020202030204" pitchFamily="34" charset="0"/>
                      </a:endParaRPr>
                    </a:p>
                  </a:txBody>
                  <a:tcPr marL="0" marR="0" marT="0" marB="0" anchor="ctr">
                    <a:lnR w="12700" cap="flat" cmpd="sng" algn="ctr">
                      <a:solidFill>
                        <a:schemeClr val="tx1">
                          <a:lumMod val="75000"/>
                          <a:lumOff val="25000"/>
                        </a:schemeClr>
                      </a:solidFill>
                      <a:prstDash val="sysDot"/>
                      <a:round/>
                      <a:headEnd type="none" w="med" len="med"/>
                      <a:tailEnd type="none" w="med" len="med"/>
                    </a:lnR>
                    <a:lnT w="12700" cap="flat" cmpd="sng" algn="ctr">
                      <a:solidFill>
                        <a:schemeClr val="tx1">
                          <a:lumMod val="75000"/>
                          <a:lumOff val="25000"/>
                        </a:schemeClr>
                      </a:solidFill>
                      <a:prstDash val="sysDot"/>
                      <a:round/>
                      <a:headEnd type="none" w="med" len="med"/>
                      <a:tailEnd type="none" w="med" len="med"/>
                    </a:lnT>
                  </a:tcPr>
                </a:tc>
                <a:tc>
                  <a:txBody>
                    <a:bodyPr/>
                    <a:lstStyle/>
                    <a:p>
                      <a:pPr algn="ctr"/>
                      <a:r>
                        <a:rPr lang="es-CO" sz="2000" b="1" dirty="0">
                          <a:solidFill>
                            <a:schemeClr val="accent6">
                              <a:lumMod val="50000"/>
                            </a:schemeClr>
                          </a:solidFill>
                          <a:latin typeface="Arial Narrow" panose="020B0606020202030204" pitchFamily="34" charset="0"/>
                        </a:rPr>
                        <a:t>64</a:t>
                      </a:r>
                      <a:endParaRPr lang="es-ES" sz="2000" b="1" dirty="0">
                        <a:solidFill>
                          <a:schemeClr val="accent6">
                            <a:lumMod val="50000"/>
                          </a:schemeClr>
                        </a:solidFill>
                        <a:latin typeface="Arial Narrow" panose="020B0606020202030204" pitchFamily="34" charset="0"/>
                      </a:endParaRPr>
                    </a:p>
                  </a:txBody>
                  <a:tcPr marL="0" marR="0" marT="0" marB="0" anchor="ctr">
                    <a:lnL w="12700" cap="flat" cmpd="sng" algn="ctr">
                      <a:solidFill>
                        <a:schemeClr val="tx1">
                          <a:lumMod val="75000"/>
                          <a:lumOff val="25000"/>
                        </a:schemeClr>
                      </a:solidFill>
                      <a:prstDash val="sysDot"/>
                      <a:round/>
                      <a:headEnd type="none" w="med" len="med"/>
                      <a:tailEnd type="none" w="med" len="med"/>
                    </a:lnL>
                    <a:lnR w="12700" cap="flat" cmpd="sng" algn="ctr">
                      <a:solidFill>
                        <a:schemeClr val="tx1">
                          <a:lumMod val="75000"/>
                          <a:lumOff val="25000"/>
                        </a:schemeClr>
                      </a:solidFill>
                      <a:prstDash val="sysDot"/>
                      <a:round/>
                      <a:headEnd type="none" w="med" len="med"/>
                      <a:tailEnd type="none" w="med" len="med"/>
                    </a:lnR>
                    <a:lnT w="12700" cap="flat" cmpd="sng" algn="ctr">
                      <a:solidFill>
                        <a:schemeClr val="tx1">
                          <a:lumMod val="75000"/>
                          <a:lumOff val="2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33" name="Gráfico 32" descr="Equipo">
            <a:extLst>
              <a:ext uri="{FF2B5EF4-FFF2-40B4-BE49-F238E27FC236}">
                <a16:creationId xmlns:a16="http://schemas.microsoft.com/office/drawing/2014/main" id="{B6C11404-0301-4E34-9650-2475292C90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10560" y="1650689"/>
            <a:ext cx="580449" cy="580449"/>
          </a:xfrm>
          <a:prstGeom prst="rect">
            <a:avLst/>
          </a:prstGeom>
        </p:spPr>
      </p:pic>
      <p:cxnSp>
        <p:nvCxnSpPr>
          <p:cNvPr id="36" name="Conector recto 35">
            <a:extLst>
              <a:ext uri="{FF2B5EF4-FFF2-40B4-BE49-F238E27FC236}">
                <a16:creationId xmlns:a16="http://schemas.microsoft.com/office/drawing/2014/main" id="{D52E7392-BBDF-4CEC-A34B-DA60B522C355}"/>
              </a:ext>
            </a:extLst>
          </p:cNvPr>
          <p:cNvCxnSpPr>
            <a:cxnSpLocks/>
          </p:cNvCxnSpPr>
          <p:nvPr/>
        </p:nvCxnSpPr>
        <p:spPr>
          <a:xfrm>
            <a:off x="357432" y="0"/>
            <a:ext cx="12700" cy="3919493"/>
          </a:xfrm>
          <a:prstGeom prst="line">
            <a:avLst/>
          </a:prstGeom>
        </p:spPr>
        <p:style>
          <a:lnRef idx="3">
            <a:schemeClr val="accent6"/>
          </a:lnRef>
          <a:fillRef idx="0">
            <a:schemeClr val="accent6"/>
          </a:fillRef>
          <a:effectRef idx="2">
            <a:schemeClr val="accent6"/>
          </a:effectRef>
          <a:fontRef idx="minor">
            <a:schemeClr val="tx1"/>
          </a:fontRef>
        </p:style>
      </p:cxnSp>
      <p:cxnSp>
        <p:nvCxnSpPr>
          <p:cNvPr id="38" name="Conector recto 37">
            <a:extLst>
              <a:ext uri="{FF2B5EF4-FFF2-40B4-BE49-F238E27FC236}">
                <a16:creationId xmlns:a16="http://schemas.microsoft.com/office/drawing/2014/main" id="{8F305EFB-ACFC-46EC-B8A8-A01FB3DF5919}"/>
              </a:ext>
            </a:extLst>
          </p:cNvPr>
          <p:cNvCxnSpPr>
            <a:cxnSpLocks/>
          </p:cNvCxnSpPr>
          <p:nvPr/>
        </p:nvCxnSpPr>
        <p:spPr>
          <a:xfrm>
            <a:off x="357432" y="3919493"/>
            <a:ext cx="531568" cy="0"/>
          </a:xfrm>
          <a:prstGeom prst="line">
            <a:avLst/>
          </a:prstGeom>
        </p:spPr>
        <p:style>
          <a:lnRef idx="3">
            <a:schemeClr val="accent6"/>
          </a:lnRef>
          <a:fillRef idx="0">
            <a:schemeClr val="accent6"/>
          </a:fillRef>
          <a:effectRef idx="2">
            <a:schemeClr val="accent6"/>
          </a:effectRef>
          <a:fontRef idx="minor">
            <a:schemeClr val="tx1"/>
          </a:fontRef>
        </p:style>
      </p:cxnSp>
      <p:sp>
        <p:nvSpPr>
          <p:cNvPr id="45" name="Rectángulo 44">
            <a:extLst>
              <a:ext uri="{FF2B5EF4-FFF2-40B4-BE49-F238E27FC236}">
                <a16:creationId xmlns:a16="http://schemas.microsoft.com/office/drawing/2014/main" id="{23347F2A-0D3F-4D81-A773-B67C53FA427F}"/>
              </a:ext>
            </a:extLst>
          </p:cNvPr>
          <p:cNvSpPr/>
          <p:nvPr/>
        </p:nvSpPr>
        <p:spPr>
          <a:xfrm>
            <a:off x="7937863" y="836646"/>
            <a:ext cx="2945422" cy="369332"/>
          </a:xfrm>
          <a:prstGeom prst="rect">
            <a:avLst/>
          </a:prstGeom>
        </p:spPr>
        <p:txBody>
          <a:bodyPr wrap="none">
            <a:spAutoFit/>
          </a:bodyPr>
          <a:lstStyle/>
          <a:p>
            <a:r>
              <a:rPr lang="es-CO" b="1" dirty="0">
                <a:solidFill>
                  <a:srgbClr val="346232"/>
                </a:solidFill>
              </a:rPr>
              <a:t>DPI – Sede Dirección General</a:t>
            </a:r>
            <a:endParaRPr lang="es-CO" dirty="0"/>
          </a:p>
        </p:txBody>
      </p:sp>
      <p:graphicFrame>
        <p:nvGraphicFramePr>
          <p:cNvPr id="11" name="3 Tabla">
            <a:extLst>
              <a:ext uri="{FF2B5EF4-FFF2-40B4-BE49-F238E27FC236}">
                <a16:creationId xmlns:a16="http://schemas.microsoft.com/office/drawing/2014/main" id="{AA231FAD-7588-447D-972F-CCDA7E3B62B2}"/>
              </a:ext>
            </a:extLst>
          </p:cNvPr>
          <p:cNvGraphicFramePr>
            <a:graphicFrameLocks noGrp="1"/>
          </p:cNvGraphicFramePr>
          <p:nvPr>
            <p:extLst>
              <p:ext uri="{D42A27DB-BD31-4B8C-83A1-F6EECF244321}">
                <p14:modId xmlns:p14="http://schemas.microsoft.com/office/powerpoint/2010/main" val="1242152617"/>
              </p:ext>
            </p:extLst>
          </p:nvPr>
        </p:nvGraphicFramePr>
        <p:xfrm>
          <a:off x="8374935" y="3187539"/>
          <a:ext cx="1889393" cy="805686"/>
        </p:xfrm>
        <a:graphic>
          <a:graphicData uri="http://schemas.openxmlformats.org/drawingml/2006/table">
            <a:tbl>
              <a:tblPr>
                <a:tableStyleId>{2D5ABB26-0587-4C30-8999-92F81FD0307C}</a:tableStyleId>
              </a:tblPr>
              <a:tblGrid>
                <a:gridCol w="988196">
                  <a:extLst>
                    <a:ext uri="{9D8B030D-6E8A-4147-A177-3AD203B41FA5}">
                      <a16:colId xmlns:a16="http://schemas.microsoft.com/office/drawing/2014/main" val="20000"/>
                    </a:ext>
                  </a:extLst>
                </a:gridCol>
                <a:gridCol w="901197">
                  <a:extLst>
                    <a:ext uri="{9D8B030D-6E8A-4147-A177-3AD203B41FA5}">
                      <a16:colId xmlns:a16="http://schemas.microsoft.com/office/drawing/2014/main" val="20001"/>
                    </a:ext>
                  </a:extLst>
                </a:gridCol>
              </a:tblGrid>
              <a:tr h="402843">
                <a:tc rowSpan="2">
                  <a:txBody>
                    <a:bodyPr/>
                    <a:lstStyle/>
                    <a:p>
                      <a:pPr algn="ctr"/>
                      <a:r>
                        <a:rPr lang="es-CO" sz="1400" b="1" kern="1200" dirty="0">
                          <a:solidFill>
                            <a:schemeClr val="accent6">
                              <a:lumMod val="50000"/>
                            </a:schemeClr>
                          </a:solidFill>
                          <a:latin typeface="Arial Narrow" panose="020B0606020202030204" pitchFamily="34" charset="0"/>
                          <a:ea typeface="+mn-ea"/>
                          <a:cs typeface="+mn-cs"/>
                        </a:rPr>
                        <a:t>Funcionarios de Planta</a:t>
                      </a:r>
                      <a:endParaRPr lang="es-ES" sz="1400" b="1" kern="1200" dirty="0">
                        <a:solidFill>
                          <a:schemeClr val="accent6">
                            <a:lumMod val="50000"/>
                          </a:schemeClr>
                        </a:solidFill>
                        <a:latin typeface="Arial Narrow" panose="020B0606020202030204" pitchFamily="34" charset="0"/>
                        <a:ea typeface="+mn-ea"/>
                        <a:cs typeface="+mn-cs"/>
                      </a:endParaRPr>
                    </a:p>
                  </a:txBody>
                  <a:tcPr marL="0" marR="0" marT="0" marB="0" anchor="ctr">
                    <a:lnR w="12700" cap="flat" cmpd="sng" algn="ctr">
                      <a:solidFill>
                        <a:schemeClr val="tx1">
                          <a:lumMod val="75000"/>
                          <a:lumOff val="25000"/>
                        </a:schemeClr>
                      </a:solidFill>
                      <a:prstDash val="sysDot"/>
                      <a:round/>
                      <a:headEnd type="none" w="med" len="med"/>
                      <a:tailEnd type="none" w="med" len="med"/>
                    </a:lnR>
                  </a:tcPr>
                </a:tc>
                <a:tc>
                  <a:txBody>
                    <a:bodyPr/>
                    <a:lstStyle/>
                    <a:p>
                      <a:pPr algn="ctr"/>
                      <a:r>
                        <a:rPr lang="es-CO" sz="1400" b="1" dirty="0">
                          <a:solidFill>
                            <a:schemeClr val="accent6">
                              <a:lumMod val="50000"/>
                            </a:schemeClr>
                          </a:solidFill>
                          <a:latin typeface="Arial Narrow" panose="020B0606020202030204" pitchFamily="34" charset="0"/>
                        </a:rPr>
                        <a:t>Total</a:t>
                      </a:r>
                      <a:r>
                        <a:rPr lang="es-CO" sz="1400" dirty="0">
                          <a:solidFill>
                            <a:schemeClr val="accent6">
                              <a:lumMod val="50000"/>
                            </a:schemeClr>
                          </a:solidFill>
                          <a:latin typeface="Arial Narrow" panose="020B0606020202030204" pitchFamily="34" charset="0"/>
                        </a:rPr>
                        <a:t>.</a:t>
                      </a:r>
                      <a:endParaRPr lang="es-ES" sz="1400" dirty="0">
                        <a:solidFill>
                          <a:schemeClr val="accent6">
                            <a:lumMod val="50000"/>
                          </a:schemeClr>
                        </a:solidFill>
                        <a:latin typeface="Arial Narrow" panose="020B0606020202030204" pitchFamily="34" charset="0"/>
                      </a:endParaRPr>
                    </a:p>
                  </a:txBody>
                  <a:tcPr marL="0" marR="0" marT="0" marB="0" anchor="ctr">
                    <a:lnL w="12700" cap="flat" cmpd="sng" algn="ctr">
                      <a:solidFill>
                        <a:schemeClr val="tx1">
                          <a:lumMod val="75000"/>
                          <a:lumOff val="25000"/>
                        </a:schemeClr>
                      </a:solidFill>
                      <a:prstDash val="sysDot"/>
                      <a:round/>
                      <a:headEnd type="none" w="med" len="med"/>
                      <a:tailEnd type="none" w="med" len="med"/>
                    </a:lnL>
                    <a:lnR w="12700" cap="flat" cmpd="sng" algn="ctr">
                      <a:solidFill>
                        <a:schemeClr val="tx1">
                          <a:lumMod val="75000"/>
                          <a:lumOff val="25000"/>
                        </a:schemeClr>
                      </a:solidFill>
                      <a:prstDash val="sysDot"/>
                      <a:round/>
                      <a:headEnd type="none" w="med" len="med"/>
                      <a:tailEnd type="none" w="med" len="med"/>
                    </a:lnR>
                    <a:lnB w="12700" cap="flat" cmpd="sng" algn="ctr">
                      <a:solidFill>
                        <a:schemeClr val="tx1">
                          <a:lumMod val="75000"/>
                          <a:lumOff val="25000"/>
                        </a:schemeClr>
                      </a:solidFill>
                      <a:prstDash val="sysDot"/>
                      <a:round/>
                      <a:headEnd type="none" w="med" len="med"/>
                      <a:tailEnd type="none" w="med" len="med"/>
                    </a:lnB>
                  </a:tcPr>
                </a:tc>
                <a:extLst>
                  <a:ext uri="{0D108BD9-81ED-4DB2-BD59-A6C34878D82A}">
                    <a16:rowId xmlns:a16="http://schemas.microsoft.com/office/drawing/2014/main" val="10000"/>
                  </a:ext>
                </a:extLst>
              </a:tr>
              <a:tr h="402843">
                <a:tc vMerge="1">
                  <a:txBody>
                    <a:bodyPr/>
                    <a:lstStyle/>
                    <a:p>
                      <a:pPr algn="ctr"/>
                      <a:endParaRPr lang="es-ES" sz="1200" dirty="0">
                        <a:solidFill>
                          <a:schemeClr val="tx1"/>
                        </a:solidFill>
                        <a:latin typeface="Arial Narrow" panose="020B0606020202030204" pitchFamily="34" charset="0"/>
                      </a:endParaRPr>
                    </a:p>
                  </a:txBody>
                  <a:tcPr marL="0" marR="0" marT="0" marB="0" anchor="ctr">
                    <a:lnR w="12700" cap="flat" cmpd="sng" algn="ctr">
                      <a:solidFill>
                        <a:schemeClr val="tx1">
                          <a:lumMod val="75000"/>
                          <a:lumOff val="25000"/>
                        </a:schemeClr>
                      </a:solidFill>
                      <a:prstDash val="sysDot"/>
                      <a:round/>
                      <a:headEnd type="none" w="med" len="med"/>
                      <a:tailEnd type="none" w="med" len="med"/>
                    </a:lnR>
                    <a:lnT w="12700" cap="flat" cmpd="sng" algn="ctr">
                      <a:solidFill>
                        <a:schemeClr val="tx1">
                          <a:lumMod val="75000"/>
                          <a:lumOff val="25000"/>
                        </a:schemeClr>
                      </a:solidFill>
                      <a:prstDash val="sysDot"/>
                      <a:round/>
                      <a:headEnd type="none" w="med" len="med"/>
                      <a:tailEnd type="none" w="med" len="med"/>
                    </a:lnT>
                  </a:tcPr>
                </a:tc>
                <a:tc>
                  <a:txBody>
                    <a:bodyPr/>
                    <a:lstStyle/>
                    <a:p>
                      <a:pPr algn="ctr"/>
                      <a:r>
                        <a:rPr lang="es-CO" sz="2000" b="1" dirty="0">
                          <a:solidFill>
                            <a:schemeClr val="accent6">
                              <a:lumMod val="50000"/>
                            </a:schemeClr>
                          </a:solidFill>
                          <a:latin typeface="Arial Narrow" panose="020B0606020202030204" pitchFamily="34" charset="0"/>
                        </a:rPr>
                        <a:t>3</a:t>
                      </a:r>
                      <a:endParaRPr lang="es-ES" sz="2000" b="1" dirty="0">
                        <a:solidFill>
                          <a:schemeClr val="accent6">
                            <a:lumMod val="50000"/>
                          </a:schemeClr>
                        </a:solidFill>
                        <a:latin typeface="Arial Narrow" panose="020B0606020202030204" pitchFamily="34" charset="0"/>
                      </a:endParaRPr>
                    </a:p>
                  </a:txBody>
                  <a:tcPr marL="0" marR="0" marT="0" marB="0" anchor="ctr">
                    <a:lnL w="12700" cap="flat" cmpd="sng" algn="ctr">
                      <a:solidFill>
                        <a:schemeClr val="tx1">
                          <a:lumMod val="75000"/>
                          <a:lumOff val="25000"/>
                        </a:schemeClr>
                      </a:solidFill>
                      <a:prstDash val="sysDot"/>
                      <a:round/>
                      <a:headEnd type="none" w="med" len="med"/>
                      <a:tailEnd type="none" w="med" len="med"/>
                    </a:lnL>
                    <a:lnR w="12700" cap="flat" cmpd="sng" algn="ctr">
                      <a:solidFill>
                        <a:schemeClr val="tx1">
                          <a:lumMod val="75000"/>
                          <a:lumOff val="25000"/>
                        </a:schemeClr>
                      </a:solidFill>
                      <a:prstDash val="sysDot"/>
                      <a:round/>
                      <a:headEnd type="none" w="med" len="med"/>
                      <a:tailEnd type="none" w="med" len="med"/>
                    </a:lnR>
                    <a:lnT w="12700" cap="flat" cmpd="sng" algn="ctr">
                      <a:solidFill>
                        <a:schemeClr val="tx1">
                          <a:lumMod val="75000"/>
                          <a:lumOff val="2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12" name="Gráfico 11" descr="Equipo">
            <a:extLst>
              <a:ext uri="{FF2B5EF4-FFF2-40B4-BE49-F238E27FC236}">
                <a16:creationId xmlns:a16="http://schemas.microsoft.com/office/drawing/2014/main" id="{793EAFAF-BC97-4B54-8981-EFE67ABEDC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5250" y="2851481"/>
            <a:ext cx="580449" cy="580449"/>
          </a:xfrm>
          <a:prstGeom prst="rect">
            <a:avLst/>
          </a:prstGeom>
        </p:spPr>
      </p:pic>
      <p:pic>
        <p:nvPicPr>
          <p:cNvPr id="6" name="Imagen 5">
            <a:extLst>
              <a:ext uri="{FF2B5EF4-FFF2-40B4-BE49-F238E27FC236}">
                <a16:creationId xmlns:a16="http://schemas.microsoft.com/office/drawing/2014/main" id="{4AF51EEA-EDEE-4722-94F7-F05B6378EE88}"/>
              </a:ext>
            </a:extLst>
          </p:cNvPr>
          <p:cNvPicPr>
            <a:picLocks noChangeAspect="1"/>
          </p:cNvPicPr>
          <p:nvPr/>
        </p:nvPicPr>
        <p:blipFill>
          <a:blip r:embed="rId4"/>
          <a:stretch>
            <a:fillRect/>
          </a:stretch>
        </p:blipFill>
        <p:spPr>
          <a:xfrm>
            <a:off x="953299" y="1054276"/>
            <a:ext cx="5581402" cy="5604347"/>
          </a:xfrm>
          <a:prstGeom prst="rect">
            <a:avLst/>
          </a:prstGeom>
        </p:spPr>
      </p:pic>
      <p:graphicFrame>
        <p:nvGraphicFramePr>
          <p:cNvPr id="13" name="3 Tabla">
            <a:extLst>
              <a:ext uri="{FF2B5EF4-FFF2-40B4-BE49-F238E27FC236}">
                <a16:creationId xmlns:a16="http://schemas.microsoft.com/office/drawing/2014/main" id="{182FA792-18BE-4306-967B-5A8107021441}"/>
              </a:ext>
            </a:extLst>
          </p:cNvPr>
          <p:cNvGraphicFramePr>
            <a:graphicFrameLocks noGrp="1"/>
          </p:cNvGraphicFramePr>
          <p:nvPr>
            <p:extLst>
              <p:ext uri="{D42A27DB-BD31-4B8C-83A1-F6EECF244321}">
                <p14:modId xmlns:p14="http://schemas.microsoft.com/office/powerpoint/2010/main" val="3805646064"/>
              </p:ext>
            </p:extLst>
          </p:nvPr>
        </p:nvGraphicFramePr>
        <p:xfrm>
          <a:off x="8374935" y="4472105"/>
          <a:ext cx="1889393" cy="805686"/>
        </p:xfrm>
        <a:graphic>
          <a:graphicData uri="http://schemas.openxmlformats.org/drawingml/2006/table">
            <a:tbl>
              <a:tblPr>
                <a:tableStyleId>{2D5ABB26-0587-4C30-8999-92F81FD0307C}</a:tableStyleId>
              </a:tblPr>
              <a:tblGrid>
                <a:gridCol w="988196">
                  <a:extLst>
                    <a:ext uri="{9D8B030D-6E8A-4147-A177-3AD203B41FA5}">
                      <a16:colId xmlns:a16="http://schemas.microsoft.com/office/drawing/2014/main" val="20000"/>
                    </a:ext>
                  </a:extLst>
                </a:gridCol>
                <a:gridCol w="901197">
                  <a:extLst>
                    <a:ext uri="{9D8B030D-6E8A-4147-A177-3AD203B41FA5}">
                      <a16:colId xmlns:a16="http://schemas.microsoft.com/office/drawing/2014/main" val="20001"/>
                    </a:ext>
                  </a:extLst>
                </a:gridCol>
              </a:tblGrid>
              <a:tr h="402843">
                <a:tc rowSpan="2">
                  <a:txBody>
                    <a:bodyPr/>
                    <a:lstStyle/>
                    <a:p>
                      <a:pPr algn="ctr"/>
                      <a:r>
                        <a:rPr lang="es-CO" sz="1400" b="1" kern="1200" dirty="0">
                          <a:solidFill>
                            <a:schemeClr val="accent6">
                              <a:lumMod val="50000"/>
                            </a:schemeClr>
                          </a:solidFill>
                          <a:latin typeface="Arial Narrow" panose="020B0606020202030204" pitchFamily="34" charset="0"/>
                          <a:ea typeface="+mn-ea"/>
                          <a:cs typeface="+mn-cs"/>
                        </a:rPr>
                        <a:t>Practicante</a:t>
                      </a:r>
                      <a:endParaRPr lang="es-ES" sz="1400" b="1" kern="1200" dirty="0">
                        <a:solidFill>
                          <a:schemeClr val="accent6">
                            <a:lumMod val="50000"/>
                          </a:schemeClr>
                        </a:solidFill>
                        <a:latin typeface="Arial Narrow" panose="020B0606020202030204" pitchFamily="34" charset="0"/>
                        <a:ea typeface="+mn-ea"/>
                        <a:cs typeface="+mn-cs"/>
                      </a:endParaRPr>
                    </a:p>
                  </a:txBody>
                  <a:tcPr marL="0" marR="0" marT="0" marB="0" anchor="ctr">
                    <a:lnR w="12700" cap="flat" cmpd="sng" algn="ctr">
                      <a:solidFill>
                        <a:schemeClr val="tx1">
                          <a:lumMod val="75000"/>
                          <a:lumOff val="25000"/>
                        </a:schemeClr>
                      </a:solidFill>
                      <a:prstDash val="sysDot"/>
                      <a:round/>
                      <a:headEnd type="none" w="med" len="med"/>
                      <a:tailEnd type="none" w="med" len="med"/>
                    </a:lnR>
                  </a:tcPr>
                </a:tc>
                <a:tc>
                  <a:txBody>
                    <a:bodyPr/>
                    <a:lstStyle/>
                    <a:p>
                      <a:pPr algn="ctr"/>
                      <a:r>
                        <a:rPr lang="es-CO" sz="1400" b="1" dirty="0">
                          <a:solidFill>
                            <a:schemeClr val="accent6">
                              <a:lumMod val="50000"/>
                            </a:schemeClr>
                          </a:solidFill>
                          <a:latin typeface="Arial Narrow" panose="020B0606020202030204" pitchFamily="34" charset="0"/>
                        </a:rPr>
                        <a:t>Total</a:t>
                      </a:r>
                      <a:r>
                        <a:rPr lang="es-CO" sz="1400" dirty="0">
                          <a:solidFill>
                            <a:schemeClr val="accent6">
                              <a:lumMod val="50000"/>
                            </a:schemeClr>
                          </a:solidFill>
                          <a:latin typeface="Arial Narrow" panose="020B0606020202030204" pitchFamily="34" charset="0"/>
                        </a:rPr>
                        <a:t>.</a:t>
                      </a:r>
                      <a:endParaRPr lang="es-ES" sz="1400" dirty="0">
                        <a:solidFill>
                          <a:schemeClr val="accent6">
                            <a:lumMod val="50000"/>
                          </a:schemeClr>
                        </a:solidFill>
                        <a:latin typeface="Arial Narrow" panose="020B0606020202030204" pitchFamily="34" charset="0"/>
                      </a:endParaRPr>
                    </a:p>
                  </a:txBody>
                  <a:tcPr marL="0" marR="0" marT="0" marB="0" anchor="ctr">
                    <a:lnL w="12700" cap="flat" cmpd="sng" algn="ctr">
                      <a:solidFill>
                        <a:schemeClr val="tx1">
                          <a:lumMod val="75000"/>
                          <a:lumOff val="25000"/>
                        </a:schemeClr>
                      </a:solidFill>
                      <a:prstDash val="sysDot"/>
                      <a:round/>
                      <a:headEnd type="none" w="med" len="med"/>
                      <a:tailEnd type="none" w="med" len="med"/>
                    </a:lnL>
                    <a:lnR w="12700" cap="flat" cmpd="sng" algn="ctr">
                      <a:solidFill>
                        <a:schemeClr val="tx1">
                          <a:lumMod val="75000"/>
                          <a:lumOff val="25000"/>
                        </a:schemeClr>
                      </a:solidFill>
                      <a:prstDash val="sysDot"/>
                      <a:round/>
                      <a:headEnd type="none" w="med" len="med"/>
                      <a:tailEnd type="none" w="med" len="med"/>
                    </a:lnR>
                    <a:lnB w="12700" cap="flat" cmpd="sng" algn="ctr">
                      <a:solidFill>
                        <a:schemeClr val="tx1">
                          <a:lumMod val="75000"/>
                          <a:lumOff val="25000"/>
                        </a:schemeClr>
                      </a:solidFill>
                      <a:prstDash val="sysDot"/>
                      <a:round/>
                      <a:headEnd type="none" w="med" len="med"/>
                      <a:tailEnd type="none" w="med" len="med"/>
                    </a:lnB>
                  </a:tcPr>
                </a:tc>
                <a:extLst>
                  <a:ext uri="{0D108BD9-81ED-4DB2-BD59-A6C34878D82A}">
                    <a16:rowId xmlns:a16="http://schemas.microsoft.com/office/drawing/2014/main" val="10000"/>
                  </a:ext>
                </a:extLst>
              </a:tr>
              <a:tr h="402843">
                <a:tc vMerge="1">
                  <a:txBody>
                    <a:bodyPr/>
                    <a:lstStyle/>
                    <a:p>
                      <a:pPr algn="ctr"/>
                      <a:endParaRPr lang="es-ES" sz="1200" dirty="0">
                        <a:solidFill>
                          <a:schemeClr val="tx1"/>
                        </a:solidFill>
                        <a:latin typeface="Arial Narrow" panose="020B0606020202030204" pitchFamily="34" charset="0"/>
                      </a:endParaRPr>
                    </a:p>
                  </a:txBody>
                  <a:tcPr marL="0" marR="0" marT="0" marB="0" anchor="ctr">
                    <a:lnR w="12700" cap="flat" cmpd="sng" algn="ctr">
                      <a:solidFill>
                        <a:schemeClr val="tx1">
                          <a:lumMod val="75000"/>
                          <a:lumOff val="25000"/>
                        </a:schemeClr>
                      </a:solidFill>
                      <a:prstDash val="sysDot"/>
                      <a:round/>
                      <a:headEnd type="none" w="med" len="med"/>
                      <a:tailEnd type="none" w="med" len="med"/>
                    </a:lnR>
                    <a:lnT w="12700" cap="flat" cmpd="sng" algn="ctr">
                      <a:solidFill>
                        <a:schemeClr val="tx1">
                          <a:lumMod val="75000"/>
                          <a:lumOff val="25000"/>
                        </a:schemeClr>
                      </a:solidFill>
                      <a:prstDash val="sysDot"/>
                      <a:round/>
                      <a:headEnd type="none" w="med" len="med"/>
                      <a:tailEnd type="none" w="med" len="med"/>
                    </a:lnT>
                  </a:tcPr>
                </a:tc>
                <a:tc>
                  <a:txBody>
                    <a:bodyPr/>
                    <a:lstStyle/>
                    <a:p>
                      <a:pPr algn="ctr"/>
                      <a:r>
                        <a:rPr lang="es-CO" sz="2000" b="1" dirty="0">
                          <a:solidFill>
                            <a:schemeClr val="accent6">
                              <a:lumMod val="50000"/>
                            </a:schemeClr>
                          </a:solidFill>
                          <a:latin typeface="Arial Narrow" panose="020B0606020202030204" pitchFamily="34" charset="0"/>
                        </a:rPr>
                        <a:t>1</a:t>
                      </a:r>
                      <a:endParaRPr lang="es-ES" sz="2000" b="1" dirty="0">
                        <a:solidFill>
                          <a:schemeClr val="accent6">
                            <a:lumMod val="50000"/>
                          </a:schemeClr>
                        </a:solidFill>
                        <a:latin typeface="Arial Narrow" panose="020B0606020202030204" pitchFamily="34" charset="0"/>
                      </a:endParaRPr>
                    </a:p>
                  </a:txBody>
                  <a:tcPr marL="0" marR="0" marT="0" marB="0" anchor="ctr">
                    <a:lnL w="12700" cap="flat" cmpd="sng" algn="ctr">
                      <a:solidFill>
                        <a:schemeClr val="tx1">
                          <a:lumMod val="75000"/>
                          <a:lumOff val="25000"/>
                        </a:schemeClr>
                      </a:solidFill>
                      <a:prstDash val="sysDot"/>
                      <a:round/>
                      <a:headEnd type="none" w="med" len="med"/>
                      <a:tailEnd type="none" w="med" len="med"/>
                    </a:lnL>
                    <a:lnR w="12700" cap="flat" cmpd="sng" algn="ctr">
                      <a:solidFill>
                        <a:schemeClr val="tx1">
                          <a:lumMod val="75000"/>
                          <a:lumOff val="25000"/>
                        </a:schemeClr>
                      </a:solidFill>
                      <a:prstDash val="sysDot"/>
                      <a:round/>
                      <a:headEnd type="none" w="med" len="med"/>
                      <a:tailEnd type="none" w="med" len="med"/>
                    </a:lnR>
                    <a:lnT w="12700" cap="flat" cmpd="sng" algn="ctr">
                      <a:solidFill>
                        <a:schemeClr val="tx1">
                          <a:lumMod val="75000"/>
                          <a:lumOff val="25000"/>
                        </a:schemeClr>
                      </a:solidFill>
                      <a:prstDash val="sysDot"/>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14" name="Gráfico 13" descr="Equipo">
            <a:extLst>
              <a:ext uri="{FF2B5EF4-FFF2-40B4-BE49-F238E27FC236}">
                <a16:creationId xmlns:a16="http://schemas.microsoft.com/office/drawing/2014/main" id="{C0E5EC27-5228-4361-B873-5BC87B9FC6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5250" y="4136047"/>
            <a:ext cx="580449" cy="580449"/>
          </a:xfrm>
          <a:prstGeom prst="rect">
            <a:avLst/>
          </a:prstGeom>
        </p:spPr>
      </p:pic>
    </p:spTree>
    <p:extLst>
      <p:ext uri="{BB962C8B-B14F-4D97-AF65-F5344CB8AC3E}">
        <p14:creationId xmlns:p14="http://schemas.microsoft.com/office/powerpoint/2010/main" val="26019182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1.png" descr="Picture1.png">
            <a:extLst>
              <a:ext uri="{FF2B5EF4-FFF2-40B4-BE49-F238E27FC236}">
                <a16:creationId xmlns:a16="http://schemas.microsoft.com/office/drawing/2014/main" id="{6C0B97E1-2359-4811-9CED-573E36AE6652}"/>
              </a:ext>
            </a:extLst>
          </p:cNvPr>
          <p:cNvPicPr>
            <a:picLocks/>
          </p:cNvPicPr>
          <p:nvPr/>
        </p:nvPicPr>
        <p:blipFill>
          <a:blip r:embed="rId2">
            <a:alphaModFix amt="31907"/>
            <a:extLst/>
          </a:blip>
          <a:stretch>
            <a:fillRect/>
          </a:stretch>
        </p:blipFill>
        <p:spPr>
          <a:xfrm rot="15634495" flipH="1">
            <a:off x="3879190" y="2810484"/>
            <a:ext cx="445975" cy="2614597"/>
          </a:xfrm>
          <a:prstGeom prst="rect">
            <a:avLst/>
          </a:prstGeom>
          <a:ln w="12700">
            <a:miter lim="400000"/>
          </a:ln>
        </p:spPr>
      </p:pic>
      <p:pic>
        <p:nvPicPr>
          <p:cNvPr id="66" name="Picture1.png" descr="Picture1.png">
            <a:extLst>
              <a:ext uri="{FF2B5EF4-FFF2-40B4-BE49-F238E27FC236}">
                <a16:creationId xmlns:a16="http://schemas.microsoft.com/office/drawing/2014/main" id="{03339F64-100C-4C82-B158-ED35329FD4E8}"/>
              </a:ext>
            </a:extLst>
          </p:cNvPr>
          <p:cNvPicPr>
            <a:picLocks/>
          </p:cNvPicPr>
          <p:nvPr/>
        </p:nvPicPr>
        <p:blipFill>
          <a:blip r:embed="rId2">
            <a:alphaModFix amt="31907"/>
            <a:extLst/>
          </a:blip>
          <a:stretch>
            <a:fillRect/>
          </a:stretch>
        </p:blipFill>
        <p:spPr>
          <a:xfrm rot="5942525">
            <a:off x="6208692" y="1492029"/>
            <a:ext cx="506911" cy="2592061"/>
          </a:xfrm>
          <a:prstGeom prst="rect">
            <a:avLst/>
          </a:prstGeom>
          <a:ln w="12700">
            <a:miter lim="400000"/>
          </a:ln>
        </p:spPr>
      </p:pic>
      <p:pic>
        <p:nvPicPr>
          <p:cNvPr id="80" name="Picture1.png" descr="Picture1.png">
            <a:extLst>
              <a:ext uri="{FF2B5EF4-FFF2-40B4-BE49-F238E27FC236}">
                <a16:creationId xmlns:a16="http://schemas.microsoft.com/office/drawing/2014/main" id="{647052BE-BF86-4D4C-B71E-0BF892516496}"/>
              </a:ext>
            </a:extLst>
          </p:cNvPr>
          <p:cNvPicPr>
            <a:picLocks/>
          </p:cNvPicPr>
          <p:nvPr/>
        </p:nvPicPr>
        <p:blipFill>
          <a:blip r:embed="rId2">
            <a:alphaModFix amt="31907"/>
            <a:extLst/>
          </a:blip>
          <a:stretch>
            <a:fillRect/>
          </a:stretch>
        </p:blipFill>
        <p:spPr>
          <a:xfrm rot="5942525">
            <a:off x="6445915" y="4019703"/>
            <a:ext cx="506911" cy="2592061"/>
          </a:xfrm>
          <a:prstGeom prst="rect">
            <a:avLst/>
          </a:prstGeom>
          <a:ln w="12700">
            <a:miter lim="400000"/>
          </a:ln>
        </p:spPr>
      </p:pic>
      <p:sp>
        <p:nvSpPr>
          <p:cNvPr id="65" name="Shape">
            <a:extLst>
              <a:ext uri="{FF2B5EF4-FFF2-40B4-BE49-F238E27FC236}">
                <a16:creationId xmlns:a16="http://schemas.microsoft.com/office/drawing/2014/main" id="{D5EA442C-48D6-4DC3-B6F6-F9D69A1CC3EB}"/>
              </a:ext>
            </a:extLst>
          </p:cNvPr>
          <p:cNvSpPr/>
          <p:nvPr/>
        </p:nvSpPr>
        <p:spPr>
          <a:xfrm flipH="1">
            <a:off x="5694285" y="4130896"/>
            <a:ext cx="6445995" cy="122694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437"/>
                </a:lnTo>
                <a:lnTo>
                  <a:pt x="16" y="0"/>
                </a:lnTo>
                <a:lnTo>
                  <a:pt x="21569" y="33"/>
                </a:lnTo>
                <a:lnTo>
                  <a:pt x="21600" y="21600"/>
                </a:lnTo>
                <a:close/>
              </a:path>
            </a:pathLst>
          </a:custGeom>
          <a:gradFill>
            <a:gsLst>
              <a:gs pos="8362">
                <a:srgbClr val="14B8BC"/>
              </a:gs>
              <a:gs pos="35000">
                <a:srgbClr val="8BDFE2"/>
              </a:gs>
              <a:gs pos="63704">
                <a:srgbClr val="00A5C0"/>
              </a:gs>
            </a:gsLst>
            <a:lin ang="10800000"/>
          </a:gradFill>
          <a:ln w="12700">
            <a:miter lim="400000"/>
          </a:ln>
          <a:effectLst>
            <a:outerShdw blurRad="215900" dist="109530" dir="1821181" rotWithShape="0">
              <a:srgbClr val="000000">
                <a:alpha val="49205"/>
              </a:srgbClr>
            </a:outerShdw>
          </a:effectLst>
        </p:spPr>
        <p:txBody>
          <a:bodyPr lIns="45719" rIns="45719" anchor="ctr"/>
          <a:lstStyle/>
          <a:p>
            <a:pPr algn="ctr" defTabSz="855636"/>
            <a:endParaRPr sz="1600">
              <a:solidFill>
                <a:srgbClr val="FFFFFF"/>
              </a:solidFill>
              <a:latin typeface="Calibri Light"/>
              <a:cs typeface="Calibri Light"/>
            </a:endParaRPr>
          </a:p>
        </p:txBody>
      </p:sp>
      <p:sp>
        <p:nvSpPr>
          <p:cNvPr id="74" name="Shape">
            <a:extLst>
              <a:ext uri="{FF2B5EF4-FFF2-40B4-BE49-F238E27FC236}">
                <a16:creationId xmlns:a16="http://schemas.microsoft.com/office/drawing/2014/main" id="{1EB251E7-981E-42A3-9E26-C78411FC5E9C}"/>
              </a:ext>
            </a:extLst>
          </p:cNvPr>
          <p:cNvSpPr/>
          <p:nvPr/>
        </p:nvSpPr>
        <p:spPr>
          <a:xfrm>
            <a:off x="5753038" y="1591895"/>
            <a:ext cx="6453475" cy="130604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437"/>
                </a:lnTo>
                <a:lnTo>
                  <a:pt x="16" y="0"/>
                </a:lnTo>
                <a:lnTo>
                  <a:pt x="21569" y="33"/>
                </a:lnTo>
                <a:lnTo>
                  <a:pt x="21600" y="21600"/>
                </a:lnTo>
                <a:close/>
              </a:path>
            </a:pathLst>
          </a:custGeom>
          <a:gradFill>
            <a:gsLst>
              <a:gs pos="7133">
                <a:srgbClr val="494283"/>
              </a:gs>
              <a:gs pos="35000">
                <a:srgbClr val="847BD3"/>
              </a:gs>
              <a:gs pos="63704">
                <a:srgbClr val="4B4388"/>
              </a:gs>
            </a:gsLst>
            <a:lin ang="10800000"/>
          </a:gradFill>
          <a:ln w="12700">
            <a:miter lim="400000"/>
          </a:ln>
          <a:effectLst>
            <a:outerShdw blurRad="215900" dist="102944" dir="8587806" rotWithShape="0">
              <a:srgbClr val="000000">
                <a:alpha val="49205"/>
              </a:srgbClr>
            </a:outerShdw>
          </a:effectLst>
        </p:spPr>
        <p:txBody>
          <a:bodyPr lIns="45719" rIns="45719" anchor="ctr"/>
          <a:lstStyle/>
          <a:p>
            <a:pPr algn="ctr" defTabSz="855636"/>
            <a:endParaRPr sz="1600">
              <a:solidFill>
                <a:srgbClr val="FFFFFF"/>
              </a:solidFill>
              <a:latin typeface="Calibri Light"/>
              <a:cs typeface="Calibri Light"/>
            </a:endParaRPr>
          </a:p>
        </p:txBody>
      </p:sp>
      <p:sp>
        <p:nvSpPr>
          <p:cNvPr id="28" name="Rectángulo 27">
            <a:extLst>
              <a:ext uri="{FF2B5EF4-FFF2-40B4-BE49-F238E27FC236}">
                <a16:creationId xmlns:a16="http://schemas.microsoft.com/office/drawing/2014/main" id="{A342A135-6F2C-4E40-963C-A7D29B1B78EF}"/>
              </a:ext>
            </a:extLst>
          </p:cNvPr>
          <p:cNvSpPr/>
          <p:nvPr/>
        </p:nvSpPr>
        <p:spPr>
          <a:xfrm>
            <a:off x="6788872" y="174012"/>
            <a:ext cx="881972" cy="830997"/>
          </a:xfrm>
          <a:prstGeom prst="rect">
            <a:avLst/>
          </a:prstGeom>
        </p:spPr>
        <p:txBody>
          <a:bodyPr wrap="none">
            <a:spAutoFit/>
          </a:bodyPr>
          <a:lstStyle/>
          <a:p>
            <a:pPr algn="ctr"/>
            <a:r>
              <a:rPr lang="es-CO" sz="4800" b="1" dirty="0">
                <a:solidFill>
                  <a:srgbClr val="346232"/>
                </a:solidFill>
              </a:rPr>
              <a:t>     </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9" name="Rectángulo 8">
            <a:extLst>
              <a:ext uri="{FF2B5EF4-FFF2-40B4-BE49-F238E27FC236}">
                <a16:creationId xmlns:a16="http://schemas.microsoft.com/office/drawing/2014/main" id="{E941CA71-2024-4541-81FC-125571D919D3}"/>
              </a:ext>
            </a:extLst>
          </p:cNvPr>
          <p:cNvSpPr/>
          <p:nvPr/>
        </p:nvSpPr>
        <p:spPr>
          <a:xfrm>
            <a:off x="9075549" y="83477"/>
            <a:ext cx="1827231" cy="830997"/>
          </a:xfrm>
          <a:prstGeom prst="rect">
            <a:avLst/>
          </a:prstGeom>
        </p:spPr>
        <p:txBody>
          <a:bodyPr wrap="none">
            <a:spAutoFit/>
          </a:bodyPr>
          <a:lstStyle/>
          <a:p>
            <a:pPr algn="ctr"/>
            <a:r>
              <a:rPr lang="es-CO" sz="4800" b="1" dirty="0">
                <a:solidFill>
                  <a:srgbClr val="346232"/>
                </a:solidFill>
              </a:rPr>
              <a:t>RETOS</a:t>
            </a:r>
          </a:p>
        </p:txBody>
      </p:sp>
      <p:sp>
        <p:nvSpPr>
          <p:cNvPr id="12" name="Rectángulo 11">
            <a:extLst>
              <a:ext uri="{FF2B5EF4-FFF2-40B4-BE49-F238E27FC236}">
                <a16:creationId xmlns:a16="http://schemas.microsoft.com/office/drawing/2014/main" id="{8EDE1484-E6D1-4F1A-A1FB-34F88757FBFA}"/>
              </a:ext>
            </a:extLst>
          </p:cNvPr>
          <p:cNvSpPr/>
          <p:nvPr/>
        </p:nvSpPr>
        <p:spPr>
          <a:xfrm>
            <a:off x="6204250" y="823939"/>
            <a:ext cx="4698530" cy="461665"/>
          </a:xfrm>
          <a:prstGeom prst="rect">
            <a:avLst/>
          </a:prstGeom>
        </p:spPr>
        <p:txBody>
          <a:bodyPr wrap="none">
            <a:spAutoFit/>
          </a:bodyPr>
          <a:lstStyle/>
          <a:p>
            <a:pPr algn="ctr"/>
            <a:r>
              <a:rPr lang="es-E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Equipo Apoyo a la Supervisión</a:t>
            </a:r>
          </a:p>
        </p:txBody>
      </p:sp>
      <p:sp>
        <p:nvSpPr>
          <p:cNvPr id="10" name="Oval 78">
            <a:extLst>
              <a:ext uri="{FF2B5EF4-FFF2-40B4-BE49-F238E27FC236}">
                <a16:creationId xmlns:a16="http://schemas.microsoft.com/office/drawing/2014/main" id="{64745A82-1B84-4BC2-8E93-74C259B90868}"/>
              </a:ext>
            </a:extLst>
          </p:cNvPr>
          <p:cNvSpPr/>
          <p:nvPr/>
        </p:nvSpPr>
        <p:spPr>
          <a:xfrm>
            <a:off x="4746481" y="6659245"/>
            <a:ext cx="1188996" cy="91081"/>
          </a:xfrm>
          <a:prstGeom prst="ellipse">
            <a:avLst/>
          </a:prstGeom>
          <a:gradFill>
            <a:gsLst>
              <a:gs pos="2000">
                <a:srgbClr val="000000">
                  <a:alpha val="36000"/>
                </a:srgbClr>
              </a:gs>
              <a:gs pos="100000">
                <a:srgbClr val="FFFFFF">
                  <a:alpha val="0"/>
                </a:srgbClr>
              </a:gs>
            </a:gsLst>
            <a:path path="circle">
              <a:fillToRect l="37721" t="-19636" r="62278" b="119636"/>
            </a:path>
          </a:gradFill>
          <a:ln w="12700">
            <a:miter lim="400000"/>
          </a:ln>
        </p:spPr>
        <p:txBody>
          <a:bodyPr lIns="45719" rIns="45719" anchor="ctr"/>
          <a:lstStyle/>
          <a:p>
            <a:pPr algn="ctr" defTabSz="914362">
              <a:defRPr>
                <a:solidFill>
                  <a:srgbClr val="FFFFFF"/>
                </a:solidFill>
              </a:defRPr>
            </a:pPr>
            <a:endParaRPr/>
          </a:p>
        </p:txBody>
      </p:sp>
      <p:grpSp>
        <p:nvGrpSpPr>
          <p:cNvPr id="18" name="Group">
            <a:extLst>
              <a:ext uri="{FF2B5EF4-FFF2-40B4-BE49-F238E27FC236}">
                <a16:creationId xmlns:a16="http://schemas.microsoft.com/office/drawing/2014/main" id="{C30DF6E1-F9C5-4955-87BD-6119B4A2298F}"/>
              </a:ext>
            </a:extLst>
          </p:cNvPr>
          <p:cNvGrpSpPr/>
          <p:nvPr/>
        </p:nvGrpSpPr>
        <p:grpSpPr>
          <a:xfrm>
            <a:off x="4919099" y="-1484556"/>
            <a:ext cx="843761" cy="8189320"/>
            <a:chOff x="0" y="35"/>
            <a:chExt cx="843760" cy="5238183"/>
          </a:xfrm>
        </p:grpSpPr>
        <p:sp>
          <p:nvSpPr>
            <p:cNvPr id="19" name="Triangle">
              <a:extLst>
                <a:ext uri="{FF2B5EF4-FFF2-40B4-BE49-F238E27FC236}">
                  <a16:creationId xmlns:a16="http://schemas.microsoft.com/office/drawing/2014/main" id="{92DDCABD-3EAA-4EC0-A61B-B931F32AACA8}"/>
                </a:ext>
              </a:extLst>
            </p:cNvPr>
            <p:cNvSpPr/>
            <p:nvPr/>
          </p:nvSpPr>
          <p:spPr>
            <a:xfrm>
              <a:off x="13722" y="4533062"/>
              <a:ext cx="816316" cy="700464"/>
            </a:xfrm>
            <a:custGeom>
              <a:avLst/>
              <a:gdLst/>
              <a:ahLst/>
              <a:cxnLst>
                <a:cxn ang="0">
                  <a:pos x="wd2" y="hd2"/>
                </a:cxn>
                <a:cxn ang="5400000">
                  <a:pos x="wd2" y="hd2"/>
                </a:cxn>
                <a:cxn ang="10800000">
                  <a:pos x="wd2" y="hd2"/>
                </a:cxn>
                <a:cxn ang="16200000">
                  <a:pos x="wd2" y="hd2"/>
                </a:cxn>
              </a:cxnLst>
              <a:rect l="0" t="0" r="r" b="b"/>
              <a:pathLst>
                <a:path w="21600" h="21600" extrusionOk="0">
                  <a:moveTo>
                    <a:pt x="0" y="42"/>
                  </a:moveTo>
                  <a:lnTo>
                    <a:pt x="10415" y="21600"/>
                  </a:lnTo>
                  <a:lnTo>
                    <a:pt x="21600" y="0"/>
                  </a:lnTo>
                  <a:lnTo>
                    <a:pt x="0" y="42"/>
                  </a:lnTo>
                  <a:close/>
                </a:path>
              </a:pathLst>
            </a:custGeom>
            <a:gradFill flip="none" rotWithShape="1">
              <a:gsLst>
                <a:gs pos="0">
                  <a:srgbClr val="FDE2C5"/>
                </a:gs>
                <a:gs pos="57000">
                  <a:srgbClr val="E8A374"/>
                </a:gs>
                <a:gs pos="73000">
                  <a:srgbClr val="C37E45"/>
                </a:gs>
                <a:gs pos="94631">
                  <a:srgbClr val="F1BF99"/>
                </a:gs>
              </a:gsLst>
              <a:lin ang="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20" name="Shape">
              <a:extLst>
                <a:ext uri="{FF2B5EF4-FFF2-40B4-BE49-F238E27FC236}">
                  <a16:creationId xmlns:a16="http://schemas.microsoft.com/office/drawing/2014/main" id="{291FDF4E-02D5-4A6F-B40E-B1A1CAFF2641}"/>
                </a:ext>
              </a:extLst>
            </p:cNvPr>
            <p:cNvSpPr/>
            <p:nvPr/>
          </p:nvSpPr>
          <p:spPr>
            <a:xfrm>
              <a:off x="292337" y="5017388"/>
              <a:ext cx="244402" cy="220832"/>
            </a:xfrm>
            <a:custGeom>
              <a:avLst/>
              <a:gdLst/>
              <a:ahLst/>
              <a:cxnLst>
                <a:cxn ang="0">
                  <a:pos x="wd2" y="hd2"/>
                </a:cxn>
                <a:cxn ang="5400000">
                  <a:pos x="wd2" y="hd2"/>
                </a:cxn>
                <a:cxn ang="10800000">
                  <a:pos x="wd2" y="hd2"/>
                </a:cxn>
                <a:cxn ang="16200000">
                  <a:pos x="wd2" y="hd2"/>
                </a:cxn>
              </a:cxnLst>
              <a:rect l="0" t="0" r="r" b="b"/>
              <a:pathLst>
                <a:path w="21600" h="21478" extrusionOk="0">
                  <a:moveTo>
                    <a:pt x="0" y="815"/>
                  </a:moveTo>
                  <a:cubicBezTo>
                    <a:pt x="3459" y="2490"/>
                    <a:pt x="7318" y="2888"/>
                    <a:pt x="11000" y="1948"/>
                  </a:cubicBezTo>
                  <a:cubicBezTo>
                    <a:pt x="12892" y="1466"/>
                    <a:pt x="14700" y="634"/>
                    <a:pt x="16611" y="247"/>
                  </a:cubicBezTo>
                  <a:cubicBezTo>
                    <a:pt x="18260" y="-87"/>
                    <a:pt x="19952" y="-82"/>
                    <a:pt x="21600" y="261"/>
                  </a:cubicBezTo>
                  <a:cubicBezTo>
                    <a:pt x="18673" y="6428"/>
                    <a:pt x="15924" y="12651"/>
                    <a:pt x="13299" y="18923"/>
                  </a:cubicBezTo>
                  <a:cubicBezTo>
                    <a:pt x="12768" y="20193"/>
                    <a:pt x="12036" y="21513"/>
                    <a:pt x="10817" y="21477"/>
                  </a:cubicBezTo>
                  <a:cubicBezTo>
                    <a:pt x="10231" y="21459"/>
                    <a:pt x="9776" y="21134"/>
                    <a:pt x="9377" y="20681"/>
                  </a:cubicBezTo>
                  <a:cubicBezTo>
                    <a:pt x="8862" y="20095"/>
                    <a:pt x="8442" y="19302"/>
                    <a:pt x="8088" y="18532"/>
                  </a:cubicBezTo>
                  <a:cubicBezTo>
                    <a:pt x="5377" y="12631"/>
                    <a:pt x="2694" y="6726"/>
                    <a:pt x="0" y="815"/>
                  </a:cubicBezTo>
                  <a:close/>
                </a:path>
              </a:pathLst>
            </a:custGeom>
            <a:gradFill flip="none" rotWithShape="1">
              <a:gsLst>
                <a:gs pos="18000">
                  <a:srgbClr val="0D0D0D"/>
                </a:gs>
                <a:gs pos="49000">
                  <a:srgbClr val="B8AEA2"/>
                </a:gs>
                <a:gs pos="77000">
                  <a:srgbClr val="000000"/>
                </a:gs>
              </a:gsLst>
              <a:lin ang="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21" name="Shape">
              <a:extLst>
                <a:ext uri="{FF2B5EF4-FFF2-40B4-BE49-F238E27FC236}">
                  <a16:creationId xmlns:a16="http://schemas.microsoft.com/office/drawing/2014/main" id="{6AC307BB-9C21-45D7-A0B6-A8BD09F052D3}"/>
                </a:ext>
              </a:extLst>
            </p:cNvPr>
            <p:cNvSpPr/>
            <p:nvPr/>
          </p:nvSpPr>
          <p:spPr>
            <a:xfrm>
              <a:off x="0" y="783958"/>
              <a:ext cx="284961" cy="3834372"/>
            </a:xfrm>
            <a:custGeom>
              <a:avLst/>
              <a:gdLst/>
              <a:ahLst/>
              <a:cxnLst>
                <a:cxn ang="0">
                  <a:pos x="wd2" y="hd2"/>
                </a:cxn>
                <a:cxn ang="5400000">
                  <a:pos x="wd2" y="hd2"/>
                </a:cxn>
                <a:cxn ang="10800000">
                  <a:pos x="wd2" y="hd2"/>
                </a:cxn>
                <a:cxn ang="16200000">
                  <a:pos x="wd2" y="hd2"/>
                </a:cxn>
              </a:cxnLst>
              <a:rect l="0" t="0" r="r" b="b"/>
              <a:pathLst>
                <a:path w="21600" h="21541" extrusionOk="0">
                  <a:moveTo>
                    <a:pt x="532" y="439"/>
                  </a:moveTo>
                  <a:lnTo>
                    <a:pt x="0" y="20783"/>
                  </a:lnTo>
                  <a:cubicBezTo>
                    <a:pt x="514" y="21124"/>
                    <a:pt x="3744" y="21409"/>
                    <a:pt x="8193" y="21506"/>
                  </a:cubicBezTo>
                  <a:cubicBezTo>
                    <a:pt x="12510" y="21600"/>
                    <a:pt x="17168" y="21498"/>
                    <a:pt x="20106" y="21246"/>
                  </a:cubicBezTo>
                  <a:lnTo>
                    <a:pt x="21600" y="0"/>
                  </a:lnTo>
                  <a:cubicBezTo>
                    <a:pt x="17462" y="45"/>
                    <a:pt x="13374" y="112"/>
                    <a:pt x="9370" y="202"/>
                  </a:cubicBezTo>
                  <a:cubicBezTo>
                    <a:pt x="6367" y="269"/>
                    <a:pt x="3417" y="348"/>
                    <a:pt x="532" y="439"/>
                  </a:cubicBezTo>
                  <a:close/>
                </a:path>
              </a:pathLst>
            </a:custGeom>
            <a:solidFill>
              <a:srgbClr val="F7A236"/>
            </a:solidFill>
            <a:ln w="12700" cap="flat">
              <a:noFill/>
              <a:miter lim="400000"/>
            </a:ln>
            <a:effectLst/>
          </p:spPr>
          <p:txBody>
            <a:bodyPr wrap="square" lIns="45719" tIns="45719" rIns="45719" bIns="45719" numCol="1" anchor="t">
              <a:noAutofit/>
            </a:bodyPr>
            <a:lstStyle/>
            <a:p>
              <a:endParaRPr/>
            </a:p>
          </p:txBody>
        </p:sp>
        <p:sp>
          <p:nvSpPr>
            <p:cNvPr id="22" name="Shape">
              <a:extLst>
                <a:ext uri="{FF2B5EF4-FFF2-40B4-BE49-F238E27FC236}">
                  <a16:creationId xmlns:a16="http://schemas.microsoft.com/office/drawing/2014/main" id="{FF386A24-CB45-4322-97A3-108CA899EF97}"/>
                </a:ext>
              </a:extLst>
            </p:cNvPr>
            <p:cNvSpPr/>
            <p:nvPr/>
          </p:nvSpPr>
          <p:spPr>
            <a:xfrm>
              <a:off x="263681" y="773073"/>
              <a:ext cx="320700" cy="3890224"/>
            </a:xfrm>
            <a:custGeom>
              <a:avLst/>
              <a:gdLst/>
              <a:ahLst/>
              <a:cxnLst>
                <a:cxn ang="0">
                  <a:pos x="wd2" y="hd2"/>
                </a:cxn>
                <a:cxn ang="5400000">
                  <a:pos x="wd2" y="hd2"/>
                </a:cxn>
                <a:cxn ang="10800000">
                  <a:pos x="wd2" y="hd2"/>
                </a:cxn>
                <a:cxn ang="16200000">
                  <a:pos x="wd2" y="hd2"/>
                </a:cxn>
              </a:cxnLst>
              <a:rect l="0" t="0" r="r" b="b"/>
              <a:pathLst>
                <a:path w="21600" h="21571" extrusionOk="0">
                  <a:moveTo>
                    <a:pt x="1272" y="57"/>
                  </a:moveTo>
                  <a:cubicBezTo>
                    <a:pt x="4719" y="18"/>
                    <a:pt x="8195" y="-1"/>
                    <a:pt x="11674" y="0"/>
                  </a:cubicBezTo>
                  <a:cubicBezTo>
                    <a:pt x="14995" y="2"/>
                    <a:pt x="18311" y="21"/>
                    <a:pt x="21600" y="60"/>
                  </a:cubicBezTo>
                  <a:lnTo>
                    <a:pt x="20934" y="21048"/>
                  </a:lnTo>
                  <a:cubicBezTo>
                    <a:pt x="18756" y="21394"/>
                    <a:pt x="14273" y="21599"/>
                    <a:pt x="9555" y="21568"/>
                  </a:cubicBezTo>
                  <a:cubicBezTo>
                    <a:pt x="5437" y="21542"/>
                    <a:pt x="1801" y="21337"/>
                    <a:pt x="0" y="21031"/>
                  </a:cubicBezTo>
                  <a:lnTo>
                    <a:pt x="1272" y="57"/>
                  </a:lnTo>
                  <a:close/>
                </a:path>
              </a:pathLst>
            </a:custGeom>
            <a:solidFill>
              <a:srgbClr val="FFBE33"/>
            </a:solidFill>
            <a:ln w="12700" cap="flat">
              <a:noFill/>
              <a:miter lim="400000"/>
            </a:ln>
            <a:effectLst/>
          </p:spPr>
          <p:txBody>
            <a:bodyPr wrap="square" lIns="45719" tIns="45719" rIns="45719" bIns="45719" numCol="1" anchor="t">
              <a:noAutofit/>
            </a:bodyPr>
            <a:lstStyle/>
            <a:p>
              <a:endParaRPr/>
            </a:p>
          </p:txBody>
        </p:sp>
        <p:sp>
          <p:nvSpPr>
            <p:cNvPr id="23" name="Shape">
              <a:extLst>
                <a:ext uri="{FF2B5EF4-FFF2-40B4-BE49-F238E27FC236}">
                  <a16:creationId xmlns:a16="http://schemas.microsoft.com/office/drawing/2014/main" id="{9DD7DE46-9F59-40BD-8698-C92A97D80F8D}"/>
                </a:ext>
              </a:extLst>
            </p:cNvPr>
            <p:cNvSpPr/>
            <p:nvPr/>
          </p:nvSpPr>
          <p:spPr>
            <a:xfrm flipH="1">
              <a:off x="558800" y="780783"/>
              <a:ext cx="284961" cy="3836184"/>
            </a:xfrm>
            <a:custGeom>
              <a:avLst/>
              <a:gdLst/>
              <a:ahLst/>
              <a:cxnLst>
                <a:cxn ang="0">
                  <a:pos x="wd2" y="hd2"/>
                </a:cxn>
                <a:cxn ang="5400000">
                  <a:pos x="wd2" y="hd2"/>
                </a:cxn>
                <a:cxn ang="10800000">
                  <a:pos x="wd2" y="hd2"/>
                </a:cxn>
                <a:cxn ang="16200000">
                  <a:pos x="wd2" y="hd2"/>
                </a:cxn>
              </a:cxnLst>
              <a:rect l="0" t="0" r="r" b="b"/>
              <a:pathLst>
                <a:path w="21600" h="21536" extrusionOk="0">
                  <a:moveTo>
                    <a:pt x="532" y="439"/>
                  </a:moveTo>
                  <a:lnTo>
                    <a:pt x="0" y="20769"/>
                  </a:lnTo>
                  <a:cubicBezTo>
                    <a:pt x="652" y="21106"/>
                    <a:pt x="3828" y="21386"/>
                    <a:pt x="8193" y="21492"/>
                  </a:cubicBezTo>
                  <a:cubicBezTo>
                    <a:pt x="12651" y="21600"/>
                    <a:pt x="17551" y="21508"/>
                    <a:pt x="20767" y="21255"/>
                  </a:cubicBezTo>
                  <a:lnTo>
                    <a:pt x="21600" y="0"/>
                  </a:lnTo>
                  <a:cubicBezTo>
                    <a:pt x="17462" y="45"/>
                    <a:pt x="13374" y="112"/>
                    <a:pt x="9370" y="201"/>
                  </a:cubicBezTo>
                  <a:cubicBezTo>
                    <a:pt x="6367" y="268"/>
                    <a:pt x="3417" y="348"/>
                    <a:pt x="532" y="439"/>
                  </a:cubicBezTo>
                  <a:close/>
                </a:path>
              </a:pathLst>
            </a:custGeom>
            <a:solidFill>
              <a:srgbClr val="D78636"/>
            </a:solidFill>
            <a:ln w="12700" cap="flat">
              <a:noFill/>
              <a:miter lim="400000"/>
            </a:ln>
            <a:effectLst/>
          </p:spPr>
          <p:txBody>
            <a:bodyPr wrap="square" lIns="45719" tIns="45719" rIns="45719" bIns="45719" numCol="1" anchor="t">
              <a:noAutofit/>
            </a:bodyPr>
            <a:lstStyle/>
            <a:p>
              <a:endParaRPr/>
            </a:p>
          </p:txBody>
        </p:sp>
        <p:sp>
          <p:nvSpPr>
            <p:cNvPr id="24" name="Shape">
              <a:extLst>
                <a:ext uri="{FF2B5EF4-FFF2-40B4-BE49-F238E27FC236}">
                  <a16:creationId xmlns:a16="http://schemas.microsoft.com/office/drawing/2014/main" id="{9116269C-D967-4362-9E20-435014BA755A}"/>
                </a:ext>
              </a:extLst>
            </p:cNvPr>
            <p:cNvSpPr/>
            <p:nvPr/>
          </p:nvSpPr>
          <p:spPr>
            <a:xfrm>
              <a:off x="954" y="253732"/>
              <a:ext cx="841852" cy="624174"/>
            </a:xfrm>
            <a:custGeom>
              <a:avLst/>
              <a:gdLst/>
              <a:ahLst/>
              <a:cxnLst>
                <a:cxn ang="0">
                  <a:pos x="wd2" y="hd2"/>
                </a:cxn>
                <a:cxn ang="5400000">
                  <a:pos x="wd2" y="hd2"/>
                </a:cxn>
                <a:cxn ang="10800000">
                  <a:pos x="wd2" y="hd2"/>
                </a:cxn>
                <a:cxn ang="16200000">
                  <a:pos x="wd2" y="hd2"/>
                </a:cxn>
              </a:cxnLst>
              <a:rect l="0" t="0" r="r" b="b"/>
              <a:pathLst>
                <a:path w="21600" h="21503" extrusionOk="0">
                  <a:moveTo>
                    <a:pt x="0" y="21429"/>
                  </a:moveTo>
                  <a:cubicBezTo>
                    <a:pt x="3447" y="19863"/>
                    <a:pt x="7062" y="19063"/>
                    <a:pt x="10701" y="19060"/>
                  </a:cubicBezTo>
                  <a:cubicBezTo>
                    <a:pt x="14410" y="19058"/>
                    <a:pt x="18093" y="19883"/>
                    <a:pt x="21600" y="21503"/>
                  </a:cubicBezTo>
                  <a:lnTo>
                    <a:pt x="21522" y="3423"/>
                  </a:lnTo>
                  <a:cubicBezTo>
                    <a:pt x="18212" y="1275"/>
                    <a:pt x="14596" y="109"/>
                    <a:pt x="10920" y="7"/>
                  </a:cubicBezTo>
                  <a:cubicBezTo>
                    <a:pt x="7175" y="-97"/>
                    <a:pt x="3458" y="904"/>
                    <a:pt x="33" y="2941"/>
                  </a:cubicBezTo>
                  <a:lnTo>
                    <a:pt x="0" y="21429"/>
                  </a:lnTo>
                  <a:close/>
                </a:path>
              </a:pathLst>
            </a:custGeom>
            <a:gradFill flip="none" rotWithShape="1">
              <a:gsLst>
                <a:gs pos="7133">
                  <a:srgbClr val="1C1719"/>
                </a:gs>
                <a:gs pos="35000">
                  <a:srgbClr val="808080"/>
                </a:gs>
                <a:gs pos="63704">
                  <a:srgbClr val="1C1719"/>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25" name="Shape">
              <a:extLst>
                <a:ext uri="{FF2B5EF4-FFF2-40B4-BE49-F238E27FC236}">
                  <a16:creationId xmlns:a16="http://schemas.microsoft.com/office/drawing/2014/main" id="{CD09A0A6-D8DC-43A0-B4B8-10FAB565A70E}"/>
                </a:ext>
              </a:extLst>
            </p:cNvPr>
            <p:cNvSpPr/>
            <p:nvPr/>
          </p:nvSpPr>
          <p:spPr>
            <a:xfrm>
              <a:off x="2006" y="35"/>
              <a:ext cx="839726" cy="359274"/>
            </a:xfrm>
            <a:custGeom>
              <a:avLst/>
              <a:gdLst/>
              <a:ahLst/>
              <a:cxnLst>
                <a:cxn ang="0">
                  <a:pos x="wd2" y="hd2"/>
                </a:cxn>
                <a:cxn ang="5400000">
                  <a:pos x="wd2" y="hd2"/>
                </a:cxn>
                <a:cxn ang="10800000">
                  <a:pos x="wd2" y="hd2"/>
                </a:cxn>
                <a:cxn ang="16200000">
                  <a:pos x="wd2" y="hd2"/>
                </a:cxn>
              </a:cxnLst>
              <a:rect l="0" t="0" r="r" b="b"/>
              <a:pathLst>
                <a:path w="21600" h="21528" extrusionOk="0">
                  <a:moveTo>
                    <a:pt x="0" y="21247"/>
                  </a:moveTo>
                  <a:cubicBezTo>
                    <a:pt x="3450" y="18239"/>
                    <a:pt x="7106" y="16719"/>
                    <a:pt x="10789" y="16761"/>
                  </a:cubicBezTo>
                  <a:cubicBezTo>
                    <a:pt x="14487" y="16803"/>
                    <a:pt x="18151" y="18418"/>
                    <a:pt x="21600" y="21528"/>
                  </a:cubicBezTo>
                  <a:lnTo>
                    <a:pt x="21515" y="13790"/>
                  </a:lnTo>
                  <a:cubicBezTo>
                    <a:pt x="20741" y="8644"/>
                    <a:pt x="19101" y="4500"/>
                    <a:pt x="16996" y="2268"/>
                  </a:cubicBezTo>
                  <a:cubicBezTo>
                    <a:pt x="14955" y="103"/>
                    <a:pt x="12662" y="-72"/>
                    <a:pt x="10400" y="18"/>
                  </a:cubicBezTo>
                  <a:cubicBezTo>
                    <a:pt x="8139" y="108"/>
                    <a:pt x="5839" y="474"/>
                    <a:pt x="3862" y="2962"/>
                  </a:cubicBezTo>
                  <a:cubicBezTo>
                    <a:pt x="2056" y="5234"/>
                    <a:pt x="697" y="9071"/>
                    <a:pt x="89" y="13670"/>
                  </a:cubicBezTo>
                  <a:lnTo>
                    <a:pt x="0" y="21247"/>
                  </a:lnTo>
                  <a:close/>
                </a:path>
              </a:pathLst>
            </a:custGeom>
            <a:gradFill flip="none" rotWithShape="1">
              <a:gsLst>
                <a:gs pos="0">
                  <a:srgbClr val="EBEBEB"/>
                </a:gs>
                <a:gs pos="28537">
                  <a:srgbClr val="D04472"/>
                </a:gs>
                <a:gs pos="100000">
                  <a:srgbClr val="CE3C6C"/>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26" name="Rectangle 15">
              <a:extLst>
                <a:ext uri="{FF2B5EF4-FFF2-40B4-BE49-F238E27FC236}">
                  <a16:creationId xmlns:a16="http://schemas.microsoft.com/office/drawing/2014/main" id="{2EBC23B4-A73D-4C4B-82A4-14D2A84226F9}"/>
                </a:ext>
              </a:extLst>
            </p:cNvPr>
            <p:cNvSpPr/>
            <p:nvPr/>
          </p:nvSpPr>
          <p:spPr>
            <a:xfrm rot="10800000" flipH="1">
              <a:off x="1592" y="400913"/>
              <a:ext cx="836185" cy="110591"/>
            </a:xfrm>
            <a:custGeom>
              <a:avLst/>
              <a:gdLst/>
              <a:ahLst/>
              <a:cxnLst>
                <a:cxn ang="0">
                  <a:pos x="wd2" y="hd2"/>
                </a:cxn>
                <a:cxn ang="5400000">
                  <a:pos x="wd2" y="hd2"/>
                </a:cxn>
                <a:cxn ang="10800000">
                  <a:pos x="wd2" y="hd2"/>
                </a:cxn>
                <a:cxn ang="16200000">
                  <a:pos x="wd2" y="hd2"/>
                </a:cxn>
              </a:cxnLst>
              <a:rect l="0" t="0" r="r" b="b"/>
              <a:pathLst>
                <a:path w="21600" h="21286" extrusionOk="0">
                  <a:moveTo>
                    <a:pt x="9" y="833"/>
                  </a:moveTo>
                  <a:cubicBezTo>
                    <a:pt x="3628" y="10680"/>
                    <a:pt x="7461" y="15418"/>
                    <a:pt x="11312" y="14805"/>
                  </a:cubicBezTo>
                  <a:cubicBezTo>
                    <a:pt x="14825" y="14246"/>
                    <a:pt x="18299" y="9239"/>
                    <a:pt x="21586" y="0"/>
                  </a:cubicBezTo>
                  <a:lnTo>
                    <a:pt x="21600" y="6147"/>
                  </a:lnTo>
                  <a:cubicBezTo>
                    <a:pt x="18247" y="15835"/>
                    <a:pt x="14688" y="20958"/>
                    <a:pt x="11091" y="21270"/>
                  </a:cubicBezTo>
                  <a:cubicBezTo>
                    <a:pt x="7302" y="21600"/>
                    <a:pt x="3539" y="16587"/>
                    <a:pt x="0" y="6496"/>
                  </a:cubicBezTo>
                  <a:lnTo>
                    <a:pt x="9" y="833"/>
                  </a:lnTo>
                  <a:close/>
                </a:path>
              </a:pathLst>
            </a:custGeom>
            <a:gradFill flip="none" rotWithShape="1">
              <a:gsLst>
                <a:gs pos="0">
                  <a:srgbClr val="808080"/>
                </a:gs>
                <a:gs pos="55000">
                  <a:srgbClr val="262626"/>
                </a:gs>
                <a:gs pos="100000">
                  <a:schemeClr val="accent3"/>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27" name="Rectangle 15">
              <a:extLst>
                <a:ext uri="{FF2B5EF4-FFF2-40B4-BE49-F238E27FC236}">
                  <a16:creationId xmlns:a16="http://schemas.microsoft.com/office/drawing/2014/main" id="{32D907DC-8E10-4575-B064-B1DBF9DF5146}"/>
                </a:ext>
              </a:extLst>
            </p:cNvPr>
            <p:cNvSpPr/>
            <p:nvPr/>
          </p:nvSpPr>
          <p:spPr>
            <a:xfrm rot="10800000" flipH="1">
              <a:off x="3788" y="453156"/>
              <a:ext cx="836185" cy="110591"/>
            </a:xfrm>
            <a:custGeom>
              <a:avLst/>
              <a:gdLst/>
              <a:ahLst/>
              <a:cxnLst>
                <a:cxn ang="0">
                  <a:pos x="wd2" y="hd2"/>
                </a:cxn>
                <a:cxn ang="5400000">
                  <a:pos x="wd2" y="hd2"/>
                </a:cxn>
                <a:cxn ang="10800000">
                  <a:pos x="wd2" y="hd2"/>
                </a:cxn>
                <a:cxn ang="16200000">
                  <a:pos x="wd2" y="hd2"/>
                </a:cxn>
              </a:cxnLst>
              <a:rect l="0" t="0" r="r" b="b"/>
              <a:pathLst>
                <a:path w="21600" h="21286" extrusionOk="0">
                  <a:moveTo>
                    <a:pt x="9" y="833"/>
                  </a:moveTo>
                  <a:cubicBezTo>
                    <a:pt x="3628" y="10680"/>
                    <a:pt x="7461" y="15418"/>
                    <a:pt x="11312" y="14805"/>
                  </a:cubicBezTo>
                  <a:cubicBezTo>
                    <a:pt x="14825" y="14246"/>
                    <a:pt x="18299" y="9239"/>
                    <a:pt x="21586" y="0"/>
                  </a:cubicBezTo>
                  <a:lnTo>
                    <a:pt x="21600" y="6147"/>
                  </a:lnTo>
                  <a:cubicBezTo>
                    <a:pt x="18247" y="15835"/>
                    <a:pt x="14688" y="20958"/>
                    <a:pt x="11091" y="21270"/>
                  </a:cubicBezTo>
                  <a:cubicBezTo>
                    <a:pt x="7302" y="21600"/>
                    <a:pt x="3539" y="16587"/>
                    <a:pt x="0" y="6496"/>
                  </a:cubicBezTo>
                  <a:lnTo>
                    <a:pt x="9" y="833"/>
                  </a:lnTo>
                  <a:close/>
                </a:path>
              </a:pathLst>
            </a:custGeom>
            <a:gradFill flip="none" rotWithShape="1">
              <a:gsLst>
                <a:gs pos="0">
                  <a:srgbClr val="808080"/>
                </a:gs>
                <a:gs pos="55000">
                  <a:srgbClr val="262626"/>
                </a:gs>
                <a:gs pos="100000">
                  <a:schemeClr val="accent3"/>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30" name="Rectangle 15">
              <a:extLst>
                <a:ext uri="{FF2B5EF4-FFF2-40B4-BE49-F238E27FC236}">
                  <a16:creationId xmlns:a16="http://schemas.microsoft.com/office/drawing/2014/main" id="{31755351-BF21-43AC-BF54-5A4F523A4457}"/>
                </a:ext>
              </a:extLst>
            </p:cNvPr>
            <p:cNvSpPr/>
            <p:nvPr/>
          </p:nvSpPr>
          <p:spPr>
            <a:xfrm rot="10800000" flipH="1">
              <a:off x="3788" y="347987"/>
              <a:ext cx="836185" cy="110591"/>
            </a:xfrm>
            <a:custGeom>
              <a:avLst/>
              <a:gdLst/>
              <a:ahLst/>
              <a:cxnLst>
                <a:cxn ang="0">
                  <a:pos x="wd2" y="hd2"/>
                </a:cxn>
                <a:cxn ang="5400000">
                  <a:pos x="wd2" y="hd2"/>
                </a:cxn>
                <a:cxn ang="10800000">
                  <a:pos x="wd2" y="hd2"/>
                </a:cxn>
                <a:cxn ang="16200000">
                  <a:pos x="wd2" y="hd2"/>
                </a:cxn>
              </a:cxnLst>
              <a:rect l="0" t="0" r="r" b="b"/>
              <a:pathLst>
                <a:path w="21600" h="21286" extrusionOk="0">
                  <a:moveTo>
                    <a:pt x="9" y="833"/>
                  </a:moveTo>
                  <a:cubicBezTo>
                    <a:pt x="3628" y="10680"/>
                    <a:pt x="7461" y="15418"/>
                    <a:pt x="11312" y="14805"/>
                  </a:cubicBezTo>
                  <a:cubicBezTo>
                    <a:pt x="14825" y="14246"/>
                    <a:pt x="18299" y="9239"/>
                    <a:pt x="21586" y="0"/>
                  </a:cubicBezTo>
                  <a:lnTo>
                    <a:pt x="21600" y="6147"/>
                  </a:lnTo>
                  <a:cubicBezTo>
                    <a:pt x="18247" y="15835"/>
                    <a:pt x="14688" y="20958"/>
                    <a:pt x="11091" y="21270"/>
                  </a:cubicBezTo>
                  <a:cubicBezTo>
                    <a:pt x="7302" y="21600"/>
                    <a:pt x="3539" y="16587"/>
                    <a:pt x="0" y="6496"/>
                  </a:cubicBezTo>
                  <a:lnTo>
                    <a:pt x="9" y="833"/>
                  </a:lnTo>
                  <a:close/>
                </a:path>
              </a:pathLst>
            </a:custGeom>
            <a:gradFill flip="none" rotWithShape="1">
              <a:gsLst>
                <a:gs pos="0">
                  <a:srgbClr val="808080"/>
                </a:gs>
                <a:gs pos="55000">
                  <a:srgbClr val="262626"/>
                </a:gs>
                <a:gs pos="100000">
                  <a:schemeClr val="accent3"/>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31" name="Rectangle 15">
              <a:extLst>
                <a:ext uri="{FF2B5EF4-FFF2-40B4-BE49-F238E27FC236}">
                  <a16:creationId xmlns:a16="http://schemas.microsoft.com/office/drawing/2014/main" id="{99B3F1E3-73EE-41FC-A0CD-FE3F1CF058D8}"/>
                </a:ext>
              </a:extLst>
            </p:cNvPr>
            <p:cNvSpPr/>
            <p:nvPr/>
          </p:nvSpPr>
          <p:spPr>
            <a:xfrm rot="10800000" flipH="1">
              <a:off x="3788" y="632359"/>
              <a:ext cx="836185" cy="110590"/>
            </a:xfrm>
            <a:custGeom>
              <a:avLst/>
              <a:gdLst/>
              <a:ahLst/>
              <a:cxnLst>
                <a:cxn ang="0">
                  <a:pos x="wd2" y="hd2"/>
                </a:cxn>
                <a:cxn ang="5400000">
                  <a:pos x="wd2" y="hd2"/>
                </a:cxn>
                <a:cxn ang="10800000">
                  <a:pos x="wd2" y="hd2"/>
                </a:cxn>
                <a:cxn ang="16200000">
                  <a:pos x="wd2" y="hd2"/>
                </a:cxn>
              </a:cxnLst>
              <a:rect l="0" t="0" r="r" b="b"/>
              <a:pathLst>
                <a:path w="21600" h="21286" extrusionOk="0">
                  <a:moveTo>
                    <a:pt x="9" y="833"/>
                  </a:moveTo>
                  <a:cubicBezTo>
                    <a:pt x="3628" y="10680"/>
                    <a:pt x="7461" y="15418"/>
                    <a:pt x="11312" y="14805"/>
                  </a:cubicBezTo>
                  <a:cubicBezTo>
                    <a:pt x="14825" y="14246"/>
                    <a:pt x="18299" y="9239"/>
                    <a:pt x="21586" y="0"/>
                  </a:cubicBezTo>
                  <a:lnTo>
                    <a:pt x="21600" y="6147"/>
                  </a:lnTo>
                  <a:cubicBezTo>
                    <a:pt x="18247" y="15835"/>
                    <a:pt x="14688" y="20958"/>
                    <a:pt x="11091" y="21270"/>
                  </a:cubicBezTo>
                  <a:cubicBezTo>
                    <a:pt x="7302" y="21600"/>
                    <a:pt x="3539" y="16587"/>
                    <a:pt x="0" y="6496"/>
                  </a:cubicBezTo>
                  <a:lnTo>
                    <a:pt x="9" y="833"/>
                  </a:lnTo>
                  <a:close/>
                </a:path>
              </a:pathLst>
            </a:custGeom>
            <a:gradFill flip="none" rotWithShape="1">
              <a:gsLst>
                <a:gs pos="0">
                  <a:srgbClr val="808080"/>
                </a:gs>
                <a:gs pos="55000">
                  <a:srgbClr val="262626"/>
                </a:gs>
                <a:gs pos="100000">
                  <a:schemeClr val="accent3"/>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sp>
          <p:nvSpPr>
            <p:cNvPr id="32" name="Rectangle 15">
              <a:extLst>
                <a:ext uri="{FF2B5EF4-FFF2-40B4-BE49-F238E27FC236}">
                  <a16:creationId xmlns:a16="http://schemas.microsoft.com/office/drawing/2014/main" id="{5982A9B0-DDD3-4CF4-9B1A-41BC583BDF12}"/>
                </a:ext>
              </a:extLst>
            </p:cNvPr>
            <p:cNvSpPr/>
            <p:nvPr/>
          </p:nvSpPr>
          <p:spPr>
            <a:xfrm rot="10800000" flipH="1">
              <a:off x="3788" y="691017"/>
              <a:ext cx="836185" cy="110591"/>
            </a:xfrm>
            <a:custGeom>
              <a:avLst/>
              <a:gdLst/>
              <a:ahLst/>
              <a:cxnLst>
                <a:cxn ang="0">
                  <a:pos x="wd2" y="hd2"/>
                </a:cxn>
                <a:cxn ang="5400000">
                  <a:pos x="wd2" y="hd2"/>
                </a:cxn>
                <a:cxn ang="10800000">
                  <a:pos x="wd2" y="hd2"/>
                </a:cxn>
                <a:cxn ang="16200000">
                  <a:pos x="wd2" y="hd2"/>
                </a:cxn>
              </a:cxnLst>
              <a:rect l="0" t="0" r="r" b="b"/>
              <a:pathLst>
                <a:path w="21600" h="21286" extrusionOk="0">
                  <a:moveTo>
                    <a:pt x="9" y="833"/>
                  </a:moveTo>
                  <a:cubicBezTo>
                    <a:pt x="3628" y="10680"/>
                    <a:pt x="7461" y="15418"/>
                    <a:pt x="11312" y="14805"/>
                  </a:cubicBezTo>
                  <a:cubicBezTo>
                    <a:pt x="14825" y="14246"/>
                    <a:pt x="18299" y="9239"/>
                    <a:pt x="21586" y="0"/>
                  </a:cubicBezTo>
                  <a:lnTo>
                    <a:pt x="21600" y="6147"/>
                  </a:lnTo>
                  <a:cubicBezTo>
                    <a:pt x="18247" y="15835"/>
                    <a:pt x="14688" y="20958"/>
                    <a:pt x="11091" y="21270"/>
                  </a:cubicBezTo>
                  <a:cubicBezTo>
                    <a:pt x="7302" y="21600"/>
                    <a:pt x="3539" y="16587"/>
                    <a:pt x="0" y="6496"/>
                  </a:cubicBezTo>
                  <a:lnTo>
                    <a:pt x="9" y="833"/>
                  </a:lnTo>
                  <a:close/>
                </a:path>
              </a:pathLst>
            </a:custGeom>
            <a:gradFill flip="none" rotWithShape="1">
              <a:gsLst>
                <a:gs pos="0">
                  <a:srgbClr val="808080"/>
                </a:gs>
                <a:gs pos="55000">
                  <a:srgbClr val="262626"/>
                </a:gs>
                <a:gs pos="100000">
                  <a:schemeClr val="accent3"/>
                </a:gs>
              </a:gsLst>
              <a:lin ang="10800000" scaled="0"/>
            </a:gradFill>
            <a:ln w="12700" cap="flat">
              <a:noFill/>
              <a:miter lim="400000"/>
            </a:ln>
            <a:effectLst/>
          </p:spPr>
          <p:txBody>
            <a:bodyPr wrap="square" lIns="45719" tIns="45719" rIns="45719" bIns="45719" numCol="1" anchor="ctr">
              <a:noAutofit/>
            </a:bodyPr>
            <a:lstStyle/>
            <a:p>
              <a:pPr algn="ctr" defTabSz="855636">
                <a:defRPr sz="1600">
                  <a:solidFill>
                    <a:srgbClr val="FFFFFF"/>
                  </a:solidFill>
                  <a:latin typeface="Calibri Light"/>
                  <a:ea typeface="Calibri Light"/>
                  <a:cs typeface="Calibri Light"/>
                  <a:sym typeface="Calibri Light"/>
                </a:defRPr>
              </a:pPr>
              <a:endParaRPr/>
            </a:p>
          </p:txBody>
        </p:sp>
      </p:grpSp>
      <p:cxnSp>
        <p:nvCxnSpPr>
          <p:cNvPr id="11" name="Conector recto 10">
            <a:extLst>
              <a:ext uri="{FF2B5EF4-FFF2-40B4-BE49-F238E27FC236}">
                <a16:creationId xmlns:a16="http://schemas.microsoft.com/office/drawing/2014/main" id="{9616B361-93FD-4D5C-97E0-8A59F8CC6682}"/>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67" name="Picture1.png" descr="Picture1.png">
            <a:extLst>
              <a:ext uri="{FF2B5EF4-FFF2-40B4-BE49-F238E27FC236}">
                <a16:creationId xmlns:a16="http://schemas.microsoft.com/office/drawing/2014/main" id="{124E39C1-834D-4869-9588-6CB3B20519D8}"/>
              </a:ext>
            </a:extLst>
          </p:cNvPr>
          <p:cNvPicPr>
            <a:picLocks/>
          </p:cNvPicPr>
          <p:nvPr/>
        </p:nvPicPr>
        <p:blipFill>
          <a:blip r:embed="rId2">
            <a:alphaModFix amt="31907"/>
            <a:extLst/>
          </a:blip>
          <a:stretch>
            <a:fillRect/>
          </a:stretch>
        </p:blipFill>
        <p:spPr>
          <a:xfrm rot="15634495" flipH="1">
            <a:off x="7918340" y="968421"/>
            <a:ext cx="420901" cy="2661439"/>
          </a:xfrm>
          <a:prstGeom prst="rect">
            <a:avLst/>
          </a:prstGeom>
          <a:ln w="12700">
            <a:miter lim="400000"/>
          </a:ln>
        </p:spPr>
      </p:pic>
      <p:pic>
        <p:nvPicPr>
          <p:cNvPr id="68" name="Picture1.png" descr="Picture1.png">
            <a:extLst>
              <a:ext uri="{FF2B5EF4-FFF2-40B4-BE49-F238E27FC236}">
                <a16:creationId xmlns:a16="http://schemas.microsoft.com/office/drawing/2014/main" id="{FFFEB28F-65F6-4A8A-A218-7A821853BDBF}"/>
              </a:ext>
            </a:extLst>
          </p:cNvPr>
          <p:cNvPicPr>
            <a:picLocks/>
          </p:cNvPicPr>
          <p:nvPr/>
        </p:nvPicPr>
        <p:blipFill>
          <a:blip r:embed="rId2">
            <a:alphaModFix amt="31907"/>
            <a:extLst/>
          </a:blip>
          <a:stretch>
            <a:fillRect/>
          </a:stretch>
        </p:blipFill>
        <p:spPr>
          <a:xfrm rot="15634495" flipH="1">
            <a:off x="3969578" y="2549639"/>
            <a:ext cx="445975" cy="2614597"/>
          </a:xfrm>
          <a:prstGeom prst="rect">
            <a:avLst/>
          </a:prstGeom>
          <a:ln w="12700">
            <a:miter lim="400000"/>
          </a:ln>
        </p:spPr>
      </p:pic>
      <p:sp>
        <p:nvSpPr>
          <p:cNvPr id="69" name="Shape">
            <a:extLst>
              <a:ext uri="{FF2B5EF4-FFF2-40B4-BE49-F238E27FC236}">
                <a16:creationId xmlns:a16="http://schemas.microsoft.com/office/drawing/2014/main" id="{6ABBFF25-CDF8-408A-8D45-B9E355A76F5B}"/>
              </a:ext>
            </a:extLst>
          </p:cNvPr>
          <p:cNvSpPr/>
          <p:nvPr/>
        </p:nvSpPr>
        <p:spPr>
          <a:xfrm>
            <a:off x="4917621" y="1763090"/>
            <a:ext cx="838958" cy="915091"/>
          </a:xfrm>
          <a:custGeom>
            <a:avLst/>
            <a:gdLst/>
            <a:ahLst/>
            <a:cxnLst>
              <a:cxn ang="0">
                <a:pos x="wd2" y="hd2"/>
              </a:cxn>
              <a:cxn ang="5400000">
                <a:pos x="wd2" y="hd2"/>
              </a:cxn>
              <a:cxn ang="10800000">
                <a:pos x="wd2" y="hd2"/>
              </a:cxn>
              <a:cxn ang="16200000">
                <a:pos x="wd2" y="hd2"/>
              </a:cxn>
            </a:cxnLst>
            <a:rect l="0" t="0" r="r" b="b"/>
            <a:pathLst>
              <a:path w="21600" h="21550" extrusionOk="0">
                <a:moveTo>
                  <a:pt x="0" y="1608"/>
                </a:moveTo>
                <a:cubicBezTo>
                  <a:pt x="3311" y="594"/>
                  <a:pt x="6773" y="52"/>
                  <a:pt x="10264" y="4"/>
                </a:cubicBezTo>
                <a:cubicBezTo>
                  <a:pt x="14107" y="-50"/>
                  <a:pt x="17932" y="493"/>
                  <a:pt x="21576" y="1610"/>
                </a:cubicBezTo>
                <a:lnTo>
                  <a:pt x="21600" y="21550"/>
                </a:lnTo>
                <a:cubicBezTo>
                  <a:pt x="18170" y="19703"/>
                  <a:pt x="14255" y="18745"/>
                  <a:pt x="10275" y="18779"/>
                </a:cubicBezTo>
                <a:cubicBezTo>
                  <a:pt x="6691" y="18809"/>
                  <a:pt x="3170" y="19646"/>
                  <a:pt x="22" y="21214"/>
                </a:cubicBezTo>
                <a:lnTo>
                  <a:pt x="0" y="1608"/>
                </a:lnTo>
                <a:close/>
              </a:path>
            </a:pathLst>
          </a:custGeom>
          <a:gradFill>
            <a:gsLst>
              <a:gs pos="7133">
                <a:srgbClr val="494283"/>
              </a:gs>
              <a:gs pos="35000">
                <a:srgbClr val="847BD3"/>
              </a:gs>
              <a:gs pos="63704">
                <a:srgbClr val="4B4388"/>
              </a:gs>
            </a:gsLst>
            <a:lin ang="10800000"/>
          </a:gradFill>
          <a:ln w="12700">
            <a:miter lim="400000"/>
          </a:ln>
          <a:effectLst>
            <a:outerShdw blurRad="215900" dist="102944" dir="8587806" rotWithShape="0">
              <a:srgbClr val="000000">
                <a:alpha val="49205"/>
              </a:srgbClr>
            </a:outerShdw>
          </a:effectLst>
        </p:spPr>
        <p:txBody>
          <a:bodyPr lIns="45719" rIns="45719" anchor="ctr"/>
          <a:lstStyle/>
          <a:p>
            <a:pPr algn="ctr" defTabSz="855636">
              <a:defRPr sz="1600">
                <a:solidFill>
                  <a:srgbClr val="FFFFFF"/>
                </a:solidFill>
                <a:latin typeface="Calibri Light"/>
                <a:ea typeface="Calibri Light"/>
                <a:cs typeface="Calibri Light"/>
                <a:sym typeface="Calibri Light"/>
              </a:defRPr>
            </a:pPr>
            <a:endParaRPr/>
          </a:p>
        </p:txBody>
      </p:sp>
      <p:sp>
        <p:nvSpPr>
          <p:cNvPr id="70" name="Shape">
            <a:extLst>
              <a:ext uri="{FF2B5EF4-FFF2-40B4-BE49-F238E27FC236}">
                <a16:creationId xmlns:a16="http://schemas.microsoft.com/office/drawing/2014/main" id="{58AC559B-7B20-4C5D-8557-CED58F93B8F2}"/>
              </a:ext>
            </a:extLst>
          </p:cNvPr>
          <p:cNvSpPr/>
          <p:nvPr/>
        </p:nvSpPr>
        <p:spPr>
          <a:xfrm>
            <a:off x="-51466" y="2769479"/>
            <a:ext cx="4973875" cy="141033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437"/>
                </a:lnTo>
                <a:lnTo>
                  <a:pt x="16" y="0"/>
                </a:lnTo>
                <a:lnTo>
                  <a:pt x="21569" y="33"/>
                </a:lnTo>
                <a:lnTo>
                  <a:pt x="21600" y="21600"/>
                </a:lnTo>
                <a:close/>
              </a:path>
            </a:pathLst>
          </a:custGeom>
          <a:gradFill>
            <a:gsLst>
              <a:gs pos="0">
                <a:srgbClr val="9CD045"/>
              </a:gs>
              <a:gs pos="100000">
                <a:srgbClr val="407C04"/>
              </a:gs>
            </a:gsLst>
          </a:gradFill>
          <a:ln w="12700">
            <a:miter lim="400000"/>
          </a:ln>
        </p:spPr>
        <p:txBody>
          <a:bodyPr lIns="45719" rIns="45719" anchor="ctr"/>
          <a:lstStyle/>
          <a:p>
            <a:endParaRPr/>
          </a:p>
        </p:txBody>
      </p:sp>
      <p:sp>
        <p:nvSpPr>
          <p:cNvPr id="71" name="Shape">
            <a:extLst>
              <a:ext uri="{FF2B5EF4-FFF2-40B4-BE49-F238E27FC236}">
                <a16:creationId xmlns:a16="http://schemas.microsoft.com/office/drawing/2014/main" id="{67E190F5-D2ED-4C57-944C-414E32C10A19}"/>
              </a:ext>
            </a:extLst>
          </p:cNvPr>
          <p:cNvSpPr/>
          <p:nvPr/>
        </p:nvSpPr>
        <p:spPr>
          <a:xfrm>
            <a:off x="4917531" y="3005957"/>
            <a:ext cx="838958" cy="915091"/>
          </a:xfrm>
          <a:custGeom>
            <a:avLst/>
            <a:gdLst/>
            <a:ahLst/>
            <a:cxnLst>
              <a:cxn ang="0">
                <a:pos x="wd2" y="hd2"/>
              </a:cxn>
              <a:cxn ang="5400000">
                <a:pos x="wd2" y="hd2"/>
              </a:cxn>
              <a:cxn ang="10800000">
                <a:pos x="wd2" y="hd2"/>
              </a:cxn>
              <a:cxn ang="16200000">
                <a:pos x="wd2" y="hd2"/>
              </a:cxn>
            </a:cxnLst>
            <a:rect l="0" t="0" r="r" b="b"/>
            <a:pathLst>
              <a:path w="21600" h="21550" extrusionOk="0">
                <a:moveTo>
                  <a:pt x="0" y="1608"/>
                </a:moveTo>
                <a:cubicBezTo>
                  <a:pt x="3311" y="594"/>
                  <a:pt x="6773" y="52"/>
                  <a:pt x="10264" y="4"/>
                </a:cubicBezTo>
                <a:cubicBezTo>
                  <a:pt x="14107" y="-50"/>
                  <a:pt x="17932" y="493"/>
                  <a:pt x="21576" y="1610"/>
                </a:cubicBezTo>
                <a:lnTo>
                  <a:pt x="21600" y="21550"/>
                </a:lnTo>
                <a:cubicBezTo>
                  <a:pt x="18170" y="19703"/>
                  <a:pt x="14255" y="18745"/>
                  <a:pt x="10275" y="18779"/>
                </a:cubicBezTo>
                <a:cubicBezTo>
                  <a:pt x="6691" y="18809"/>
                  <a:pt x="3170" y="19646"/>
                  <a:pt x="22" y="21214"/>
                </a:cubicBezTo>
                <a:lnTo>
                  <a:pt x="0" y="1608"/>
                </a:lnTo>
                <a:close/>
              </a:path>
            </a:pathLst>
          </a:custGeom>
          <a:gradFill>
            <a:gsLst>
              <a:gs pos="7133">
                <a:srgbClr val="4E9605"/>
              </a:gs>
              <a:gs pos="35000">
                <a:srgbClr val="9BD341"/>
              </a:gs>
              <a:gs pos="63704">
                <a:srgbClr val="599F35"/>
              </a:gs>
            </a:gsLst>
            <a:lin ang="10800000"/>
          </a:gradFill>
          <a:ln w="12700">
            <a:miter lim="400000"/>
          </a:ln>
          <a:effectLst>
            <a:outerShdw blurRad="215900" dist="82262" dir="7516950" rotWithShape="0">
              <a:srgbClr val="000000">
                <a:alpha val="42295"/>
              </a:srgbClr>
            </a:outerShdw>
          </a:effectLst>
        </p:spPr>
        <p:txBody>
          <a:bodyPr lIns="45719" rIns="45719" anchor="ctr"/>
          <a:lstStyle/>
          <a:p>
            <a:pPr algn="ctr" defTabSz="855636">
              <a:defRPr sz="1600">
                <a:solidFill>
                  <a:srgbClr val="FFFFFF"/>
                </a:solidFill>
                <a:latin typeface="Calibri Light"/>
                <a:ea typeface="Calibri Light"/>
                <a:cs typeface="Calibri Light"/>
                <a:sym typeface="Calibri Light"/>
              </a:defRPr>
            </a:pPr>
            <a:endParaRPr/>
          </a:p>
        </p:txBody>
      </p:sp>
      <p:sp>
        <p:nvSpPr>
          <p:cNvPr id="72" name="TextBox 36">
            <a:extLst>
              <a:ext uri="{FF2B5EF4-FFF2-40B4-BE49-F238E27FC236}">
                <a16:creationId xmlns:a16="http://schemas.microsoft.com/office/drawing/2014/main" id="{D9C004BD-A166-44E8-BF6F-E30F5387CA39}"/>
              </a:ext>
            </a:extLst>
          </p:cNvPr>
          <p:cNvSpPr txBox="1"/>
          <p:nvPr/>
        </p:nvSpPr>
        <p:spPr>
          <a:xfrm>
            <a:off x="5097686" y="1899659"/>
            <a:ext cx="525544" cy="574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100">
                <a:solidFill>
                  <a:srgbClr val="FFFFFF"/>
                </a:solidFill>
                <a:latin typeface="Impact"/>
                <a:ea typeface="Impact"/>
                <a:cs typeface="Impact"/>
                <a:sym typeface="Impact"/>
              </a:defRPr>
            </a:lvl1pPr>
          </a:lstStyle>
          <a:p>
            <a:r>
              <a:rPr lang="es-CO" dirty="0"/>
              <a:t>4</a:t>
            </a:r>
            <a:endParaRPr dirty="0"/>
          </a:p>
        </p:txBody>
      </p:sp>
      <p:sp>
        <p:nvSpPr>
          <p:cNvPr id="73" name="TextBox 36">
            <a:extLst>
              <a:ext uri="{FF2B5EF4-FFF2-40B4-BE49-F238E27FC236}">
                <a16:creationId xmlns:a16="http://schemas.microsoft.com/office/drawing/2014/main" id="{6D5FFA7C-76DA-4BF4-8A27-DA3AF4E40FF8}"/>
              </a:ext>
            </a:extLst>
          </p:cNvPr>
          <p:cNvSpPr txBox="1"/>
          <p:nvPr/>
        </p:nvSpPr>
        <p:spPr>
          <a:xfrm>
            <a:off x="5092300" y="3140162"/>
            <a:ext cx="525544" cy="574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100">
                <a:solidFill>
                  <a:srgbClr val="FFFFFF"/>
                </a:solidFill>
                <a:latin typeface="Impact"/>
                <a:ea typeface="Impact"/>
                <a:cs typeface="Impact"/>
                <a:sym typeface="Impact"/>
              </a:defRPr>
            </a:lvl1pPr>
          </a:lstStyle>
          <a:p>
            <a:r>
              <a:rPr lang="es-CO" dirty="0"/>
              <a:t>5</a:t>
            </a:r>
            <a:endParaRPr dirty="0"/>
          </a:p>
        </p:txBody>
      </p:sp>
      <p:sp>
        <p:nvSpPr>
          <p:cNvPr id="75" name="Rectángulo 74">
            <a:extLst>
              <a:ext uri="{FF2B5EF4-FFF2-40B4-BE49-F238E27FC236}">
                <a16:creationId xmlns:a16="http://schemas.microsoft.com/office/drawing/2014/main" id="{4A589643-3647-46E1-B631-7BD2943C0A03}"/>
              </a:ext>
            </a:extLst>
          </p:cNvPr>
          <p:cNvSpPr/>
          <p:nvPr/>
        </p:nvSpPr>
        <p:spPr>
          <a:xfrm>
            <a:off x="5963258" y="1608450"/>
            <a:ext cx="5972106" cy="1261884"/>
          </a:xfrm>
          <a:prstGeom prst="rect">
            <a:avLst/>
          </a:prstGeom>
        </p:spPr>
        <p:txBody>
          <a:bodyPr wrap="square">
            <a:spAutoFit/>
          </a:bodyPr>
          <a:lstStyle/>
          <a:p>
            <a:pPr lvl="0" algn="ctr"/>
            <a:r>
              <a:rPr lang="es-ES" sz="2000" dirty="0">
                <a:solidFill>
                  <a:schemeClr val="bg1"/>
                </a:solidFill>
              </a:rPr>
              <a:t>Gestión conjunta de estrategias para el cumplimiento de metas de acuerdo a capacidad operativa de Regionales y centros Zonales. </a:t>
            </a:r>
          </a:p>
          <a:p>
            <a:pPr lvl="0" algn="ctr"/>
            <a:r>
              <a:rPr lang="es-ES" sz="1600" dirty="0">
                <a:solidFill>
                  <a:schemeClr val="bg1"/>
                </a:solidFill>
              </a:rPr>
              <a:t>(Orientación y acompañamiento en sitio y virtual) </a:t>
            </a:r>
            <a:r>
              <a:rPr lang="es-CO" sz="1600" dirty="0">
                <a:solidFill>
                  <a:schemeClr val="bg1"/>
                </a:solidFill>
              </a:rPr>
              <a:t> </a:t>
            </a:r>
            <a:endParaRPr lang="es-CO" sz="2000" dirty="0">
              <a:solidFill>
                <a:schemeClr val="bg1"/>
              </a:solidFill>
            </a:endParaRPr>
          </a:p>
        </p:txBody>
      </p:sp>
      <p:sp>
        <p:nvSpPr>
          <p:cNvPr id="76" name="Rectángulo 75">
            <a:extLst>
              <a:ext uri="{FF2B5EF4-FFF2-40B4-BE49-F238E27FC236}">
                <a16:creationId xmlns:a16="http://schemas.microsoft.com/office/drawing/2014/main" id="{4D255429-0D51-48A1-9D27-9CCB96920B86}"/>
              </a:ext>
            </a:extLst>
          </p:cNvPr>
          <p:cNvSpPr/>
          <p:nvPr/>
        </p:nvSpPr>
        <p:spPr>
          <a:xfrm>
            <a:off x="45203" y="2801782"/>
            <a:ext cx="4773217" cy="1261884"/>
          </a:xfrm>
          <a:prstGeom prst="rect">
            <a:avLst/>
          </a:prstGeom>
        </p:spPr>
        <p:txBody>
          <a:bodyPr wrap="square">
            <a:spAutoFit/>
          </a:bodyPr>
          <a:lstStyle/>
          <a:p>
            <a:pPr algn="ctr"/>
            <a:r>
              <a:rPr lang="es-ES" sz="2000" dirty="0">
                <a:solidFill>
                  <a:schemeClr val="bg1"/>
                </a:solidFill>
              </a:rPr>
              <a:t>Resultados de apoyo a la supervisión como insumo para orientar focalización y asignación de recursos </a:t>
            </a:r>
          </a:p>
          <a:p>
            <a:pPr algn="ctr"/>
            <a:r>
              <a:rPr lang="es-ES" sz="1600" dirty="0">
                <a:solidFill>
                  <a:schemeClr val="bg1"/>
                </a:solidFill>
              </a:rPr>
              <a:t>(Cobertura, descuentos)</a:t>
            </a:r>
            <a:endParaRPr lang="es-CO" sz="1600" dirty="0">
              <a:solidFill>
                <a:schemeClr val="bg1"/>
              </a:solidFill>
            </a:endParaRPr>
          </a:p>
        </p:txBody>
      </p:sp>
      <p:sp>
        <p:nvSpPr>
          <p:cNvPr id="77" name="Shape">
            <a:extLst>
              <a:ext uri="{FF2B5EF4-FFF2-40B4-BE49-F238E27FC236}">
                <a16:creationId xmlns:a16="http://schemas.microsoft.com/office/drawing/2014/main" id="{A1120BB2-C5C8-425D-8F4A-87E6CDE953FC}"/>
              </a:ext>
            </a:extLst>
          </p:cNvPr>
          <p:cNvSpPr/>
          <p:nvPr/>
        </p:nvSpPr>
        <p:spPr>
          <a:xfrm flipH="1">
            <a:off x="4906341" y="4237659"/>
            <a:ext cx="851726" cy="915091"/>
          </a:xfrm>
          <a:custGeom>
            <a:avLst/>
            <a:gdLst/>
            <a:ahLst/>
            <a:cxnLst>
              <a:cxn ang="0">
                <a:pos x="wd2" y="hd2"/>
              </a:cxn>
              <a:cxn ang="5400000">
                <a:pos x="wd2" y="hd2"/>
              </a:cxn>
              <a:cxn ang="10800000">
                <a:pos x="wd2" y="hd2"/>
              </a:cxn>
              <a:cxn ang="16200000">
                <a:pos x="wd2" y="hd2"/>
              </a:cxn>
            </a:cxnLst>
            <a:rect l="0" t="0" r="r" b="b"/>
            <a:pathLst>
              <a:path w="21600" h="21550" extrusionOk="0">
                <a:moveTo>
                  <a:pt x="0" y="1608"/>
                </a:moveTo>
                <a:cubicBezTo>
                  <a:pt x="3311" y="594"/>
                  <a:pt x="6773" y="52"/>
                  <a:pt x="10264" y="4"/>
                </a:cubicBezTo>
                <a:cubicBezTo>
                  <a:pt x="14107" y="-50"/>
                  <a:pt x="17932" y="493"/>
                  <a:pt x="21576" y="1610"/>
                </a:cubicBezTo>
                <a:lnTo>
                  <a:pt x="21600" y="21550"/>
                </a:lnTo>
                <a:cubicBezTo>
                  <a:pt x="18170" y="19703"/>
                  <a:pt x="14255" y="18745"/>
                  <a:pt x="10275" y="18779"/>
                </a:cubicBezTo>
                <a:cubicBezTo>
                  <a:pt x="6691" y="18809"/>
                  <a:pt x="3170" y="19646"/>
                  <a:pt x="22" y="21214"/>
                </a:cubicBezTo>
                <a:lnTo>
                  <a:pt x="0" y="1608"/>
                </a:lnTo>
                <a:close/>
              </a:path>
            </a:pathLst>
          </a:custGeom>
          <a:gradFill>
            <a:gsLst>
              <a:gs pos="8362">
                <a:srgbClr val="14B8BC"/>
              </a:gs>
              <a:gs pos="35000">
                <a:srgbClr val="8BDFE2"/>
              </a:gs>
              <a:gs pos="63704">
                <a:srgbClr val="00A5C0"/>
              </a:gs>
            </a:gsLst>
            <a:lin ang="10800000"/>
          </a:gradFill>
          <a:ln w="12700">
            <a:miter lim="400000"/>
          </a:ln>
          <a:effectLst>
            <a:outerShdw blurRad="215900" dist="109530" dir="1821181" rotWithShape="0">
              <a:srgbClr val="000000">
                <a:alpha val="49205"/>
              </a:srgbClr>
            </a:outerShdw>
          </a:effectLst>
        </p:spPr>
        <p:txBody>
          <a:bodyPr lIns="45719" rIns="45719" anchor="ctr"/>
          <a:lstStyle/>
          <a:p>
            <a:pPr algn="ctr" defTabSz="855636"/>
            <a:endParaRPr sz="1600">
              <a:solidFill>
                <a:srgbClr val="FFFFFF"/>
              </a:solidFill>
              <a:latin typeface="Calibri Light"/>
              <a:cs typeface="Calibri Light"/>
            </a:endParaRPr>
          </a:p>
        </p:txBody>
      </p:sp>
      <p:sp>
        <p:nvSpPr>
          <p:cNvPr id="78" name="TextBox 36">
            <a:extLst>
              <a:ext uri="{FF2B5EF4-FFF2-40B4-BE49-F238E27FC236}">
                <a16:creationId xmlns:a16="http://schemas.microsoft.com/office/drawing/2014/main" id="{62ACE8BD-29F7-47F1-BD59-9AED396B1125}"/>
              </a:ext>
            </a:extLst>
          </p:cNvPr>
          <p:cNvSpPr txBox="1"/>
          <p:nvPr/>
        </p:nvSpPr>
        <p:spPr>
          <a:xfrm>
            <a:off x="5056059" y="4367037"/>
            <a:ext cx="525544" cy="574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100">
                <a:solidFill>
                  <a:srgbClr val="FFFFFF"/>
                </a:solidFill>
                <a:latin typeface="Impact"/>
                <a:ea typeface="Impact"/>
                <a:cs typeface="Impact"/>
                <a:sym typeface="Impact"/>
              </a:defRPr>
            </a:lvl1pPr>
          </a:lstStyle>
          <a:p>
            <a:r>
              <a:rPr lang="es-CO" dirty="0"/>
              <a:t>6</a:t>
            </a:r>
            <a:endParaRPr dirty="0"/>
          </a:p>
        </p:txBody>
      </p:sp>
      <p:sp>
        <p:nvSpPr>
          <p:cNvPr id="79" name="Rectángulo 78">
            <a:extLst>
              <a:ext uri="{FF2B5EF4-FFF2-40B4-BE49-F238E27FC236}">
                <a16:creationId xmlns:a16="http://schemas.microsoft.com/office/drawing/2014/main" id="{5D333AAE-B0D3-42E8-90CC-B39A94549C1E}"/>
              </a:ext>
            </a:extLst>
          </p:cNvPr>
          <p:cNvSpPr/>
          <p:nvPr/>
        </p:nvSpPr>
        <p:spPr>
          <a:xfrm>
            <a:off x="5736179" y="4132322"/>
            <a:ext cx="6339309" cy="1200329"/>
          </a:xfrm>
          <a:prstGeom prst="rect">
            <a:avLst/>
          </a:prstGeom>
        </p:spPr>
        <p:txBody>
          <a:bodyPr wrap="square">
            <a:spAutoFit/>
          </a:bodyPr>
          <a:lstStyle/>
          <a:p>
            <a:pPr lvl="0" algn="ctr"/>
            <a:r>
              <a:rPr lang="es-ES" sz="2000" dirty="0">
                <a:solidFill>
                  <a:schemeClr val="bg1"/>
                </a:solidFill>
              </a:rPr>
              <a:t>Gestión conjunta de acciones de mejoramiento a partir de resultados de apoyo a la supervisión junto a SGTAPI.                  </a:t>
            </a:r>
            <a:r>
              <a:rPr lang="es-ES" sz="1600" dirty="0">
                <a:solidFill>
                  <a:schemeClr val="bg1"/>
                </a:solidFill>
              </a:rPr>
              <a:t>(GET, reuniones ejecutivas de retroalimentación y </a:t>
            </a:r>
          </a:p>
          <a:p>
            <a:pPr lvl="0" algn="ctr"/>
            <a:r>
              <a:rPr lang="es-ES" sz="1600" dirty="0">
                <a:solidFill>
                  <a:schemeClr val="bg1"/>
                </a:solidFill>
              </a:rPr>
              <a:t>seguimiento conjunto a casos particulares)</a:t>
            </a:r>
            <a:endParaRPr lang="es-CO" sz="1600" dirty="0">
              <a:solidFill>
                <a:schemeClr val="bg1"/>
              </a:solidFill>
            </a:endParaRPr>
          </a:p>
        </p:txBody>
      </p:sp>
    </p:spTree>
    <p:extLst>
      <p:ext uri="{BB962C8B-B14F-4D97-AF65-F5344CB8AC3E}">
        <p14:creationId xmlns:p14="http://schemas.microsoft.com/office/powerpoint/2010/main" val="272666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 fill="hold"/>
                                        <p:tgtEl>
                                          <p:spTgt spid="10"/>
                                        </p:tgtEl>
                                        <p:attrNameLst>
                                          <p:attrName>ppt_w</p:attrName>
                                        </p:attrNameLst>
                                      </p:cBhvr>
                                      <p:tavLst>
                                        <p:tav tm="0">
                                          <p:val>
                                            <p:fltVal val="0"/>
                                          </p:val>
                                        </p:tav>
                                        <p:tav tm="100000">
                                          <p:val>
                                            <p:strVal val="#ppt_w"/>
                                          </p:val>
                                        </p:tav>
                                      </p:tavLst>
                                    </p:anim>
                                    <p:anim calcmode="lin" valueType="num">
                                      <p:cBhvr>
                                        <p:cTn id="12" dur="500" fill="hold"/>
                                        <p:tgtEl>
                                          <p:spTgt spid="10"/>
                                        </p:tgtEl>
                                        <p:attrNameLst>
                                          <p:attrName>ppt_h</p:attrName>
                                        </p:attrNameLst>
                                      </p:cBhvr>
                                      <p:tavLst>
                                        <p:tav tm="0">
                                          <p:val>
                                            <p:fltVal val="0"/>
                                          </p:val>
                                        </p:tav>
                                        <p:tav tm="100000">
                                          <p:val>
                                            <p:strVal val="#ppt_h"/>
                                          </p:val>
                                        </p:tav>
                                      </p:tavLst>
                                    </p:anim>
                                    <p:animEffect transition="in" filter="fade">
                                      <p:cBhvr>
                                        <p:cTn id="13" dur="500"/>
                                        <p:tgtEl>
                                          <p:spTgt spid="10"/>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72"/>
                                        </p:tgtEl>
                                        <p:attrNameLst>
                                          <p:attrName>style.visibility</p:attrName>
                                        </p:attrNameLst>
                                      </p:cBhvr>
                                      <p:to>
                                        <p:strVal val="visible"/>
                                      </p:to>
                                    </p:set>
                                    <p:anim calcmode="lin" valueType="num">
                                      <p:cBhvr>
                                        <p:cTn id="20" dur="500" fill="hold"/>
                                        <p:tgtEl>
                                          <p:spTgt spid="72"/>
                                        </p:tgtEl>
                                        <p:attrNameLst>
                                          <p:attrName>ppt_w</p:attrName>
                                        </p:attrNameLst>
                                      </p:cBhvr>
                                      <p:tavLst>
                                        <p:tav tm="0">
                                          <p:val>
                                            <p:fltVal val="0"/>
                                          </p:val>
                                        </p:tav>
                                        <p:tav tm="100000">
                                          <p:val>
                                            <p:strVal val="#ppt_w"/>
                                          </p:val>
                                        </p:tav>
                                      </p:tavLst>
                                    </p:anim>
                                    <p:anim calcmode="lin" valueType="num">
                                      <p:cBhvr>
                                        <p:cTn id="21" dur="500" fill="hold"/>
                                        <p:tgtEl>
                                          <p:spTgt spid="72"/>
                                        </p:tgtEl>
                                        <p:attrNameLst>
                                          <p:attrName>ppt_h</p:attrName>
                                        </p:attrNameLst>
                                      </p:cBhvr>
                                      <p:tavLst>
                                        <p:tav tm="0">
                                          <p:val>
                                            <p:fltVal val="0"/>
                                          </p:val>
                                        </p:tav>
                                        <p:tav tm="100000">
                                          <p:val>
                                            <p:strVal val="#ppt_h"/>
                                          </p:val>
                                        </p:tav>
                                      </p:tavLst>
                                    </p:anim>
                                    <p:animEffect transition="in" filter="fade">
                                      <p:cBhvr>
                                        <p:cTn id="22" dur="500"/>
                                        <p:tgtEl>
                                          <p:spTgt spid="72"/>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wipe(left)">
                                      <p:cBhvr>
                                        <p:cTn id="26" dur="500"/>
                                        <p:tgtEl>
                                          <p:spTgt spid="74"/>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anim calcmode="lin" valueType="num">
                                      <p:cBhvr>
                                        <p:cTn id="29" dur="500" fill="hold"/>
                                        <p:tgtEl>
                                          <p:spTgt spid="66"/>
                                        </p:tgtEl>
                                        <p:attrNameLst>
                                          <p:attrName>ppt_w</p:attrName>
                                        </p:attrNameLst>
                                      </p:cBhvr>
                                      <p:tavLst>
                                        <p:tav tm="0">
                                          <p:val>
                                            <p:fltVal val="0"/>
                                          </p:val>
                                        </p:tav>
                                        <p:tav tm="100000">
                                          <p:val>
                                            <p:strVal val="#ppt_w"/>
                                          </p:val>
                                        </p:tav>
                                      </p:tavLst>
                                    </p:anim>
                                    <p:anim calcmode="lin" valueType="num">
                                      <p:cBhvr>
                                        <p:cTn id="30" dur="500" fill="hold"/>
                                        <p:tgtEl>
                                          <p:spTgt spid="66"/>
                                        </p:tgtEl>
                                        <p:attrNameLst>
                                          <p:attrName>ppt_h</p:attrName>
                                        </p:attrNameLst>
                                      </p:cBhvr>
                                      <p:tavLst>
                                        <p:tav tm="0">
                                          <p:val>
                                            <p:fltVal val="0"/>
                                          </p:val>
                                        </p:tav>
                                        <p:tav tm="100000">
                                          <p:val>
                                            <p:strVal val="#ppt_h"/>
                                          </p:val>
                                        </p:tav>
                                      </p:tavLst>
                                    </p:anim>
                                    <p:animEffect transition="in" filter="fade">
                                      <p:cBhvr>
                                        <p:cTn id="31" dur="500"/>
                                        <p:tgtEl>
                                          <p:spTgt spid="6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animEffect transition="in" filter="fade">
                                      <p:cBhvr>
                                        <p:cTn id="36" dur="500"/>
                                        <p:tgtEl>
                                          <p:spTgt spid="7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fade">
                                      <p:cBhvr>
                                        <p:cTn id="39" dur="500"/>
                                        <p:tgtEl>
                                          <p:spTgt spid="73"/>
                                        </p:tgtEl>
                                      </p:cBhvr>
                                    </p:animEffect>
                                  </p:childTnLst>
                                </p:cTn>
                              </p:par>
                            </p:childTnLst>
                          </p:cTn>
                        </p:par>
                        <p:par>
                          <p:cTn id="40" fill="hold">
                            <p:stCondLst>
                              <p:cond delay="500"/>
                            </p:stCondLst>
                            <p:childTnLst>
                              <p:par>
                                <p:cTn id="41" presetID="22" presetClass="entr" presetSubtype="2" fill="hold" grpId="0" nodeType="after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wipe(right)">
                                      <p:cBhvr>
                                        <p:cTn id="43" dur="500"/>
                                        <p:tgtEl>
                                          <p:spTgt spid="70"/>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68"/>
                                        </p:tgtEl>
                                        <p:attrNameLst>
                                          <p:attrName>style.visibility</p:attrName>
                                        </p:attrNameLst>
                                      </p:cBhvr>
                                      <p:to>
                                        <p:strVal val="visible"/>
                                      </p:to>
                                    </p:set>
                                    <p:anim calcmode="lin" valueType="num">
                                      <p:cBhvr>
                                        <p:cTn id="46" dur="500" fill="hold"/>
                                        <p:tgtEl>
                                          <p:spTgt spid="68"/>
                                        </p:tgtEl>
                                        <p:attrNameLst>
                                          <p:attrName>ppt_w</p:attrName>
                                        </p:attrNameLst>
                                      </p:cBhvr>
                                      <p:tavLst>
                                        <p:tav tm="0">
                                          <p:val>
                                            <p:fltVal val="0"/>
                                          </p:val>
                                        </p:tav>
                                        <p:tav tm="100000">
                                          <p:val>
                                            <p:strVal val="#ppt_w"/>
                                          </p:val>
                                        </p:tav>
                                      </p:tavLst>
                                    </p:anim>
                                    <p:anim calcmode="lin" valueType="num">
                                      <p:cBhvr>
                                        <p:cTn id="47" dur="500" fill="hold"/>
                                        <p:tgtEl>
                                          <p:spTgt spid="68"/>
                                        </p:tgtEl>
                                        <p:attrNameLst>
                                          <p:attrName>ppt_h</p:attrName>
                                        </p:attrNameLst>
                                      </p:cBhvr>
                                      <p:tavLst>
                                        <p:tav tm="0">
                                          <p:val>
                                            <p:fltVal val="0"/>
                                          </p:val>
                                        </p:tav>
                                        <p:tav tm="100000">
                                          <p:val>
                                            <p:strVal val="#ppt_h"/>
                                          </p:val>
                                        </p:tav>
                                      </p:tavLst>
                                    </p:anim>
                                    <p:animEffect transition="in" filter="fade">
                                      <p:cBhvr>
                                        <p:cTn id="48" dur="500"/>
                                        <p:tgtEl>
                                          <p:spTgt spid="68"/>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anim calcmode="lin" valueType="num">
                                      <p:cBhvr>
                                        <p:cTn id="51" dur="500" fill="hold"/>
                                        <p:tgtEl>
                                          <p:spTgt spid="67"/>
                                        </p:tgtEl>
                                        <p:attrNameLst>
                                          <p:attrName>ppt_w</p:attrName>
                                        </p:attrNameLst>
                                      </p:cBhvr>
                                      <p:tavLst>
                                        <p:tav tm="0">
                                          <p:val>
                                            <p:fltVal val="0"/>
                                          </p:val>
                                        </p:tav>
                                        <p:tav tm="100000">
                                          <p:val>
                                            <p:strVal val="#ppt_w"/>
                                          </p:val>
                                        </p:tav>
                                      </p:tavLst>
                                    </p:anim>
                                    <p:anim calcmode="lin" valueType="num">
                                      <p:cBhvr>
                                        <p:cTn id="52" dur="500" fill="hold"/>
                                        <p:tgtEl>
                                          <p:spTgt spid="67"/>
                                        </p:tgtEl>
                                        <p:attrNameLst>
                                          <p:attrName>ppt_h</p:attrName>
                                        </p:attrNameLst>
                                      </p:cBhvr>
                                      <p:tavLst>
                                        <p:tav tm="0">
                                          <p:val>
                                            <p:fltVal val="0"/>
                                          </p:val>
                                        </p:tav>
                                        <p:tav tm="100000">
                                          <p:val>
                                            <p:strVal val="#ppt_h"/>
                                          </p:val>
                                        </p:tav>
                                      </p:tavLst>
                                    </p:anim>
                                    <p:animEffect transition="in" filter="fade">
                                      <p:cBhvr>
                                        <p:cTn id="53" dur="500"/>
                                        <p:tgtEl>
                                          <p:spTgt spid="67"/>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77"/>
                                        </p:tgtEl>
                                        <p:attrNameLst>
                                          <p:attrName>style.visibility</p:attrName>
                                        </p:attrNameLst>
                                      </p:cBhvr>
                                      <p:to>
                                        <p:strVal val="visible"/>
                                      </p:to>
                                    </p:set>
                                    <p:anim calcmode="lin" valueType="num">
                                      <p:cBhvr>
                                        <p:cTn id="58" dur="500" fill="hold"/>
                                        <p:tgtEl>
                                          <p:spTgt spid="77"/>
                                        </p:tgtEl>
                                        <p:attrNameLst>
                                          <p:attrName>ppt_w</p:attrName>
                                        </p:attrNameLst>
                                      </p:cBhvr>
                                      <p:tavLst>
                                        <p:tav tm="0">
                                          <p:val>
                                            <p:fltVal val="0"/>
                                          </p:val>
                                        </p:tav>
                                        <p:tav tm="100000">
                                          <p:val>
                                            <p:strVal val="#ppt_w"/>
                                          </p:val>
                                        </p:tav>
                                      </p:tavLst>
                                    </p:anim>
                                    <p:anim calcmode="lin" valueType="num">
                                      <p:cBhvr>
                                        <p:cTn id="59" dur="500" fill="hold"/>
                                        <p:tgtEl>
                                          <p:spTgt spid="77"/>
                                        </p:tgtEl>
                                        <p:attrNameLst>
                                          <p:attrName>ppt_h</p:attrName>
                                        </p:attrNameLst>
                                      </p:cBhvr>
                                      <p:tavLst>
                                        <p:tav tm="0">
                                          <p:val>
                                            <p:fltVal val="0"/>
                                          </p:val>
                                        </p:tav>
                                        <p:tav tm="100000">
                                          <p:val>
                                            <p:strVal val="#ppt_h"/>
                                          </p:val>
                                        </p:tav>
                                      </p:tavLst>
                                    </p:anim>
                                    <p:animEffect transition="in" filter="fade">
                                      <p:cBhvr>
                                        <p:cTn id="60" dur="500"/>
                                        <p:tgtEl>
                                          <p:spTgt spid="7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8"/>
                                        </p:tgtEl>
                                        <p:attrNameLst>
                                          <p:attrName>style.visibility</p:attrName>
                                        </p:attrNameLst>
                                      </p:cBhvr>
                                      <p:to>
                                        <p:strVal val="visible"/>
                                      </p:to>
                                    </p:set>
                                    <p:animEffect transition="in" filter="fade">
                                      <p:cBhvr>
                                        <p:cTn id="63" dur="500"/>
                                        <p:tgtEl>
                                          <p:spTgt spid="78"/>
                                        </p:tgtEl>
                                      </p:cBhvr>
                                    </p:animEffect>
                                  </p:childTnLst>
                                </p:cTn>
                              </p:par>
                            </p:childTnLst>
                          </p:cTn>
                        </p:par>
                        <p:par>
                          <p:cTn id="64" fill="hold">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wipe(left)">
                                      <p:cBhvr>
                                        <p:cTn id="67" dur="500"/>
                                        <p:tgtEl>
                                          <p:spTgt spid="65"/>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80"/>
                                        </p:tgtEl>
                                        <p:attrNameLst>
                                          <p:attrName>style.visibility</p:attrName>
                                        </p:attrNameLst>
                                      </p:cBhvr>
                                      <p:to>
                                        <p:strVal val="visible"/>
                                      </p:to>
                                    </p:set>
                                    <p:anim calcmode="lin" valueType="num">
                                      <p:cBhvr>
                                        <p:cTn id="70" dur="500" fill="hold"/>
                                        <p:tgtEl>
                                          <p:spTgt spid="80"/>
                                        </p:tgtEl>
                                        <p:attrNameLst>
                                          <p:attrName>ppt_w</p:attrName>
                                        </p:attrNameLst>
                                      </p:cBhvr>
                                      <p:tavLst>
                                        <p:tav tm="0">
                                          <p:val>
                                            <p:fltVal val="0"/>
                                          </p:val>
                                        </p:tav>
                                        <p:tav tm="100000">
                                          <p:val>
                                            <p:strVal val="#ppt_w"/>
                                          </p:val>
                                        </p:tav>
                                      </p:tavLst>
                                    </p:anim>
                                    <p:anim calcmode="lin" valueType="num">
                                      <p:cBhvr>
                                        <p:cTn id="71" dur="500" fill="hold"/>
                                        <p:tgtEl>
                                          <p:spTgt spid="80"/>
                                        </p:tgtEl>
                                        <p:attrNameLst>
                                          <p:attrName>ppt_h</p:attrName>
                                        </p:attrNameLst>
                                      </p:cBhvr>
                                      <p:tavLst>
                                        <p:tav tm="0">
                                          <p:val>
                                            <p:fltVal val="0"/>
                                          </p:val>
                                        </p:tav>
                                        <p:tav tm="100000">
                                          <p:val>
                                            <p:strVal val="#ppt_h"/>
                                          </p:val>
                                        </p:tav>
                                      </p:tavLst>
                                    </p:anim>
                                    <p:animEffect transition="in" filter="fade">
                                      <p:cBhvr>
                                        <p:cTn id="72" dur="500"/>
                                        <p:tgtEl>
                                          <p:spTgt spid="80"/>
                                        </p:tgtEl>
                                      </p:cBhvr>
                                    </p:animEffect>
                                  </p:childTnLst>
                                </p:cTn>
                              </p:par>
                              <p:par>
                                <p:cTn id="73" presetID="1" presetClass="entr" presetSubtype="0" fill="hold" grpId="0" nodeType="withEffect">
                                  <p:stCondLst>
                                    <p:cond delay="0"/>
                                  </p:stCondLst>
                                  <p:childTnLst>
                                    <p:set>
                                      <p:cBhvr>
                                        <p:cTn id="74" dur="1" fill="hold">
                                          <p:stCondLst>
                                            <p:cond delay="0"/>
                                          </p:stCondLst>
                                        </p:cTn>
                                        <p:tgtEl>
                                          <p:spTgt spid="79"/>
                                        </p:tgtEl>
                                        <p:attrNameLst>
                                          <p:attrName>style.visibility</p:attrName>
                                        </p:attrNameLst>
                                      </p:cBhvr>
                                      <p:to>
                                        <p:strVal val="visible"/>
                                      </p:to>
                                    </p:set>
                                  </p:childTnLst>
                                </p:cTn>
                              </p:par>
                              <p:par>
                                <p:cTn id="75" presetID="53" presetClass="entr" presetSubtype="16" fill="hold" grpId="0" nodeType="withEffect">
                                  <p:stCondLst>
                                    <p:cond delay="0"/>
                                  </p:stCondLst>
                                  <p:childTnLst>
                                    <p:set>
                                      <p:cBhvr>
                                        <p:cTn id="76" dur="1" fill="hold">
                                          <p:stCondLst>
                                            <p:cond delay="0"/>
                                          </p:stCondLst>
                                        </p:cTn>
                                        <p:tgtEl>
                                          <p:spTgt spid="81"/>
                                        </p:tgtEl>
                                        <p:attrNameLst>
                                          <p:attrName>style.visibility</p:attrName>
                                        </p:attrNameLst>
                                      </p:cBhvr>
                                      <p:to>
                                        <p:strVal val="visible"/>
                                      </p:to>
                                    </p:set>
                                    <p:anim calcmode="lin" valueType="num">
                                      <p:cBhvr>
                                        <p:cTn id="77" dur="500" fill="hold"/>
                                        <p:tgtEl>
                                          <p:spTgt spid="81"/>
                                        </p:tgtEl>
                                        <p:attrNameLst>
                                          <p:attrName>ppt_w</p:attrName>
                                        </p:attrNameLst>
                                      </p:cBhvr>
                                      <p:tavLst>
                                        <p:tav tm="0">
                                          <p:val>
                                            <p:fltVal val="0"/>
                                          </p:val>
                                        </p:tav>
                                        <p:tav tm="100000">
                                          <p:val>
                                            <p:strVal val="#ppt_w"/>
                                          </p:val>
                                        </p:tav>
                                      </p:tavLst>
                                    </p:anim>
                                    <p:anim calcmode="lin" valueType="num">
                                      <p:cBhvr>
                                        <p:cTn id="78" dur="500" fill="hold"/>
                                        <p:tgtEl>
                                          <p:spTgt spid="81"/>
                                        </p:tgtEl>
                                        <p:attrNameLst>
                                          <p:attrName>ppt_h</p:attrName>
                                        </p:attrNameLst>
                                      </p:cBhvr>
                                      <p:tavLst>
                                        <p:tav tm="0">
                                          <p:val>
                                            <p:fltVal val="0"/>
                                          </p:val>
                                        </p:tav>
                                        <p:tav tm="100000">
                                          <p:val>
                                            <p:strVal val="#ppt_h"/>
                                          </p:val>
                                        </p:tav>
                                      </p:tavLst>
                                    </p:anim>
                                    <p:animEffect transition="in" filter="fade">
                                      <p:cBhvr>
                                        <p:cTn id="79"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advAuto="0"/>
      <p:bldP spid="66" grpId="0" animBg="1" advAuto="0"/>
      <p:bldP spid="80" grpId="0" animBg="1" advAuto="0"/>
      <p:bldP spid="65" grpId="0" animBg="1"/>
      <p:bldP spid="74" grpId="0" animBg="1"/>
      <p:bldP spid="10" grpId="0" animBg="1" advAuto="0"/>
      <p:bldP spid="67" grpId="0" animBg="1" advAuto="0"/>
      <p:bldP spid="68" grpId="0" animBg="1" advAuto="0"/>
      <p:bldP spid="69" grpId="0" animBg="1"/>
      <p:bldP spid="70" grpId="0" animBg="1" advAuto="0"/>
      <p:bldP spid="71" grpId="0" animBg="1"/>
      <p:bldP spid="72" grpId="0" animBg="1" advAuto="0"/>
      <p:bldP spid="73" grpId="0" animBg="1"/>
      <p:bldP spid="77" grpId="0" animBg="1" advAuto="0"/>
      <p:bldP spid="78" grpId="0" animBg="1"/>
      <p:bldP spid="7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3026740" y="80383"/>
            <a:ext cx="8326511" cy="830997"/>
          </a:xfrm>
          <a:prstGeom prst="rect">
            <a:avLst/>
          </a:prstGeom>
        </p:spPr>
        <p:txBody>
          <a:bodyPr wrap="none">
            <a:spAutoFit/>
          </a:bodyPr>
          <a:lstStyle/>
          <a:p>
            <a:pPr algn="ctr"/>
            <a:r>
              <a:rPr lang="es-CO" sz="4800" b="1" dirty="0">
                <a:solidFill>
                  <a:srgbClr val="346232"/>
                </a:solidFill>
              </a:rPr>
              <a:t>Procedimientos Administrativos</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 name="Rectángulo 4">
            <a:extLst>
              <a:ext uri="{FF2B5EF4-FFF2-40B4-BE49-F238E27FC236}">
                <a16:creationId xmlns:a16="http://schemas.microsoft.com/office/drawing/2014/main" id="{365C650B-8637-43DF-81F5-8C39F18F5D31}"/>
              </a:ext>
            </a:extLst>
          </p:cNvPr>
          <p:cNvSpPr/>
          <p:nvPr/>
        </p:nvSpPr>
        <p:spPr>
          <a:xfrm>
            <a:off x="1186263" y="1022546"/>
            <a:ext cx="10713492" cy="5537279"/>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b="1" dirty="0">
                <a:effectLst>
                  <a:outerShdw blurRad="38100" dist="38100" dir="2700000" algn="tl">
                    <a:srgbClr val="000000">
                      <a:alpha val="43137"/>
                    </a:srgbClr>
                  </a:outerShdw>
                </a:effectLst>
              </a:rPr>
              <a:t>CONTROL DE LEGALIDAD: </a:t>
            </a:r>
          </a:p>
          <a:p>
            <a:pPr algn="just"/>
            <a:endParaRPr lang="es-CO" b="1" dirty="0">
              <a:effectLst>
                <a:outerShdw blurRad="38100" dist="38100" dir="2700000" algn="tl">
                  <a:srgbClr val="000000">
                    <a:alpha val="43137"/>
                  </a:srgbClr>
                </a:outerShdw>
              </a:effectLst>
            </a:endParaRPr>
          </a:p>
          <a:p>
            <a:pPr marL="285750" indent="-285750" algn="just">
              <a:buFont typeface="Wingdings" panose="05000000000000000000" pitchFamily="2" charset="2"/>
              <a:buChar char="Ø"/>
            </a:pPr>
            <a:r>
              <a:rPr lang="es-CO" dirty="0"/>
              <a:t>Recibir por correo electrónico o en físico el documento objeto de control de legalidad, tales como memorandos internos y externos, informes, requerimientos y respuesta a los mismos. </a:t>
            </a:r>
          </a:p>
          <a:p>
            <a:pPr marL="285750" indent="-285750" algn="just">
              <a:buFont typeface="Wingdings" panose="05000000000000000000" pitchFamily="2" charset="2"/>
              <a:buChar char="Ø"/>
            </a:pPr>
            <a:r>
              <a:rPr lang="es-CO" dirty="0"/>
              <a:t>Revisión de los documentos los cuales deben contener el análisis técnico por parte de cada responsable, de allí que desde el Equipo Jurídico se hará la revisión en términos de oportunidad (acatando los términos consagrados por norma y procedimientos internos de la Entidad) claridad, precisión, congruencia y objetividad; de no cumplir con lo señalado será devuelto para ajustar.  </a:t>
            </a:r>
          </a:p>
          <a:p>
            <a:pPr marL="285750" indent="-285750" algn="just">
              <a:buFont typeface="Wingdings" panose="05000000000000000000" pitchFamily="2" charset="2"/>
              <a:buChar char="Ø"/>
            </a:pPr>
            <a:r>
              <a:rPr lang="es-CO" dirty="0"/>
              <a:t>Hay que destacar que, por cada insumo si este es aportado por una Regional debe constar el respectivo correo electrónico o memorando.</a:t>
            </a:r>
          </a:p>
          <a:p>
            <a:pPr marL="285750" indent="-285750" algn="just">
              <a:buFont typeface="Wingdings" panose="05000000000000000000" pitchFamily="2" charset="2"/>
              <a:buChar char="Ø"/>
            </a:pPr>
            <a:r>
              <a:rPr lang="es-CO" dirty="0"/>
              <a:t>En el oficio para el solicitante inicial se debe colocar las preguntas o situaciones manifestadas por el ciudadano y, posteriormente se incorpora la respuesta. </a:t>
            </a:r>
          </a:p>
          <a:p>
            <a:pPr marL="285750" indent="-285750" algn="just">
              <a:buFont typeface="Wingdings" panose="05000000000000000000" pitchFamily="2" charset="2"/>
              <a:buChar char="Ø"/>
            </a:pPr>
            <a:r>
              <a:rPr lang="es-CO" dirty="0"/>
              <a:t>Establecer claramente los antecedentes y los soportes de la gestión previa a la respuesta.</a:t>
            </a:r>
          </a:p>
          <a:p>
            <a:pPr marL="285750" indent="-285750" algn="just">
              <a:buFont typeface="Wingdings" panose="05000000000000000000" pitchFamily="2" charset="2"/>
              <a:buChar char="Ø"/>
            </a:pPr>
            <a:r>
              <a:rPr lang="es-CO" dirty="0"/>
              <a:t>Remitir la información requerida (física o magnética) para la revisión de legalidad y proceso de firma.</a:t>
            </a:r>
          </a:p>
          <a:p>
            <a:pPr marL="285750" indent="-285750" algn="just">
              <a:buFont typeface="Wingdings" panose="05000000000000000000" pitchFamily="2" charset="2"/>
              <a:buChar char="Ø"/>
            </a:pPr>
            <a:r>
              <a:rPr lang="es-CO" dirty="0"/>
              <a:t>Señalar claramente: quién elaboró, quién proporcionó insumos (cuando corresponda), quién realizó la revisión de legalidad, quién aprueba (líder)</a:t>
            </a:r>
          </a:p>
          <a:p>
            <a:pPr marL="285750" indent="-285750" algn="just">
              <a:buFont typeface="Wingdings" panose="05000000000000000000" pitchFamily="2" charset="2"/>
              <a:buChar char="Ø"/>
            </a:pPr>
            <a:r>
              <a:rPr lang="es-CO" dirty="0"/>
              <a:t>Remitir respuesta a los solicitantes para posterior impresión, visto bueno y firma de la Subdirectora de Operación. </a:t>
            </a:r>
          </a:p>
        </p:txBody>
      </p: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esquinas redondeadas 7">
            <a:extLst>
              <a:ext uri="{FF2B5EF4-FFF2-40B4-BE49-F238E27FC236}">
                <a16:creationId xmlns:a16="http://schemas.microsoft.com/office/drawing/2014/main" id="{13D7C704-4F84-40C2-B2D4-26B41C38F577}"/>
              </a:ext>
            </a:extLst>
          </p:cNvPr>
          <p:cNvSpPr/>
          <p:nvPr/>
        </p:nvSpPr>
        <p:spPr>
          <a:xfrm>
            <a:off x="535990" y="1022545"/>
            <a:ext cx="384395" cy="5537279"/>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effectLst>
                  <a:outerShdw blurRad="38100" dist="38100" dir="2700000" algn="tl">
                    <a:srgbClr val="000000">
                      <a:alpha val="43137"/>
                    </a:srgbClr>
                  </a:outerShdw>
                </a:effectLst>
              </a:rPr>
              <a:t>PARA       </a:t>
            </a:r>
          </a:p>
          <a:p>
            <a:pPr algn="ctr"/>
            <a:endParaRPr lang="es-CO" b="1" dirty="0">
              <a:effectLst>
                <a:outerShdw blurRad="38100" dist="38100" dir="2700000" algn="tl">
                  <a:srgbClr val="000000">
                    <a:alpha val="43137"/>
                  </a:srgbClr>
                </a:outerShdw>
              </a:effectLst>
            </a:endParaRPr>
          </a:p>
          <a:p>
            <a:pPr algn="ctr"/>
            <a:r>
              <a:rPr lang="es-CO" b="1" dirty="0">
                <a:effectLst>
                  <a:outerShdw blurRad="38100" dist="38100" dir="2700000" algn="tl">
                    <a:srgbClr val="000000">
                      <a:alpha val="43137"/>
                    </a:srgbClr>
                  </a:outerShdw>
                </a:effectLst>
              </a:rPr>
              <a:t>TENER </a:t>
            </a:r>
          </a:p>
          <a:p>
            <a:pPr algn="ctr"/>
            <a:endParaRPr lang="es-CO" b="1" dirty="0">
              <a:effectLst>
                <a:outerShdw blurRad="38100" dist="38100" dir="2700000" algn="tl">
                  <a:srgbClr val="000000">
                    <a:alpha val="43137"/>
                  </a:srgbClr>
                </a:outerShdw>
              </a:effectLst>
            </a:endParaRPr>
          </a:p>
          <a:p>
            <a:pPr algn="ctr"/>
            <a:r>
              <a:rPr lang="es-CO" b="1" dirty="0">
                <a:effectLst>
                  <a:outerShdw blurRad="38100" dist="38100" dir="2700000" algn="tl">
                    <a:srgbClr val="000000">
                      <a:alpha val="43137"/>
                    </a:srgbClr>
                  </a:outerShdw>
                </a:effectLst>
              </a:rPr>
              <a:t>EN </a:t>
            </a:r>
          </a:p>
          <a:p>
            <a:pPr algn="ctr"/>
            <a:endParaRPr lang="es-CO" b="1" dirty="0">
              <a:effectLst>
                <a:outerShdw blurRad="38100" dist="38100" dir="2700000" algn="tl">
                  <a:srgbClr val="000000">
                    <a:alpha val="43137"/>
                  </a:srgbClr>
                </a:outerShdw>
              </a:effectLst>
            </a:endParaRPr>
          </a:p>
          <a:p>
            <a:pPr algn="ctr"/>
            <a:r>
              <a:rPr lang="es-CO" b="1" dirty="0">
                <a:effectLst>
                  <a:outerShdw blurRad="38100" dist="38100" dir="2700000" algn="tl">
                    <a:srgbClr val="000000">
                      <a:alpha val="43137"/>
                    </a:srgbClr>
                  </a:outerShdw>
                </a:effectLst>
              </a:rPr>
              <a:t>CUENTA</a:t>
            </a:r>
          </a:p>
        </p:txBody>
      </p:sp>
    </p:spTree>
    <p:extLst>
      <p:ext uri="{BB962C8B-B14F-4D97-AF65-F5344CB8AC3E}">
        <p14:creationId xmlns:p14="http://schemas.microsoft.com/office/powerpoint/2010/main" val="1584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3026740" y="80383"/>
            <a:ext cx="8326511" cy="830997"/>
          </a:xfrm>
          <a:prstGeom prst="rect">
            <a:avLst/>
          </a:prstGeom>
        </p:spPr>
        <p:txBody>
          <a:bodyPr wrap="none">
            <a:spAutoFit/>
          </a:bodyPr>
          <a:lstStyle/>
          <a:p>
            <a:pPr algn="ctr"/>
            <a:r>
              <a:rPr lang="es-CO" sz="4800" b="1" dirty="0">
                <a:solidFill>
                  <a:srgbClr val="346232"/>
                </a:solidFill>
              </a:rPr>
              <a:t>Procedimientos Administrativos</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 name="Rectángulo 4">
            <a:extLst>
              <a:ext uri="{FF2B5EF4-FFF2-40B4-BE49-F238E27FC236}">
                <a16:creationId xmlns:a16="http://schemas.microsoft.com/office/drawing/2014/main" id="{365C650B-8637-43DF-81F5-8C39F18F5D31}"/>
              </a:ext>
            </a:extLst>
          </p:cNvPr>
          <p:cNvSpPr/>
          <p:nvPr/>
        </p:nvSpPr>
        <p:spPr>
          <a:xfrm>
            <a:off x="1186263" y="1022547"/>
            <a:ext cx="10713492" cy="1932688"/>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b="1" dirty="0">
                <a:effectLst>
                  <a:outerShdw blurRad="38100" dist="38100" dir="2700000" algn="tl">
                    <a:srgbClr val="000000">
                      <a:alpha val="43137"/>
                    </a:srgbClr>
                  </a:outerShdw>
                </a:effectLst>
              </a:rPr>
              <a:t>COMISIONES:</a:t>
            </a:r>
          </a:p>
          <a:p>
            <a:pPr algn="just"/>
            <a:endParaRPr lang="es-CO" b="1" dirty="0">
              <a:effectLst>
                <a:outerShdw blurRad="38100" dist="38100" dir="2700000" algn="tl">
                  <a:srgbClr val="000000">
                    <a:alpha val="43137"/>
                  </a:srgbClr>
                </a:outerShdw>
              </a:effectLst>
            </a:endParaRPr>
          </a:p>
          <a:p>
            <a:pPr marL="285750" indent="-285750" algn="just">
              <a:buFont typeface="Wingdings" panose="05000000000000000000" pitchFamily="2" charset="2"/>
              <a:buChar char="Ø"/>
            </a:pPr>
            <a:r>
              <a:rPr lang="es-CO" dirty="0"/>
              <a:t>Deberán estar establecidas en el plan mensual de comisiones.</a:t>
            </a:r>
          </a:p>
          <a:p>
            <a:pPr marL="285750" indent="-285750" algn="just">
              <a:buFont typeface="Wingdings" panose="05000000000000000000" pitchFamily="2" charset="2"/>
              <a:buChar char="Ø"/>
            </a:pPr>
            <a:r>
              <a:rPr lang="es-CO" dirty="0"/>
              <a:t>Las comisiones extraordinarias deben ser por cosas que se escapan al control del ICBF, y no faltas de planeación.</a:t>
            </a:r>
          </a:p>
          <a:p>
            <a:pPr marL="285750" indent="-285750" algn="just">
              <a:buFont typeface="Wingdings" panose="05000000000000000000" pitchFamily="2" charset="2"/>
              <a:buChar char="Ø"/>
            </a:pPr>
            <a:r>
              <a:rPr lang="es-CO" dirty="0"/>
              <a:t>Establecer claramente la agenda que tendrá el comisionado</a:t>
            </a:r>
          </a:p>
        </p:txBody>
      </p: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esquinas redondeadas 7">
            <a:extLst>
              <a:ext uri="{FF2B5EF4-FFF2-40B4-BE49-F238E27FC236}">
                <a16:creationId xmlns:a16="http://schemas.microsoft.com/office/drawing/2014/main" id="{13D7C704-4F84-40C2-B2D4-26B41C38F577}"/>
              </a:ext>
            </a:extLst>
          </p:cNvPr>
          <p:cNvSpPr/>
          <p:nvPr/>
        </p:nvSpPr>
        <p:spPr>
          <a:xfrm>
            <a:off x="535990" y="1022547"/>
            <a:ext cx="384395" cy="5537279"/>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effectLst>
                  <a:outerShdw blurRad="38100" dist="38100" dir="2700000" algn="tl">
                    <a:srgbClr val="000000">
                      <a:alpha val="43137"/>
                    </a:srgbClr>
                  </a:outerShdw>
                </a:effectLst>
              </a:rPr>
              <a:t>PARA       </a:t>
            </a:r>
          </a:p>
          <a:p>
            <a:pPr algn="ctr"/>
            <a:endParaRPr lang="es-CO" b="1" dirty="0">
              <a:effectLst>
                <a:outerShdw blurRad="38100" dist="38100" dir="2700000" algn="tl">
                  <a:srgbClr val="000000">
                    <a:alpha val="43137"/>
                  </a:srgbClr>
                </a:outerShdw>
              </a:effectLst>
            </a:endParaRPr>
          </a:p>
          <a:p>
            <a:pPr algn="ctr"/>
            <a:r>
              <a:rPr lang="es-CO" b="1" dirty="0">
                <a:effectLst>
                  <a:outerShdw blurRad="38100" dist="38100" dir="2700000" algn="tl">
                    <a:srgbClr val="000000">
                      <a:alpha val="43137"/>
                    </a:srgbClr>
                  </a:outerShdw>
                </a:effectLst>
              </a:rPr>
              <a:t>TENER </a:t>
            </a:r>
          </a:p>
          <a:p>
            <a:pPr algn="ctr"/>
            <a:endParaRPr lang="es-CO" b="1" dirty="0">
              <a:effectLst>
                <a:outerShdw blurRad="38100" dist="38100" dir="2700000" algn="tl">
                  <a:srgbClr val="000000">
                    <a:alpha val="43137"/>
                  </a:srgbClr>
                </a:outerShdw>
              </a:effectLst>
            </a:endParaRPr>
          </a:p>
          <a:p>
            <a:pPr algn="ctr"/>
            <a:r>
              <a:rPr lang="es-CO" b="1" dirty="0">
                <a:effectLst>
                  <a:outerShdw blurRad="38100" dist="38100" dir="2700000" algn="tl">
                    <a:srgbClr val="000000">
                      <a:alpha val="43137"/>
                    </a:srgbClr>
                  </a:outerShdw>
                </a:effectLst>
              </a:rPr>
              <a:t>EN </a:t>
            </a:r>
          </a:p>
          <a:p>
            <a:pPr algn="ctr"/>
            <a:endParaRPr lang="es-CO" b="1" dirty="0">
              <a:effectLst>
                <a:outerShdw blurRad="38100" dist="38100" dir="2700000" algn="tl">
                  <a:srgbClr val="000000">
                    <a:alpha val="43137"/>
                  </a:srgbClr>
                </a:outerShdw>
              </a:effectLst>
            </a:endParaRPr>
          </a:p>
          <a:p>
            <a:pPr algn="ctr"/>
            <a:r>
              <a:rPr lang="es-CO" b="1" dirty="0">
                <a:effectLst>
                  <a:outerShdw blurRad="38100" dist="38100" dir="2700000" algn="tl">
                    <a:srgbClr val="000000">
                      <a:alpha val="43137"/>
                    </a:srgbClr>
                  </a:outerShdw>
                </a:effectLst>
              </a:rPr>
              <a:t>CUENTA</a:t>
            </a:r>
          </a:p>
        </p:txBody>
      </p:sp>
      <p:sp>
        <p:nvSpPr>
          <p:cNvPr id="9" name="Rectángulo 8">
            <a:extLst>
              <a:ext uri="{FF2B5EF4-FFF2-40B4-BE49-F238E27FC236}">
                <a16:creationId xmlns:a16="http://schemas.microsoft.com/office/drawing/2014/main" id="{B58B8DC9-2FE1-4488-BB41-58CA6E35AC19}"/>
              </a:ext>
            </a:extLst>
          </p:cNvPr>
          <p:cNvSpPr/>
          <p:nvPr/>
        </p:nvSpPr>
        <p:spPr>
          <a:xfrm>
            <a:off x="1186263" y="3213686"/>
            <a:ext cx="10713492" cy="163812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b="1" dirty="0">
                <a:effectLst>
                  <a:outerShdw blurRad="38100" dist="38100" dir="2700000" algn="tl">
                    <a:srgbClr val="000000">
                      <a:alpha val="43137"/>
                    </a:srgbClr>
                  </a:outerShdw>
                </a:effectLst>
              </a:rPr>
              <a:t>LEGALIZACIÓN DE LAS COMISIONES:</a:t>
            </a:r>
          </a:p>
          <a:p>
            <a:endParaRPr lang="es-CO" dirty="0"/>
          </a:p>
          <a:p>
            <a:r>
              <a:rPr lang="es-CO" dirty="0"/>
              <a:t>Los informes deberán ser detallados y corresponder con la agenda planteada en la solicitud de comisión. Así mismo, deberá señalar las actividades que se realizaron, logros y compromisos que se acordaron.</a:t>
            </a:r>
          </a:p>
          <a:p>
            <a:r>
              <a:rPr lang="es-CO" dirty="0"/>
              <a:t>Debe reposar el informe en la NAS.</a:t>
            </a:r>
          </a:p>
        </p:txBody>
      </p:sp>
      <p:sp>
        <p:nvSpPr>
          <p:cNvPr id="10" name="Rectángulo 9">
            <a:extLst>
              <a:ext uri="{FF2B5EF4-FFF2-40B4-BE49-F238E27FC236}">
                <a16:creationId xmlns:a16="http://schemas.microsoft.com/office/drawing/2014/main" id="{422BB274-32CD-4D45-BD7A-7897490AADEF}"/>
              </a:ext>
            </a:extLst>
          </p:cNvPr>
          <p:cNvSpPr/>
          <p:nvPr/>
        </p:nvSpPr>
        <p:spPr>
          <a:xfrm>
            <a:off x="1186263" y="5110257"/>
            <a:ext cx="10713492" cy="1476073"/>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b="1" dirty="0">
                <a:effectLst>
                  <a:outerShdw blurRad="38100" dist="38100" dir="2700000" algn="tl">
                    <a:srgbClr val="000000">
                      <a:alpha val="43137"/>
                    </a:srgbClr>
                  </a:outerShdw>
                </a:effectLst>
              </a:rPr>
              <a:t>TRÁMITE DE FIRMAS:</a:t>
            </a:r>
          </a:p>
          <a:p>
            <a:endParaRPr lang="es-CO" b="1" dirty="0">
              <a:effectLst>
                <a:outerShdw blurRad="38100" dist="38100" dir="2700000" algn="tl">
                  <a:srgbClr val="000000">
                    <a:alpha val="43137"/>
                  </a:srgbClr>
                </a:outerShdw>
              </a:effectLst>
            </a:endParaRPr>
          </a:p>
          <a:p>
            <a:r>
              <a:rPr lang="es-CO" dirty="0"/>
              <a:t>La revisión en firmas es un trámite que se puede demorar un día. Por lo cual se debe plantear la respuesta con suficiente anticipación.</a:t>
            </a:r>
          </a:p>
        </p:txBody>
      </p:sp>
    </p:spTree>
    <p:extLst>
      <p:ext uri="{BB962C8B-B14F-4D97-AF65-F5344CB8AC3E}">
        <p14:creationId xmlns:p14="http://schemas.microsoft.com/office/powerpoint/2010/main" val="353036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par>
                          <p:cTn id="14" fill="hold">
                            <p:stCondLst>
                              <p:cond delay="500"/>
                            </p:stCondLst>
                            <p:childTnLst>
                              <p:par>
                                <p:cTn id="15" presetID="2" presetClass="entr" presetSubtype="2"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2"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3026740" y="80383"/>
            <a:ext cx="8326511" cy="830997"/>
          </a:xfrm>
          <a:prstGeom prst="rect">
            <a:avLst/>
          </a:prstGeom>
        </p:spPr>
        <p:txBody>
          <a:bodyPr wrap="none">
            <a:spAutoFit/>
          </a:bodyPr>
          <a:lstStyle/>
          <a:p>
            <a:pPr algn="ctr"/>
            <a:r>
              <a:rPr lang="es-CO" sz="4800" b="1" dirty="0">
                <a:solidFill>
                  <a:srgbClr val="346232"/>
                </a:solidFill>
              </a:rPr>
              <a:t>Procedimientos Administrativos</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 name="Rectángulo 4">
            <a:extLst>
              <a:ext uri="{FF2B5EF4-FFF2-40B4-BE49-F238E27FC236}">
                <a16:creationId xmlns:a16="http://schemas.microsoft.com/office/drawing/2014/main" id="{365C650B-8637-43DF-81F5-8C39F18F5D31}"/>
              </a:ext>
            </a:extLst>
          </p:cNvPr>
          <p:cNvSpPr/>
          <p:nvPr/>
        </p:nvSpPr>
        <p:spPr>
          <a:xfrm>
            <a:off x="1741715" y="2225773"/>
            <a:ext cx="9983869" cy="240645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b="1" dirty="0">
                <a:effectLst>
                  <a:outerShdw blurRad="38100" dist="38100" dir="2700000" algn="tl">
                    <a:srgbClr val="000000">
                      <a:alpha val="43137"/>
                    </a:srgbClr>
                  </a:outerShdw>
                </a:effectLst>
              </a:rPr>
              <a:t>PAGOS MENSUALES CONTRATISTAS DE PRESTACIÓN DE SERVICIOS:</a:t>
            </a:r>
          </a:p>
          <a:p>
            <a:pPr marL="285750" indent="-285750" algn="just">
              <a:buFont typeface="Wingdings" panose="05000000000000000000" pitchFamily="2" charset="2"/>
              <a:buChar char="Ø"/>
            </a:pPr>
            <a:endParaRPr lang="es-CO" b="1" dirty="0">
              <a:effectLst>
                <a:outerShdw blurRad="38100" dist="38100" dir="2700000" algn="tl">
                  <a:srgbClr val="000000">
                    <a:alpha val="43137"/>
                  </a:srgbClr>
                </a:outerShdw>
              </a:effectLst>
            </a:endParaRPr>
          </a:p>
          <a:p>
            <a:pPr marL="285750" indent="-285750" algn="just">
              <a:buFont typeface="Wingdings" panose="05000000000000000000" pitchFamily="2" charset="2"/>
              <a:buChar char="Ø"/>
            </a:pPr>
            <a:r>
              <a:rPr lang="es-CO" dirty="0"/>
              <a:t>El informe mensual debe dar cuenta, de manera detallada del cumplimiento de las obligaciones contractuales. Por ej. si se hicieron reuniones, colocar fecha, lugar, convocados, temas tratados y resultado. Si se trata de documentos: ruta en donde se encuentra el documento, etc.</a:t>
            </a:r>
          </a:p>
          <a:p>
            <a:pPr marL="285750" indent="-285750" algn="just">
              <a:buFont typeface="Wingdings" panose="05000000000000000000" pitchFamily="2" charset="2"/>
              <a:buChar char="Ø"/>
            </a:pPr>
            <a:r>
              <a:rPr lang="es-CO" dirty="0"/>
              <a:t>Debe estar con Visto Bueno del Líder.</a:t>
            </a:r>
          </a:p>
          <a:p>
            <a:pPr marL="285750" indent="-285750" algn="just">
              <a:buFont typeface="Wingdings" panose="05000000000000000000" pitchFamily="2" charset="2"/>
              <a:buChar char="Ø"/>
            </a:pPr>
            <a:r>
              <a:rPr lang="es-CO" dirty="0"/>
              <a:t>Especial atención a la ortografía. </a:t>
            </a:r>
          </a:p>
        </p:txBody>
      </p:sp>
      <p:sp>
        <p:nvSpPr>
          <p:cNvPr id="7" name="CuadroTexto 6">
            <a:extLst>
              <a:ext uri="{FF2B5EF4-FFF2-40B4-BE49-F238E27FC236}">
                <a16:creationId xmlns:a16="http://schemas.microsoft.com/office/drawing/2014/main" id="{CE22F98B-EF49-4447-85AC-EA06552AD067}"/>
              </a:ext>
            </a:extLst>
          </p:cNvPr>
          <p:cNvSpPr txBox="1"/>
          <p:nvPr/>
        </p:nvSpPr>
        <p:spPr>
          <a:xfrm>
            <a:off x="3981157" y="38968"/>
            <a:ext cx="184731" cy="369332"/>
          </a:xfrm>
          <a:prstGeom prst="rect">
            <a:avLst/>
          </a:prstGeom>
          <a:noFill/>
        </p:spPr>
        <p:txBody>
          <a:bodyPr wrap="none" rtlCol="0">
            <a:spAutoFit/>
          </a:bodyPr>
          <a:lstStyle/>
          <a:p>
            <a:endParaRPr lang="es-CO" dirty="0"/>
          </a:p>
        </p:txBody>
      </p:sp>
      <p:sp>
        <p:nvSpPr>
          <p:cNvPr id="8" name="Rectángulo: esquinas redondeadas 7">
            <a:extLst>
              <a:ext uri="{FF2B5EF4-FFF2-40B4-BE49-F238E27FC236}">
                <a16:creationId xmlns:a16="http://schemas.microsoft.com/office/drawing/2014/main" id="{13D7C704-4F84-40C2-B2D4-26B41C38F577}"/>
              </a:ext>
            </a:extLst>
          </p:cNvPr>
          <p:cNvSpPr/>
          <p:nvPr/>
        </p:nvSpPr>
        <p:spPr>
          <a:xfrm>
            <a:off x="390849" y="2225773"/>
            <a:ext cx="1176696" cy="2406454"/>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b="1" dirty="0">
                <a:effectLst>
                  <a:outerShdw blurRad="38100" dist="38100" dir="2700000" algn="tl">
                    <a:srgbClr val="000000">
                      <a:alpha val="43137"/>
                    </a:srgbClr>
                  </a:outerShdw>
                </a:effectLst>
              </a:rPr>
              <a:t>PARA       </a:t>
            </a:r>
          </a:p>
          <a:p>
            <a:pPr algn="ctr"/>
            <a:endParaRPr lang="es-CO" b="1" dirty="0">
              <a:effectLst>
                <a:outerShdw blurRad="38100" dist="38100" dir="2700000" algn="tl">
                  <a:srgbClr val="000000">
                    <a:alpha val="43137"/>
                  </a:srgbClr>
                </a:outerShdw>
              </a:effectLst>
            </a:endParaRPr>
          </a:p>
          <a:p>
            <a:pPr algn="ctr"/>
            <a:r>
              <a:rPr lang="es-CO" b="1" dirty="0">
                <a:effectLst>
                  <a:outerShdw blurRad="38100" dist="38100" dir="2700000" algn="tl">
                    <a:srgbClr val="000000">
                      <a:alpha val="43137"/>
                    </a:srgbClr>
                  </a:outerShdw>
                </a:effectLst>
              </a:rPr>
              <a:t>TENER </a:t>
            </a:r>
          </a:p>
          <a:p>
            <a:pPr algn="ctr"/>
            <a:endParaRPr lang="es-CO" b="1" dirty="0">
              <a:effectLst>
                <a:outerShdw blurRad="38100" dist="38100" dir="2700000" algn="tl">
                  <a:srgbClr val="000000">
                    <a:alpha val="43137"/>
                  </a:srgbClr>
                </a:outerShdw>
              </a:effectLst>
            </a:endParaRPr>
          </a:p>
          <a:p>
            <a:pPr algn="ctr"/>
            <a:r>
              <a:rPr lang="es-CO" b="1" dirty="0">
                <a:effectLst>
                  <a:outerShdw blurRad="38100" dist="38100" dir="2700000" algn="tl">
                    <a:srgbClr val="000000">
                      <a:alpha val="43137"/>
                    </a:srgbClr>
                  </a:outerShdw>
                </a:effectLst>
              </a:rPr>
              <a:t>EN </a:t>
            </a:r>
          </a:p>
          <a:p>
            <a:pPr algn="ctr"/>
            <a:endParaRPr lang="es-CO" b="1" dirty="0">
              <a:effectLst>
                <a:outerShdw blurRad="38100" dist="38100" dir="2700000" algn="tl">
                  <a:srgbClr val="000000">
                    <a:alpha val="43137"/>
                  </a:srgbClr>
                </a:outerShdw>
              </a:effectLst>
            </a:endParaRPr>
          </a:p>
          <a:p>
            <a:pPr algn="ctr"/>
            <a:r>
              <a:rPr lang="es-CO" b="1" dirty="0">
                <a:effectLst>
                  <a:outerShdw blurRad="38100" dist="38100" dir="2700000" algn="tl">
                    <a:srgbClr val="000000">
                      <a:alpha val="43137"/>
                    </a:srgbClr>
                  </a:outerShdw>
                </a:effectLst>
              </a:rPr>
              <a:t>CUENTA</a:t>
            </a:r>
          </a:p>
        </p:txBody>
      </p:sp>
    </p:spTree>
    <p:extLst>
      <p:ext uri="{BB962C8B-B14F-4D97-AF65-F5344CB8AC3E}">
        <p14:creationId xmlns:p14="http://schemas.microsoft.com/office/powerpoint/2010/main" val="193950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97C00C8-EE65-DE46-AE28-85297FE6E19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59804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A079EB9-8DA9-4D8E-8248-F751D0162E5A}"/>
              </a:ext>
            </a:extLst>
          </p:cNvPr>
          <p:cNvPicPr>
            <a:picLocks noChangeAspect="1"/>
          </p:cNvPicPr>
          <p:nvPr/>
        </p:nvPicPr>
        <p:blipFill>
          <a:blip r:embed="rId2"/>
          <a:stretch>
            <a:fillRect/>
          </a:stretch>
        </p:blipFill>
        <p:spPr>
          <a:xfrm>
            <a:off x="1" y="-54703"/>
            <a:ext cx="12192000" cy="6912703"/>
          </a:xfrm>
          <a:prstGeom prst="rect">
            <a:avLst/>
          </a:prstGeom>
        </p:spPr>
      </p:pic>
      <p:sp>
        <p:nvSpPr>
          <p:cNvPr id="11" name="Rectángulo 10">
            <a:extLst>
              <a:ext uri="{FF2B5EF4-FFF2-40B4-BE49-F238E27FC236}">
                <a16:creationId xmlns:a16="http://schemas.microsoft.com/office/drawing/2014/main" id="{6D28F2D6-5540-3F4F-93F0-6E7CE28DFBF0}"/>
              </a:ext>
            </a:extLst>
          </p:cNvPr>
          <p:cNvSpPr/>
          <p:nvPr/>
        </p:nvSpPr>
        <p:spPr>
          <a:xfrm>
            <a:off x="6466380" y="1537673"/>
            <a:ext cx="5377277" cy="1107996"/>
          </a:xfrm>
          <a:prstGeom prst="rect">
            <a:avLst/>
          </a:prstGeom>
        </p:spPr>
        <p:txBody>
          <a:bodyPr wrap="square">
            <a:spAutoFit/>
          </a:bodyPr>
          <a:lstStyle/>
          <a:p>
            <a:pPr algn="ctr"/>
            <a:r>
              <a:rPr lang="es-CO" sz="6600" b="1" dirty="0">
                <a:solidFill>
                  <a:srgbClr val="346232"/>
                </a:solidFill>
              </a:rPr>
              <a:t>FUNCIONES</a:t>
            </a:r>
          </a:p>
        </p:txBody>
      </p:sp>
      <p:sp>
        <p:nvSpPr>
          <p:cNvPr id="4" name="Rectángulo 3">
            <a:extLst>
              <a:ext uri="{FF2B5EF4-FFF2-40B4-BE49-F238E27FC236}">
                <a16:creationId xmlns:a16="http://schemas.microsoft.com/office/drawing/2014/main" id="{4E3626A4-4E8A-49D2-82EE-6A7D99ADBFA2}"/>
              </a:ext>
            </a:extLst>
          </p:cNvPr>
          <p:cNvSpPr/>
          <p:nvPr/>
        </p:nvSpPr>
        <p:spPr>
          <a:xfrm>
            <a:off x="7120453" y="2955458"/>
            <a:ext cx="4315057" cy="1015663"/>
          </a:xfrm>
          <a:prstGeom prst="rect">
            <a:avLst/>
          </a:prstGeom>
        </p:spPr>
        <p:txBody>
          <a:bodyPr wrap="square">
            <a:spAutoFit/>
          </a:bodyPr>
          <a:lstStyle/>
          <a:p>
            <a:pPr algn="ctr"/>
            <a:r>
              <a:rPr lang="es-CO" sz="6000" b="1" dirty="0">
                <a:solidFill>
                  <a:srgbClr val="346232"/>
                </a:solidFill>
              </a:rPr>
              <a:t>PRIMERA</a:t>
            </a:r>
          </a:p>
        </p:txBody>
      </p:sp>
      <p:sp>
        <p:nvSpPr>
          <p:cNvPr id="5" name="Rectángulo 4">
            <a:extLst>
              <a:ext uri="{FF2B5EF4-FFF2-40B4-BE49-F238E27FC236}">
                <a16:creationId xmlns:a16="http://schemas.microsoft.com/office/drawing/2014/main" id="{F3C8D9C2-401A-4F3B-84FF-6DFC3DF5EDA1}"/>
              </a:ext>
            </a:extLst>
          </p:cNvPr>
          <p:cNvSpPr/>
          <p:nvPr/>
        </p:nvSpPr>
        <p:spPr>
          <a:xfrm>
            <a:off x="8078196" y="2773074"/>
            <a:ext cx="2399568" cy="523220"/>
          </a:xfrm>
          <a:prstGeom prst="rect">
            <a:avLst/>
          </a:prstGeom>
        </p:spPr>
        <p:txBody>
          <a:bodyPr wrap="none">
            <a:spAutoFit/>
          </a:bodyPr>
          <a:lstStyle/>
          <a:p>
            <a:pPr algn="ctr"/>
            <a:r>
              <a:rPr lang="es-CO" sz="2800" b="1" dirty="0">
                <a:solidFill>
                  <a:srgbClr val="346232"/>
                </a:solidFill>
              </a:rPr>
              <a:t>DIRECCIÓN DE </a:t>
            </a:r>
          </a:p>
        </p:txBody>
      </p:sp>
      <p:sp>
        <p:nvSpPr>
          <p:cNvPr id="6" name="Rectángulo 5">
            <a:extLst>
              <a:ext uri="{FF2B5EF4-FFF2-40B4-BE49-F238E27FC236}">
                <a16:creationId xmlns:a16="http://schemas.microsoft.com/office/drawing/2014/main" id="{656E791A-3050-42C4-A4E4-AF8F6E2F0F77}"/>
              </a:ext>
            </a:extLst>
          </p:cNvPr>
          <p:cNvSpPr/>
          <p:nvPr/>
        </p:nvSpPr>
        <p:spPr>
          <a:xfrm>
            <a:off x="7903439" y="3551104"/>
            <a:ext cx="2952283" cy="923330"/>
          </a:xfrm>
          <a:prstGeom prst="rect">
            <a:avLst/>
          </a:prstGeom>
        </p:spPr>
        <p:txBody>
          <a:bodyPr wrap="none">
            <a:spAutoFit/>
          </a:bodyPr>
          <a:lstStyle/>
          <a:p>
            <a:pPr algn="ctr"/>
            <a:r>
              <a:rPr lang="es-CO" sz="5400" b="1" dirty="0">
                <a:solidFill>
                  <a:srgbClr val="346232"/>
                </a:solidFill>
              </a:rPr>
              <a:t>INFANCIA</a:t>
            </a:r>
          </a:p>
        </p:txBody>
      </p:sp>
    </p:spTree>
    <p:extLst>
      <p:ext uri="{BB962C8B-B14F-4D97-AF65-F5344CB8AC3E}">
        <p14:creationId xmlns:p14="http://schemas.microsoft.com/office/powerpoint/2010/main" val="2140970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7149E512-7299-472F-9163-8C5BE9416B8E}"/>
              </a:ext>
            </a:extLst>
          </p:cNvPr>
          <p:cNvSpPr/>
          <p:nvPr/>
        </p:nvSpPr>
        <p:spPr>
          <a:xfrm>
            <a:off x="7062960" y="147176"/>
            <a:ext cx="3768980" cy="830997"/>
          </a:xfrm>
          <a:prstGeom prst="rect">
            <a:avLst/>
          </a:prstGeom>
        </p:spPr>
        <p:txBody>
          <a:bodyPr wrap="none">
            <a:spAutoFit/>
          </a:bodyPr>
          <a:lstStyle/>
          <a:p>
            <a:pPr algn="ctr"/>
            <a:r>
              <a:rPr lang="es-CO" sz="4800" b="1" dirty="0">
                <a:solidFill>
                  <a:srgbClr val="346232"/>
                </a:solidFill>
              </a:rPr>
              <a:t>Funciones DPI</a:t>
            </a:r>
            <a:endParaRPr lang="es-CO" sz="2000" b="1" dirty="0">
              <a:solidFill>
                <a:srgbClr val="346232"/>
              </a:solidFill>
            </a:endParaRPr>
          </a:p>
        </p:txBody>
      </p:sp>
      <p:cxnSp>
        <p:nvCxnSpPr>
          <p:cNvPr id="14" name="Conector recto 13">
            <a:extLst>
              <a:ext uri="{FF2B5EF4-FFF2-40B4-BE49-F238E27FC236}">
                <a16:creationId xmlns:a16="http://schemas.microsoft.com/office/drawing/2014/main" id="{792611E1-CC59-4141-B3E9-45D5017FA059}"/>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5" name="Group 12">
            <a:extLst>
              <a:ext uri="{FF2B5EF4-FFF2-40B4-BE49-F238E27FC236}">
                <a16:creationId xmlns:a16="http://schemas.microsoft.com/office/drawing/2014/main" id="{8B5212EF-2225-4E9F-B7D5-69B8D9571A9B}"/>
              </a:ext>
            </a:extLst>
          </p:cNvPr>
          <p:cNvGrpSpPr/>
          <p:nvPr/>
        </p:nvGrpSpPr>
        <p:grpSpPr>
          <a:xfrm>
            <a:off x="1313688" y="2075688"/>
            <a:ext cx="9564624" cy="4782312"/>
            <a:chOff x="1313688" y="2075688"/>
            <a:chExt cx="9564624" cy="4782312"/>
          </a:xfrm>
        </p:grpSpPr>
        <p:sp>
          <p:nvSpPr>
            <p:cNvPr id="6" name="Freeform: Shape 72">
              <a:extLst>
                <a:ext uri="{FF2B5EF4-FFF2-40B4-BE49-F238E27FC236}">
                  <a16:creationId xmlns:a16="http://schemas.microsoft.com/office/drawing/2014/main" id="{EEBB8318-EEFF-4C33-9687-9486FC817F6B}"/>
                </a:ext>
              </a:extLst>
            </p:cNvPr>
            <p:cNvSpPr/>
            <p:nvPr/>
          </p:nvSpPr>
          <p:spPr>
            <a:xfrm>
              <a:off x="1313688" y="2075688"/>
              <a:ext cx="9564624" cy="4782312"/>
            </a:xfrm>
            <a:custGeom>
              <a:avLst/>
              <a:gdLst>
                <a:gd name="connsiteX0" fmla="*/ 2240280 w 4480560"/>
                <a:gd name="connsiteY0" fmla="*/ 0 h 2240280"/>
                <a:gd name="connsiteX1" fmla="*/ 4480560 w 4480560"/>
                <a:gd name="connsiteY1" fmla="*/ 2240280 h 2240280"/>
                <a:gd name="connsiteX2" fmla="*/ 0 w 4480560"/>
                <a:gd name="connsiteY2" fmla="*/ 2240280 h 2240280"/>
                <a:gd name="connsiteX3" fmla="*/ 2240280 w 4480560"/>
                <a:gd name="connsiteY3" fmla="*/ 0 h 2240280"/>
              </a:gdLst>
              <a:ahLst/>
              <a:cxnLst>
                <a:cxn ang="0">
                  <a:pos x="connsiteX0" y="connsiteY0"/>
                </a:cxn>
                <a:cxn ang="0">
                  <a:pos x="connsiteX1" y="connsiteY1"/>
                </a:cxn>
                <a:cxn ang="0">
                  <a:pos x="connsiteX2" y="connsiteY2"/>
                </a:cxn>
                <a:cxn ang="0">
                  <a:pos x="connsiteX3" y="connsiteY3"/>
                </a:cxn>
              </a:cxnLst>
              <a:rect l="l" t="t" r="r" b="b"/>
              <a:pathLst>
                <a:path w="4480560" h="2240280">
                  <a:moveTo>
                    <a:pt x="2240280" y="0"/>
                  </a:moveTo>
                  <a:cubicBezTo>
                    <a:pt x="3477552" y="0"/>
                    <a:pt x="4480560" y="1003008"/>
                    <a:pt x="4480560" y="2240280"/>
                  </a:cubicBezTo>
                  <a:lnTo>
                    <a:pt x="0" y="2240280"/>
                  </a:lnTo>
                  <a:cubicBezTo>
                    <a:pt x="0" y="1003008"/>
                    <a:pt x="1003008" y="0"/>
                    <a:pt x="224028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Freeform: Shape 73">
              <a:extLst>
                <a:ext uri="{FF2B5EF4-FFF2-40B4-BE49-F238E27FC236}">
                  <a16:creationId xmlns:a16="http://schemas.microsoft.com/office/drawing/2014/main" id="{606C00DC-F56C-4496-8C02-9F53E14FB931}"/>
                </a:ext>
              </a:extLst>
            </p:cNvPr>
            <p:cNvSpPr/>
            <p:nvPr/>
          </p:nvSpPr>
          <p:spPr>
            <a:xfrm>
              <a:off x="2376424" y="3138424"/>
              <a:ext cx="7439152" cy="3719576"/>
            </a:xfrm>
            <a:custGeom>
              <a:avLst/>
              <a:gdLst>
                <a:gd name="connsiteX0" fmla="*/ 1742440 w 3484880"/>
                <a:gd name="connsiteY0" fmla="*/ 0 h 1742440"/>
                <a:gd name="connsiteX1" fmla="*/ 3484880 w 3484880"/>
                <a:gd name="connsiteY1" fmla="*/ 1742440 h 1742440"/>
                <a:gd name="connsiteX2" fmla="*/ 0 w 3484880"/>
                <a:gd name="connsiteY2" fmla="*/ 1742440 h 1742440"/>
                <a:gd name="connsiteX3" fmla="*/ 1742440 w 3484880"/>
                <a:gd name="connsiteY3" fmla="*/ 0 h 1742440"/>
              </a:gdLst>
              <a:ahLst/>
              <a:cxnLst>
                <a:cxn ang="0">
                  <a:pos x="connsiteX0" y="connsiteY0"/>
                </a:cxn>
                <a:cxn ang="0">
                  <a:pos x="connsiteX1" y="connsiteY1"/>
                </a:cxn>
                <a:cxn ang="0">
                  <a:pos x="connsiteX2" y="connsiteY2"/>
                </a:cxn>
                <a:cxn ang="0">
                  <a:pos x="connsiteX3" y="connsiteY3"/>
                </a:cxn>
              </a:cxnLst>
              <a:rect l="l" t="t" r="r" b="b"/>
              <a:pathLst>
                <a:path w="3484880" h="1742440">
                  <a:moveTo>
                    <a:pt x="1742440" y="0"/>
                  </a:moveTo>
                  <a:cubicBezTo>
                    <a:pt x="2704763" y="0"/>
                    <a:pt x="3484880" y="780117"/>
                    <a:pt x="3484880" y="1742440"/>
                  </a:cubicBezTo>
                  <a:lnTo>
                    <a:pt x="0" y="1742440"/>
                  </a:lnTo>
                  <a:cubicBezTo>
                    <a:pt x="0" y="780117"/>
                    <a:pt x="780117" y="0"/>
                    <a:pt x="174244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Freeform: Shape 74">
              <a:extLst>
                <a:ext uri="{FF2B5EF4-FFF2-40B4-BE49-F238E27FC236}">
                  <a16:creationId xmlns:a16="http://schemas.microsoft.com/office/drawing/2014/main" id="{DFEB0DDC-67E9-40B2-8AE2-CFC9C94AFADF}"/>
                </a:ext>
              </a:extLst>
            </p:cNvPr>
            <p:cNvSpPr/>
            <p:nvPr/>
          </p:nvSpPr>
          <p:spPr>
            <a:xfrm>
              <a:off x="3441058" y="4203060"/>
              <a:ext cx="5309880" cy="2654940"/>
            </a:xfrm>
            <a:custGeom>
              <a:avLst/>
              <a:gdLst>
                <a:gd name="connsiteX0" fmla="*/ 1243710 w 2487420"/>
                <a:gd name="connsiteY0" fmla="*/ 0 h 1243710"/>
                <a:gd name="connsiteX1" fmla="*/ 2487420 w 2487420"/>
                <a:gd name="connsiteY1" fmla="*/ 1243710 h 1243710"/>
                <a:gd name="connsiteX2" fmla="*/ 0 w 2487420"/>
                <a:gd name="connsiteY2" fmla="*/ 1243710 h 1243710"/>
                <a:gd name="connsiteX3" fmla="*/ 1243710 w 2487420"/>
                <a:gd name="connsiteY3" fmla="*/ 0 h 1243710"/>
              </a:gdLst>
              <a:ahLst/>
              <a:cxnLst>
                <a:cxn ang="0">
                  <a:pos x="connsiteX0" y="connsiteY0"/>
                </a:cxn>
                <a:cxn ang="0">
                  <a:pos x="connsiteX1" y="connsiteY1"/>
                </a:cxn>
                <a:cxn ang="0">
                  <a:pos x="connsiteX2" y="connsiteY2"/>
                </a:cxn>
                <a:cxn ang="0">
                  <a:pos x="connsiteX3" y="connsiteY3"/>
                </a:cxn>
              </a:cxnLst>
              <a:rect l="l" t="t" r="r" b="b"/>
              <a:pathLst>
                <a:path w="2487420" h="1243710">
                  <a:moveTo>
                    <a:pt x="1243710" y="0"/>
                  </a:moveTo>
                  <a:cubicBezTo>
                    <a:pt x="1930592" y="0"/>
                    <a:pt x="2487420" y="556828"/>
                    <a:pt x="2487420" y="1243710"/>
                  </a:cubicBezTo>
                  <a:lnTo>
                    <a:pt x="0" y="1243710"/>
                  </a:lnTo>
                  <a:cubicBezTo>
                    <a:pt x="0" y="556828"/>
                    <a:pt x="556828" y="0"/>
                    <a:pt x="124371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Slide Number Placeholder 8">
            <a:extLst>
              <a:ext uri="{FF2B5EF4-FFF2-40B4-BE49-F238E27FC236}">
                <a16:creationId xmlns:a16="http://schemas.microsoft.com/office/drawing/2014/main" id="{F1BFC2DD-4A3F-4FFC-BD0C-82CBB5F0EC87}"/>
              </a:ext>
            </a:extLst>
          </p:cNvPr>
          <p:cNvSpPr>
            <a:spLocks noGrp="1"/>
          </p:cNvSpPr>
          <p:nvPr>
            <p:ph type="sldNum" sz="quarter" idx="12"/>
          </p:nvPr>
        </p:nvSpPr>
        <p:spPr>
          <a:xfrm>
            <a:off x="328169" y="6237312"/>
            <a:ext cx="439241" cy="390437"/>
          </a:xfrm>
        </p:spPr>
        <p:txBody>
          <a:bodyPr/>
          <a:lstStyle/>
          <a:p>
            <a:fld id="{F68327C5-B821-4FE9-A59A-A60D9EB59A9A}" type="slidenum">
              <a:rPr lang="en-US" noProof="1" smtClean="0"/>
              <a:pPr/>
              <a:t>6</a:t>
            </a:fld>
            <a:endParaRPr lang="en-US" noProof="1"/>
          </a:p>
        </p:txBody>
      </p:sp>
      <p:grpSp>
        <p:nvGrpSpPr>
          <p:cNvPr id="10" name="Group 51">
            <a:extLst>
              <a:ext uri="{FF2B5EF4-FFF2-40B4-BE49-F238E27FC236}">
                <a16:creationId xmlns:a16="http://schemas.microsoft.com/office/drawing/2014/main" id="{7BB4F840-F721-4DF2-A39A-D3B37697676D}"/>
              </a:ext>
            </a:extLst>
          </p:cNvPr>
          <p:cNvGrpSpPr/>
          <p:nvPr/>
        </p:nvGrpSpPr>
        <p:grpSpPr>
          <a:xfrm>
            <a:off x="4501892" y="5263896"/>
            <a:ext cx="4249046" cy="1594104"/>
            <a:chOff x="4501892" y="5263896"/>
            <a:chExt cx="4249046" cy="1594104"/>
          </a:xfrm>
        </p:grpSpPr>
        <p:sp>
          <p:nvSpPr>
            <p:cNvPr id="11" name="Freeform: Shape 66">
              <a:extLst>
                <a:ext uri="{FF2B5EF4-FFF2-40B4-BE49-F238E27FC236}">
                  <a16:creationId xmlns:a16="http://schemas.microsoft.com/office/drawing/2014/main" id="{23FDFED5-2315-4812-9C7C-12CA28C1AC53}"/>
                </a:ext>
              </a:extLst>
            </p:cNvPr>
            <p:cNvSpPr/>
            <p:nvPr/>
          </p:nvSpPr>
          <p:spPr>
            <a:xfrm>
              <a:off x="4501892" y="5263896"/>
              <a:ext cx="3188208" cy="1594104"/>
            </a:xfrm>
            <a:custGeom>
              <a:avLst/>
              <a:gdLst>
                <a:gd name="connsiteX0" fmla="*/ 746760 w 1493520"/>
                <a:gd name="connsiteY0" fmla="*/ 0 h 746760"/>
                <a:gd name="connsiteX1" fmla="*/ 1493520 w 1493520"/>
                <a:gd name="connsiteY1" fmla="*/ 746760 h 746760"/>
                <a:gd name="connsiteX2" fmla="*/ 0 w 1493520"/>
                <a:gd name="connsiteY2" fmla="*/ 746760 h 746760"/>
                <a:gd name="connsiteX3" fmla="*/ 746760 w 1493520"/>
                <a:gd name="connsiteY3" fmla="*/ 0 h 746760"/>
              </a:gdLst>
              <a:ahLst/>
              <a:cxnLst>
                <a:cxn ang="0">
                  <a:pos x="connsiteX0" y="connsiteY0"/>
                </a:cxn>
                <a:cxn ang="0">
                  <a:pos x="connsiteX1" y="connsiteY1"/>
                </a:cxn>
                <a:cxn ang="0">
                  <a:pos x="connsiteX2" y="connsiteY2"/>
                </a:cxn>
                <a:cxn ang="0">
                  <a:pos x="connsiteX3" y="connsiteY3"/>
                </a:cxn>
              </a:cxnLst>
              <a:rect l="l" t="t" r="r" b="b"/>
              <a:pathLst>
                <a:path w="1493520" h="746760">
                  <a:moveTo>
                    <a:pt x="746760" y="0"/>
                  </a:moveTo>
                  <a:cubicBezTo>
                    <a:pt x="1159184" y="0"/>
                    <a:pt x="1493520" y="334336"/>
                    <a:pt x="1493520" y="746760"/>
                  </a:cubicBezTo>
                  <a:lnTo>
                    <a:pt x="0" y="746760"/>
                  </a:lnTo>
                  <a:cubicBezTo>
                    <a:pt x="0" y="334336"/>
                    <a:pt x="334337" y="0"/>
                    <a:pt x="746760" y="0"/>
                  </a:cubicBezTo>
                  <a:close/>
                </a:path>
              </a:pathLst>
            </a:custGeom>
            <a:solidFill>
              <a:schemeClr val="accent4"/>
            </a:solidFill>
            <a:ln>
              <a:noFill/>
            </a:ln>
            <a:effectLst>
              <a:outerShdw blurRad="203200" dist="1143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2" name="Straight Arrow Connector 23">
              <a:extLst>
                <a:ext uri="{FF2B5EF4-FFF2-40B4-BE49-F238E27FC236}">
                  <a16:creationId xmlns:a16="http://schemas.microsoft.com/office/drawing/2014/main" id="{2454CACE-4575-40B0-B005-F4E97AE86142}"/>
                </a:ext>
              </a:extLst>
            </p:cNvPr>
            <p:cNvCxnSpPr>
              <a:cxnSpLocks/>
              <a:stCxn id="16" idx="3"/>
            </p:cNvCxnSpPr>
            <p:nvPr/>
          </p:nvCxnSpPr>
          <p:spPr>
            <a:xfrm>
              <a:off x="6096004" y="6858000"/>
              <a:ext cx="2654934"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50">
            <a:extLst>
              <a:ext uri="{FF2B5EF4-FFF2-40B4-BE49-F238E27FC236}">
                <a16:creationId xmlns:a16="http://schemas.microsoft.com/office/drawing/2014/main" id="{0C60226E-9098-400A-96D6-3FE0D8981352}"/>
              </a:ext>
            </a:extLst>
          </p:cNvPr>
          <p:cNvGrpSpPr/>
          <p:nvPr/>
        </p:nvGrpSpPr>
        <p:grpSpPr>
          <a:xfrm>
            <a:off x="3441053" y="3638450"/>
            <a:ext cx="4487723" cy="3219550"/>
            <a:chOff x="3441053" y="3638450"/>
            <a:chExt cx="4487723" cy="3219550"/>
          </a:xfrm>
        </p:grpSpPr>
        <p:sp>
          <p:nvSpPr>
            <p:cNvPr id="16" name="Freeform: Shape 64">
              <a:extLst>
                <a:ext uri="{FF2B5EF4-FFF2-40B4-BE49-F238E27FC236}">
                  <a16:creationId xmlns:a16="http://schemas.microsoft.com/office/drawing/2014/main" id="{D971D4CC-11FA-4C33-837E-D2019D590233}"/>
                </a:ext>
              </a:extLst>
            </p:cNvPr>
            <p:cNvSpPr/>
            <p:nvPr/>
          </p:nvSpPr>
          <p:spPr>
            <a:xfrm>
              <a:off x="3441053" y="4203060"/>
              <a:ext cx="3981277" cy="2654940"/>
            </a:xfrm>
            <a:custGeom>
              <a:avLst/>
              <a:gdLst>
                <a:gd name="connsiteX0" fmla="*/ 1243710 w 1865034"/>
                <a:gd name="connsiteY0" fmla="*/ 0 h 1243710"/>
                <a:gd name="connsiteX1" fmla="*/ 1836536 w 1865034"/>
                <a:gd name="connsiteY1" fmla="*/ 150109 h 1243710"/>
                <a:gd name="connsiteX2" fmla="*/ 1865034 w 1865034"/>
                <a:gd name="connsiteY2" fmla="*/ 167422 h 1243710"/>
                <a:gd name="connsiteX3" fmla="*/ 1243715 w 1865034"/>
                <a:gd name="connsiteY3" fmla="*/ 1243710 h 1243710"/>
                <a:gd name="connsiteX4" fmla="*/ 0 w 1865034"/>
                <a:gd name="connsiteY4" fmla="*/ 1243710 h 1243710"/>
                <a:gd name="connsiteX5" fmla="*/ 1243710 w 1865034"/>
                <a:gd name="connsiteY5" fmla="*/ 0 h 124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5034" h="1243710">
                  <a:moveTo>
                    <a:pt x="1243710" y="0"/>
                  </a:moveTo>
                  <a:cubicBezTo>
                    <a:pt x="1458361" y="0"/>
                    <a:pt x="1660311" y="54378"/>
                    <a:pt x="1836536" y="150109"/>
                  </a:cubicBezTo>
                  <a:lnTo>
                    <a:pt x="1865034" y="167422"/>
                  </a:lnTo>
                  <a:lnTo>
                    <a:pt x="1243715" y="1243710"/>
                  </a:lnTo>
                  <a:lnTo>
                    <a:pt x="0" y="1243710"/>
                  </a:lnTo>
                  <a:cubicBezTo>
                    <a:pt x="0" y="556828"/>
                    <a:pt x="556828" y="0"/>
                    <a:pt x="1243710" y="0"/>
                  </a:cubicBezTo>
                  <a:close/>
                </a:path>
              </a:pathLst>
            </a:custGeom>
            <a:solidFill>
              <a:schemeClr val="accent2"/>
            </a:solidFill>
            <a:ln>
              <a:noFill/>
            </a:ln>
            <a:effectLst>
              <a:outerShdw blurRad="203200" dist="114300"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7" name="Straight Arrow Connector 20">
              <a:extLst>
                <a:ext uri="{FF2B5EF4-FFF2-40B4-BE49-F238E27FC236}">
                  <a16:creationId xmlns:a16="http://schemas.microsoft.com/office/drawing/2014/main" id="{4296D43E-8475-40FF-8DBC-5AEAF5FD2463}"/>
                </a:ext>
              </a:extLst>
            </p:cNvPr>
            <p:cNvCxnSpPr>
              <a:cxnSpLocks/>
              <a:stCxn id="16" idx="3"/>
            </p:cNvCxnSpPr>
            <p:nvPr/>
          </p:nvCxnSpPr>
          <p:spPr>
            <a:xfrm flipV="1">
              <a:off x="6096004" y="3638450"/>
              <a:ext cx="1832772" cy="321955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26">
            <a:extLst>
              <a:ext uri="{FF2B5EF4-FFF2-40B4-BE49-F238E27FC236}">
                <a16:creationId xmlns:a16="http://schemas.microsoft.com/office/drawing/2014/main" id="{C66ABF4E-3ECB-4AB1-BBC5-F3846810587C}"/>
              </a:ext>
            </a:extLst>
          </p:cNvPr>
          <p:cNvGrpSpPr/>
          <p:nvPr/>
        </p:nvGrpSpPr>
        <p:grpSpPr>
          <a:xfrm>
            <a:off x="2376420" y="2745172"/>
            <a:ext cx="3720122" cy="4112828"/>
            <a:chOff x="2376420" y="2745172"/>
            <a:chExt cx="3720122" cy="4112828"/>
          </a:xfrm>
        </p:grpSpPr>
        <p:sp>
          <p:nvSpPr>
            <p:cNvPr id="19" name="Freeform: Shape 61">
              <a:extLst>
                <a:ext uri="{FF2B5EF4-FFF2-40B4-BE49-F238E27FC236}">
                  <a16:creationId xmlns:a16="http://schemas.microsoft.com/office/drawing/2014/main" id="{BCDD5480-5788-42E1-8DBE-6D522E6772D8}"/>
                </a:ext>
              </a:extLst>
            </p:cNvPr>
            <p:cNvSpPr/>
            <p:nvPr/>
          </p:nvSpPr>
          <p:spPr>
            <a:xfrm>
              <a:off x="2376420" y="3638450"/>
              <a:ext cx="3720122" cy="3219550"/>
            </a:xfrm>
            <a:custGeom>
              <a:avLst/>
              <a:gdLst>
                <a:gd name="connsiteX0" fmla="*/ 872492 w 1742696"/>
                <a:gd name="connsiteY0" fmla="*/ 0 h 1508202"/>
                <a:gd name="connsiteX1" fmla="*/ 1742696 w 1742696"/>
                <a:gd name="connsiteY1" fmla="*/ 1507764 h 1508202"/>
                <a:gd name="connsiteX2" fmla="*/ 1742443 w 1742696"/>
                <a:gd name="connsiteY2" fmla="*/ 1508202 h 1508202"/>
                <a:gd name="connsiteX3" fmla="*/ 0 w 1742696"/>
                <a:gd name="connsiteY3" fmla="*/ 1508202 h 1508202"/>
                <a:gd name="connsiteX4" fmla="*/ 768226 w 1742696"/>
                <a:gd name="connsiteY4" fmla="*/ 63344 h 1508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2696" h="1508202">
                  <a:moveTo>
                    <a:pt x="872492" y="0"/>
                  </a:moveTo>
                  <a:lnTo>
                    <a:pt x="1742696" y="1507764"/>
                  </a:lnTo>
                  <a:lnTo>
                    <a:pt x="1742443" y="1508202"/>
                  </a:lnTo>
                  <a:lnTo>
                    <a:pt x="0" y="1508202"/>
                  </a:lnTo>
                  <a:cubicBezTo>
                    <a:pt x="0" y="906750"/>
                    <a:pt x="304734" y="376473"/>
                    <a:pt x="768226" y="63344"/>
                  </a:cubicBezTo>
                  <a:close/>
                </a:path>
              </a:pathLst>
            </a:custGeom>
            <a:solidFill>
              <a:schemeClr val="tx2"/>
            </a:solidFill>
            <a:ln>
              <a:noFill/>
            </a:ln>
            <a:effectLst>
              <a:outerShdw blurRad="203200" dist="203200" dir="6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0" name="Straight Arrow Connector 14">
              <a:extLst>
                <a:ext uri="{FF2B5EF4-FFF2-40B4-BE49-F238E27FC236}">
                  <a16:creationId xmlns:a16="http://schemas.microsoft.com/office/drawing/2014/main" id="{743CFC8D-B0CA-4999-93F4-49F014875BFF}"/>
                </a:ext>
              </a:extLst>
            </p:cNvPr>
            <p:cNvCxnSpPr>
              <a:cxnSpLocks/>
              <a:stCxn id="19" idx="2"/>
            </p:cNvCxnSpPr>
            <p:nvPr/>
          </p:nvCxnSpPr>
          <p:spPr>
            <a:xfrm flipH="1" flipV="1">
              <a:off x="3719736" y="2745172"/>
              <a:ext cx="2376266" cy="4112828"/>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85">
            <a:extLst>
              <a:ext uri="{FF2B5EF4-FFF2-40B4-BE49-F238E27FC236}">
                <a16:creationId xmlns:a16="http://schemas.microsoft.com/office/drawing/2014/main" id="{FF3313C1-EF3F-4674-8A61-A9A6F5B577E9}"/>
              </a:ext>
            </a:extLst>
          </p:cNvPr>
          <p:cNvGrpSpPr/>
          <p:nvPr/>
        </p:nvGrpSpPr>
        <p:grpSpPr>
          <a:xfrm>
            <a:off x="-206377" y="4232811"/>
            <a:ext cx="2828324" cy="964256"/>
            <a:chOff x="165037" y="3235546"/>
            <a:chExt cx="2828324" cy="964256"/>
          </a:xfrm>
        </p:grpSpPr>
        <p:sp>
          <p:nvSpPr>
            <p:cNvPr id="22" name="TextBox 86">
              <a:extLst>
                <a:ext uri="{FF2B5EF4-FFF2-40B4-BE49-F238E27FC236}">
                  <a16:creationId xmlns:a16="http://schemas.microsoft.com/office/drawing/2014/main" id="{DC6DE25A-C1B8-4D43-A2E9-DBA2A2B5C5CD}"/>
                </a:ext>
              </a:extLst>
            </p:cNvPr>
            <p:cNvSpPr txBox="1"/>
            <p:nvPr/>
          </p:nvSpPr>
          <p:spPr>
            <a:xfrm>
              <a:off x="1077580" y="3235546"/>
              <a:ext cx="1915781" cy="461665"/>
            </a:xfrm>
            <a:prstGeom prst="rect">
              <a:avLst/>
            </a:prstGeom>
            <a:noFill/>
          </p:spPr>
          <p:txBody>
            <a:bodyPr wrap="none" rtlCol="0" anchor="b">
              <a:spAutoFit/>
            </a:bodyPr>
            <a:lstStyle/>
            <a:p>
              <a:pPr algn="r"/>
              <a:r>
                <a:rPr lang="en-US" sz="2400" b="1" cap="all" noProof="1">
                  <a:solidFill>
                    <a:schemeClr val="tx2"/>
                  </a:solidFill>
                </a:rPr>
                <a:t>Implementa</a:t>
              </a:r>
            </a:p>
          </p:txBody>
        </p:sp>
        <p:sp>
          <p:nvSpPr>
            <p:cNvPr id="23" name="Rectangle 87">
              <a:extLst>
                <a:ext uri="{FF2B5EF4-FFF2-40B4-BE49-F238E27FC236}">
                  <a16:creationId xmlns:a16="http://schemas.microsoft.com/office/drawing/2014/main" id="{CA835CD8-086F-4887-9DAA-070410513272}"/>
                </a:ext>
              </a:extLst>
            </p:cNvPr>
            <p:cNvSpPr/>
            <p:nvPr/>
          </p:nvSpPr>
          <p:spPr>
            <a:xfrm>
              <a:off x="165037" y="3676582"/>
              <a:ext cx="2821875" cy="523220"/>
            </a:xfrm>
            <a:prstGeom prst="rect">
              <a:avLst/>
            </a:prstGeom>
          </p:spPr>
          <p:txBody>
            <a:bodyPr wrap="square">
              <a:spAutoFit/>
            </a:bodyPr>
            <a:lstStyle/>
            <a:p>
              <a:pPr algn="r"/>
              <a:r>
                <a:rPr lang="en-US" sz="1400" noProof="1">
                  <a:latin typeface="Arial Narrow" panose="020B0606020202030204" pitchFamily="34" charset="0"/>
                </a:rPr>
                <a:t>Políticas – Planes</a:t>
              </a:r>
            </a:p>
            <a:p>
              <a:pPr algn="r"/>
              <a:r>
                <a:rPr lang="en-US" sz="1400" noProof="1">
                  <a:latin typeface="Arial Narrow" panose="020B0606020202030204" pitchFamily="34" charset="0"/>
                </a:rPr>
                <a:t>Proyectos y Programas definidos</a:t>
              </a:r>
            </a:p>
          </p:txBody>
        </p:sp>
      </p:grpSp>
      <p:grpSp>
        <p:nvGrpSpPr>
          <p:cNvPr id="24" name="Group 92">
            <a:extLst>
              <a:ext uri="{FF2B5EF4-FFF2-40B4-BE49-F238E27FC236}">
                <a16:creationId xmlns:a16="http://schemas.microsoft.com/office/drawing/2014/main" id="{9FF46638-4510-487D-B44B-0A0E50F531DB}"/>
              </a:ext>
            </a:extLst>
          </p:cNvPr>
          <p:cNvGrpSpPr/>
          <p:nvPr/>
        </p:nvGrpSpPr>
        <p:grpSpPr>
          <a:xfrm>
            <a:off x="4290406" y="2304124"/>
            <a:ext cx="3935727" cy="1826031"/>
            <a:chOff x="165037" y="3235546"/>
            <a:chExt cx="2551177" cy="1826031"/>
          </a:xfrm>
        </p:grpSpPr>
        <p:sp>
          <p:nvSpPr>
            <p:cNvPr id="25" name="TextBox 93">
              <a:extLst>
                <a:ext uri="{FF2B5EF4-FFF2-40B4-BE49-F238E27FC236}">
                  <a16:creationId xmlns:a16="http://schemas.microsoft.com/office/drawing/2014/main" id="{91065DA9-6AE2-4BA6-BD49-7FBAAF90BB14}"/>
                </a:ext>
              </a:extLst>
            </p:cNvPr>
            <p:cNvSpPr txBox="1"/>
            <p:nvPr/>
          </p:nvSpPr>
          <p:spPr>
            <a:xfrm>
              <a:off x="165037" y="3235546"/>
              <a:ext cx="2322723" cy="461665"/>
            </a:xfrm>
            <a:prstGeom prst="rect">
              <a:avLst/>
            </a:prstGeom>
            <a:noFill/>
          </p:spPr>
          <p:txBody>
            <a:bodyPr wrap="none" rtlCol="0" anchor="b">
              <a:spAutoFit/>
            </a:bodyPr>
            <a:lstStyle/>
            <a:p>
              <a:pPr algn="ctr"/>
              <a:r>
                <a:rPr lang="en-US" sz="2400" b="1" cap="all" noProof="1">
                  <a:solidFill>
                    <a:schemeClr val="accent2"/>
                  </a:solidFill>
                </a:rPr>
                <a:t>defiNIcion ESTRUCTURAL</a:t>
              </a:r>
            </a:p>
          </p:txBody>
        </p:sp>
        <p:sp>
          <p:nvSpPr>
            <p:cNvPr id="26" name="Rectangle 94">
              <a:extLst>
                <a:ext uri="{FF2B5EF4-FFF2-40B4-BE49-F238E27FC236}">
                  <a16:creationId xmlns:a16="http://schemas.microsoft.com/office/drawing/2014/main" id="{9EA434A4-79D6-424B-B093-A7C71D24E1CD}"/>
                </a:ext>
              </a:extLst>
            </p:cNvPr>
            <p:cNvSpPr/>
            <p:nvPr/>
          </p:nvSpPr>
          <p:spPr>
            <a:xfrm>
              <a:off x="165038" y="3676582"/>
              <a:ext cx="2551176" cy="1384995"/>
            </a:xfrm>
            <a:prstGeom prst="rect">
              <a:avLst/>
            </a:prstGeom>
          </p:spPr>
          <p:txBody>
            <a:bodyPr wrap="square">
              <a:spAutoFit/>
            </a:bodyPr>
            <a:lstStyle/>
            <a:p>
              <a:pPr algn="ctr"/>
              <a:r>
                <a:rPr lang="en-US" sz="1400" noProof="1">
                  <a:latin typeface="Arial Narrow" panose="020B0606020202030204" pitchFamily="34" charset="0"/>
                </a:rPr>
                <a:t>Lineamientos Operativos</a:t>
              </a:r>
            </a:p>
            <a:p>
              <a:pPr algn="ctr"/>
              <a:r>
                <a:rPr lang="en-US" sz="1400" noProof="1">
                  <a:latin typeface="Arial Narrow" panose="020B0606020202030204" pitchFamily="34" charset="0"/>
                </a:rPr>
                <a:t>Acciones para la implementación de la Política</a:t>
              </a:r>
            </a:p>
            <a:p>
              <a:pPr algn="ctr"/>
              <a:r>
                <a:rPr lang="en-US" sz="1400" noProof="1">
                  <a:latin typeface="Arial Narrow" panose="020B0606020202030204" pitchFamily="34" charset="0"/>
                </a:rPr>
                <a:t>Criterios (Operativos y de análisis)</a:t>
              </a:r>
            </a:p>
            <a:p>
              <a:pPr algn="ctr"/>
              <a:r>
                <a:rPr lang="en-US" sz="1400" noProof="1">
                  <a:latin typeface="Arial Narrow" panose="020B0606020202030204" pitchFamily="34" charset="0"/>
                </a:rPr>
                <a:t>Referentes de Calidad</a:t>
              </a:r>
            </a:p>
            <a:p>
              <a:pPr algn="ctr"/>
              <a:r>
                <a:rPr lang="en-US" sz="1400" noProof="1">
                  <a:latin typeface="Arial Narrow" panose="020B0606020202030204" pitchFamily="34" charset="0"/>
                </a:rPr>
                <a:t>Estrategias de AT</a:t>
              </a:r>
            </a:p>
            <a:p>
              <a:pPr algn="ctr"/>
              <a:r>
                <a:rPr lang="en-US" sz="1400" noProof="1">
                  <a:latin typeface="Arial Narrow" panose="020B0606020202030204" pitchFamily="34" charset="0"/>
                </a:rPr>
                <a:t>Esquemas de Operación</a:t>
              </a:r>
            </a:p>
          </p:txBody>
        </p:sp>
      </p:grpSp>
      <p:grpSp>
        <p:nvGrpSpPr>
          <p:cNvPr id="27" name="Group 95">
            <a:extLst>
              <a:ext uri="{FF2B5EF4-FFF2-40B4-BE49-F238E27FC236}">
                <a16:creationId xmlns:a16="http://schemas.microsoft.com/office/drawing/2014/main" id="{10607823-DBB3-4321-AA76-CAC69E7D4DEB}"/>
              </a:ext>
            </a:extLst>
          </p:cNvPr>
          <p:cNvGrpSpPr/>
          <p:nvPr/>
        </p:nvGrpSpPr>
        <p:grpSpPr>
          <a:xfrm>
            <a:off x="7854495" y="4714939"/>
            <a:ext cx="3050321" cy="1610587"/>
            <a:chOff x="165037" y="3235546"/>
            <a:chExt cx="2551177" cy="1610587"/>
          </a:xfrm>
        </p:grpSpPr>
        <p:sp>
          <p:nvSpPr>
            <p:cNvPr id="28" name="TextBox 96">
              <a:extLst>
                <a:ext uri="{FF2B5EF4-FFF2-40B4-BE49-F238E27FC236}">
                  <a16:creationId xmlns:a16="http://schemas.microsoft.com/office/drawing/2014/main" id="{E0B48A6B-B027-4AF5-9C14-5BB6FFE7417F}"/>
                </a:ext>
              </a:extLst>
            </p:cNvPr>
            <p:cNvSpPr txBox="1"/>
            <p:nvPr/>
          </p:nvSpPr>
          <p:spPr>
            <a:xfrm>
              <a:off x="165037" y="3235546"/>
              <a:ext cx="2539798" cy="461665"/>
            </a:xfrm>
            <a:prstGeom prst="rect">
              <a:avLst/>
            </a:prstGeom>
            <a:noFill/>
          </p:spPr>
          <p:txBody>
            <a:bodyPr wrap="none" rtlCol="0" anchor="b">
              <a:spAutoFit/>
            </a:bodyPr>
            <a:lstStyle/>
            <a:p>
              <a:r>
                <a:rPr lang="en-US" sz="2400" b="1" cap="all" noProof="1">
                  <a:solidFill>
                    <a:schemeClr val="accent4">
                      <a:lumMod val="75000"/>
                    </a:schemeClr>
                  </a:solidFill>
                </a:rPr>
                <a:t>ESTABLECIMIENTO</a:t>
              </a:r>
            </a:p>
          </p:txBody>
        </p:sp>
        <p:sp>
          <p:nvSpPr>
            <p:cNvPr id="29" name="Rectangle 97">
              <a:extLst>
                <a:ext uri="{FF2B5EF4-FFF2-40B4-BE49-F238E27FC236}">
                  <a16:creationId xmlns:a16="http://schemas.microsoft.com/office/drawing/2014/main" id="{0E7A380D-6D7D-4895-9AF1-0937FA92A58A}"/>
                </a:ext>
              </a:extLst>
            </p:cNvPr>
            <p:cNvSpPr/>
            <p:nvPr/>
          </p:nvSpPr>
          <p:spPr>
            <a:xfrm>
              <a:off x="165038" y="3676582"/>
              <a:ext cx="2551176" cy="1169551"/>
            </a:xfrm>
            <a:prstGeom prst="rect">
              <a:avLst/>
            </a:prstGeom>
          </p:spPr>
          <p:txBody>
            <a:bodyPr wrap="square">
              <a:spAutoFit/>
            </a:bodyPr>
            <a:lstStyle/>
            <a:p>
              <a:r>
                <a:rPr lang="en-US" sz="1400" noProof="1">
                  <a:latin typeface="Arial Narrow" panose="020B0606020202030204" pitchFamily="34" charset="0"/>
                </a:rPr>
                <a:t>Indicadores (Proceso y Resultado)</a:t>
              </a:r>
            </a:p>
            <a:p>
              <a:r>
                <a:rPr lang="en-US" sz="1400" noProof="1">
                  <a:latin typeface="Arial Narrow" panose="020B0606020202030204" pitchFamily="34" charset="0"/>
                </a:rPr>
                <a:t>Impacto e Investigaciones</a:t>
              </a:r>
            </a:p>
            <a:p>
              <a:r>
                <a:rPr lang="en-US" sz="1400" noProof="1">
                  <a:latin typeface="Arial Narrow" panose="020B0606020202030204" pitchFamily="34" charset="0"/>
                </a:rPr>
                <a:t>Procesos para la gestión de la atención en las Direcciones Regionales</a:t>
              </a:r>
            </a:p>
          </p:txBody>
        </p:sp>
      </p:grpSp>
      <p:sp>
        <p:nvSpPr>
          <p:cNvPr id="30" name="Freeform: Shape 68">
            <a:extLst>
              <a:ext uri="{FF2B5EF4-FFF2-40B4-BE49-F238E27FC236}">
                <a16:creationId xmlns:a16="http://schemas.microsoft.com/office/drawing/2014/main" id="{40685ADB-A5A8-41F9-AA8D-2E8A7701F004}"/>
              </a:ext>
            </a:extLst>
          </p:cNvPr>
          <p:cNvSpPr/>
          <p:nvPr/>
        </p:nvSpPr>
        <p:spPr>
          <a:xfrm>
            <a:off x="5563680" y="6373178"/>
            <a:ext cx="1064632" cy="532316"/>
          </a:xfrm>
          <a:custGeom>
            <a:avLst/>
            <a:gdLst>
              <a:gd name="connsiteX0" fmla="*/ 249364 w 498728"/>
              <a:gd name="connsiteY0" fmla="*/ 0 h 249364"/>
              <a:gd name="connsiteX1" fmla="*/ 498728 w 498728"/>
              <a:gd name="connsiteY1" fmla="*/ 249364 h 249364"/>
              <a:gd name="connsiteX2" fmla="*/ 0 w 498728"/>
              <a:gd name="connsiteY2" fmla="*/ 249364 h 249364"/>
              <a:gd name="connsiteX3" fmla="*/ 249364 w 498728"/>
              <a:gd name="connsiteY3" fmla="*/ 0 h 249364"/>
            </a:gdLst>
            <a:ahLst/>
            <a:cxnLst>
              <a:cxn ang="0">
                <a:pos x="connsiteX0" y="connsiteY0"/>
              </a:cxn>
              <a:cxn ang="0">
                <a:pos x="connsiteX1" y="connsiteY1"/>
              </a:cxn>
              <a:cxn ang="0">
                <a:pos x="connsiteX2" y="connsiteY2"/>
              </a:cxn>
              <a:cxn ang="0">
                <a:pos x="connsiteX3" y="connsiteY3"/>
              </a:cxn>
            </a:cxnLst>
            <a:rect l="l" t="t" r="r" b="b"/>
            <a:pathLst>
              <a:path w="498728" h="249364">
                <a:moveTo>
                  <a:pt x="249364" y="0"/>
                </a:moveTo>
                <a:cubicBezTo>
                  <a:pt x="387084" y="0"/>
                  <a:pt x="498728" y="111644"/>
                  <a:pt x="498728" y="249364"/>
                </a:cubicBezTo>
                <a:lnTo>
                  <a:pt x="0" y="249364"/>
                </a:lnTo>
                <a:cubicBezTo>
                  <a:pt x="0" y="111644"/>
                  <a:pt x="111644" y="0"/>
                  <a:pt x="249364" y="0"/>
                </a:cubicBezTo>
                <a:close/>
              </a:path>
            </a:pathLst>
          </a:custGeom>
          <a:solidFill>
            <a:schemeClr val="tx1"/>
          </a:solidFill>
          <a:ln>
            <a:noFill/>
          </a:ln>
          <a:effectLst>
            <a:outerShdw blurRad="2032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TextBox 52">
            <a:extLst>
              <a:ext uri="{FF2B5EF4-FFF2-40B4-BE49-F238E27FC236}">
                <a16:creationId xmlns:a16="http://schemas.microsoft.com/office/drawing/2014/main" id="{36005E4B-2811-4AAF-9342-B7EA894CF0F3}"/>
              </a:ext>
            </a:extLst>
          </p:cNvPr>
          <p:cNvSpPr txBox="1"/>
          <p:nvPr/>
        </p:nvSpPr>
        <p:spPr>
          <a:xfrm>
            <a:off x="5012105" y="6235961"/>
            <a:ext cx="601447" cy="584775"/>
          </a:xfrm>
          <a:prstGeom prst="rect">
            <a:avLst/>
          </a:prstGeom>
          <a:noFill/>
        </p:spPr>
        <p:txBody>
          <a:bodyPr wrap="none" rtlCol="0" anchor="ctr">
            <a:spAutoFit/>
          </a:bodyPr>
          <a:lstStyle/>
          <a:p>
            <a:pPr algn="ctr"/>
            <a:r>
              <a:rPr lang="en-US" sz="3200" b="1" dirty="0">
                <a:solidFill>
                  <a:schemeClr val="bg1"/>
                </a:solidFill>
                <a:effectLst>
                  <a:outerShdw blurRad="38100" dist="38100" dir="2700000" algn="tl">
                    <a:srgbClr val="000000">
                      <a:alpha val="43137"/>
                    </a:srgbClr>
                  </a:outerShdw>
                </a:effectLst>
              </a:rPr>
              <a:t>01</a:t>
            </a:r>
          </a:p>
        </p:txBody>
      </p:sp>
      <p:sp>
        <p:nvSpPr>
          <p:cNvPr id="32" name="TextBox 98">
            <a:extLst>
              <a:ext uri="{FF2B5EF4-FFF2-40B4-BE49-F238E27FC236}">
                <a16:creationId xmlns:a16="http://schemas.microsoft.com/office/drawing/2014/main" id="{29A27FFE-2599-4325-848E-CB6325FD14E0}"/>
              </a:ext>
            </a:extLst>
          </p:cNvPr>
          <p:cNvSpPr txBox="1"/>
          <p:nvPr/>
        </p:nvSpPr>
        <p:spPr>
          <a:xfrm>
            <a:off x="5818550" y="5805522"/>
            <a:ext cx="601447" cy="584775"/>
          </a:xfrm>
          <a:prstGeom prst="rect">
            <a:avLst/>
          </a:prstGeom>
          <a:noFill/>
        </p:spPr>
        <p:txBody>
          <a:bodyPr wrap="none" rtlCol="0" anchor="ctr">
            <a:spAutoFit/>
          </a:bodyPr>
          <a:lstStyle>
            <a:defPPr>
              <a:defRPr lang="es-CO"/>
            </a:defPPr>
            <a:lvl1pPr algn="ctr">
              <a:defRPr sz="3200" b="1">
                <a:solidFill>
                  <a:schemeClr val="bg1"/>
                </a:solidFill>
                <a:effectLst>
                  <a:outerShdw blurRad="38100" dist="38100" dir="2700000" algn="tl">
                    <a:srgbClr val="000000">
                      <a:alpha val="43137"/>
                    </a:srgbClr>
                  </a:outerShdw>
                </a:effectLst>
              </a:defRPr>
            </a:lvl1pPr>
          </a:lstStyle>
          <a:p>
            <a:r>
              <a:rPr lang="en-US" dirty="0"/>
              <a:t>02</a:t>
            </a:r>
          </a:p>
        </p:txBody>
      </p:sp>
      <p:sp>
        <p:nvSpPr>
          <p:cNvPr id="33" name="TextBox 99">
            <a:extLst>
              <a:ext uri="{FF2B5EF4-FFF2-40B4-BE49-F238E27FC236}">
                <a16:creationId xmlns:a16="http://schemas.microsoft.com/office/drawing/2014/main" id="{5B625AA6-52AF-4294-B798-7293DE94E38A}"/>
              </a:ext>
            </a:extLst>
          </p:cNvPr>
          <p:cNvSpPr txBox="1"/>
          <p:nvPr/>
        </p:nvSpPr>
        <p:spPr>
          <a:xfrm>
            <a:off x="6606201" y="6291178"/>
            <a:ext cx="601447" cy="584775"/>
          </a:xfrm>
          <a:prstGeom prst="rect">
            <a:avLst/>
          </a:prstGeom>
          <a:noFill/>
        </p:spPr>
        <p:txBody>
          <a:bodyPr wrap="none" rtlCol="0" anchor="ctr">
            <a:spAutoFit/>
          </a:bodyPr>
          <a:lstStyle>
            <a:defPPr>
              <a:defRPr lang="es-CO"/>
            </a:defPPr>
            <a:lvl1pPr algn="ctr">
              <a:defRPr sz="3200" b="1">
                <a:solidFill>
                  <a:schemeClr val="bg1"/>
                </a:solidFill>
                <a:effectLst>
                  <a:outerShdw blurRad="38100" dist="38100" dir="2700000" algn="tl">
                    <a:srgbClr val="000000">
                      <a:alpha val="43137"/>
                    </a:srgbClr>
                  </a:outerShdw>
                </a:effectLst>
              </a:defRPr>
            </a:lvl1pPr>
          </a:lstStyle>
          <a:p>
            <a:r>
              <a:rPr lang="en-US" dirty="0"/>
              <a:t>03</a:t>
            </a:r>
          </a:p>
        </p:txBody>
      </p:sp>
      <p:sp>
        <p:nvSpPr>
          <p:cNvPr id="34" name="Rectángulo 33">
            <a:extLst>
              <a:ext uri="{FF2B5EF4-FFF2-40B4-BE49-F238E27FC236}">
                <a16:creationId xmlns:a16="http://schemas.microsoft.com/office/drawing/2014/main" id="{35D28740-DCA9-4437-ADAB-F941D9BCB7F3}"/>
              </a:ext>
            </a:extLst>
          </p:cNvPr>
          <p:cNvSpPr/>
          <p:nvPr/>
        </p:nvSpPr>
        <p:spPr>
          <a:xfrm>
            <a:off x="8471826" y="926766"/>
            <a:ext cx="2297424" cy="369332"/>
          </a:xfrm>
          <a:prstGeom prst="rect">
            <a:avLst/>
          </a:prstGeom>
        </p:spPr>
        <p:txBody>
          <a:bodyPr wrap="none">
            <a:spAutoFit/>
          </a:bodyPr>
          <a:lstStyle/>
          <a:p>
            <a:r>
              <a:rPr lang="es-CO" b="1" dirty="0">
                <a:solidFill>
                  <a:srgbClr val="346232"/>
                </a:solidFill>
              </a:rPr>
              <a:t>(Decreto 987 de 2012)</a:t>
            </a:r>
            <a:endParaRPr lang="es-CO" dirty="0"/>
          </a:p>
        </p:txBody>
      </p:sp>
    </p:spTree>
    <p:extLst>
      <p:ext uri="{BB962C8B-B14F-4D97-AF65-F5344CB8AC3E}">
        <p14:creationId xmlns:p14="http://schemas.microsoft.com/office/powerpoint/2010/main" val="791070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7149E512-7299-472F-9163-8C5BE9416B8E}"/>
              </a:ext>
            </a:extLst>
          </p:cNvPr>
          <p:cNvSpPr/>
          <p:nvPr/>
        </p:nvSpPr>
        <p:spPr>
          <a:xfrm>
            <a:off x="6225506" y="159929"/>
            <a:ext cx="4454682" cy="830997"/>
          </a:xfrm>
          <a:prstGeom prst="rect">
            <a:avLst/>
          </a:prstGeom>
        </p:spPr>
        <p:txBody>
          <a:bodyPr wrap="none">
            <a:spAutoFit/>
          </a:bodyPr>
          <a:lstStyle/>
          <a:p>
            <a:pPr algn="ctr"/>
            <a:r>
              <a:rPr lang="es-CO" sz="4800" b="1" dirty="0">
                <a:solidFill>
                  <a:srgbClr val="346232"/>
                </a:solidFill>
              </a:rPr>
              <a:t>Funciones SOAPI</a:t>
            </a:r>
            <a:endParaRPr lang="es-CO" sz="2000" b="1" dirty="0">
              <a:solidFill>
                <a:srgbClr val="346232"/>
              </a:solidFill>
            </a:endParaRPr>
          </a:p>
        </p:txBody>
      </p:sp>
      <p:cxnSp>
        <p:nvCxnSpPr>
          <p:cNvPr id="14" name="Conector recto 13">
            <a:extLst>
              <a:ext uri="{FF2B5EF4-FFF2-40B4-BE49-F238E27FC236}">
                <a16:creationId xmlns:a16="http://schemas.microsoft.com/office/drawing/2014/main" id="{792611E1-CC59-4141-B3E9-45D5017FA059}"/>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5" name="Group 12">
            <a:extLst>
              <a:ext uri="{FF2B5EF4-FFF2-40B4-BE49-F238E27FC236}">
                <a16:creationId xmlns:a16="http://schemas.microsoft.com/office/drawing/2014/main" id="{8B5212EF-2225-4E9F-B7D5-69B8D9571A9B}"/>
              </a:ext>
            </a:extLst>
          </p:cNvPr>
          <p:cNvGrpSpPr/>
          <p:nvPr/>
        </p:nvGrpSpPr>
        <p:grpSpPr>
          <a:xfrm>
            <a:off x="1313688" y="2075688"/>
            <a:ext cx="9564624" cy="4782312"/>
            <a:chOff x="1313688" y="2075688"/>
            <a:chExt cx="9564624" cy="4782312"/>
          </a:xfrm>
        </p:grpSpPr>
        <p:sp>
          <p:nvSpPr>
            <p:cNvPr id="6" name="Freeform: Shape 72">
              <a:extLst>
                <a:ext uri="{FF2B5EF4-FFF2-40B4-BE49-F238E27FC236}">
                  <a16:creationId xmlns:a16="http://schemas.microsoft.com/office/drawing/2014/main" id="{EEBB8318-EEFF-4C33-9687-9486FC817F6B}"/>
                </a:ext>
              </a:extLst>
            </p:cNvPr>
            <p:cNvSpPr/>
            <p:nvPr/>
          </p:nvSpPr>
          <p:spPr>
            <a:xfrm>
              <a:off x="1313688" y="2075688"/>
              <a:ext cx="9564624" cy="4782312"/>
            </a:xfrm>
            <a:custGeom>
              <a:avLst/>
              <a:gdLst>
                <a:gd name="connsiteX0" fmla="*/ 2240280 w 4480560"/>
                <a:gd name="connsiteY0" fmla="*/ 0 h 2240280"/>
                <a:gd name="connsiteX1" fmla="*/ 4480560 w 4480560"/>
                <a:gd name="connsiteY1" fmla="*/ 2240280 h 2240280"/>
                <a:gd name="connsiteX2" fmla="*/ 0 w 4480560"/>
                <a:gd name="connsiteY2" fmla="*/ 2240280 h 2240280"/>
                <a:gd name="connsiteX3" fmla="*/ 2240280 w 4480560"/>
                <a:gd name="connsiteY3" fmla="*/ 0 h 2240280"/>
              </a:gdLst>
              <a:ahLst/>
              <a:cxnLst>
                <a:cxn ang="0">
                  <a:pos x="connsiteX0" y="connsiteY0"/>
                </a:cxn>
                <a:cxn ang="0">
                  <a:pos x="connsiteX1" y="connsiteY1"/>
                </a:cxn>
                <a:cxn ang="0">
                  <a:pos x="connsiteX2" y="connsiteY2"/>
                </a:cxn>
                <a:cxn ang="0">
                  <a:pos x="connsiteX3" y="connsiteY3"/>
                </a:cxn>
              </a:cxnLst>
              <a:rect l="l" t="t" r="r" b="b"/>
              <a:pathLst>
                <a:path w="4480560" h="2240280">
                  <a:moveTo>
                    <a:pt x="2240280" y="0"/>
                  </a:moveTo>
                  <a:cubicBezTo>
                    <a:pt x="3477552" y="0"/>
                    <a:pt x="4480560" y="1003008"/>
                    <a:pt x="4480560" y="2240280"/>
                  </a:cubicBezTo>
                  <a:lnTo>
                    <a:pt x="0" y="2240280"/>
                  </a:lnTo>
                  <a:cubicBezTo>
                    <a:pt x="0" y="1003008"/>
                    <a:pt x="1003008" y="0"/>
                    <a:pt x="224028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Freeform: Shape 73">
              <a:extLst>
                <a:ext uri="{FF2B5EF4-FFF2-40B4-BE49-F238E27FC236}">
                  <a16:creationId xmlns:a16="http://schemas.microsoft.com/office/drawing/2014/main" id="{606C00DC-F56C-4496-8C02-9F53E14FB931}"/>
                </a:ext>
              </a:extLst>
            </p:cNvPr>
            <p:cNvSpPr/>
            <p:nvPr/>
          </p:nvSpPr>
          <p:spPr>
            <a:xfrm>
              <a:off x="2376424" y="3138424"/>
              <a:ext cx="7439152" cy="3719576"/>
            </a:xfrm>
            <a:custGeom>
              <a:avLst/>
              <a:gdLst>
                <a:gd name="connsiteX0" fmla="*/ 1742440 w 3484880"/>
                <a:gd name="connsiteY0" fmla="*/ 0 h 1742440"/>
                <a:gd name="connsiteX1" fmla="*/ 3484880 w 3484880"/>
                <a:gd name="connsiteY1" fmla="*/ 1742440 h 1742440"/>
                <a:gd name="connsiteX2" fmla="*/ 0 w 3484880"/>
                <a:gd name="connsiteY2" fmla="*/ 1742440 h 1742440"/>
                <a:gd name="connsiteX3" fmla="*/ 1742440 w 3484880"/>
                <a:gd name="connsiteY3" fmla="*/ 0 h 1742440"/>
              </a:gdLst>
              <a:ahLst/>
              <a:cxnLst>
                <a:cxn ang="0">
                  <a:pos x="connsiteX0" y="connsiteY0"/>
                </a:cxn>
                <a:cxn ang="0">
                  <a:pos x="connsiteX1" y="connsiteY1"/>
                </a:cxn>
                <a:cxn ang="0">
                  <a:pos x="connsiteX2" y="connsiteY2"/>
                </a:cxn>
                <a:cxn ang="0">
                  <a:pos x="connsiteX3" y="connsiteY3"/>
                </a:cxn>
              </a:cxnLst>
              <a:rect l="l" t="t" r="r" b="b"/>
              <a:pathLst>
                <a:path w="3484880" h="1742440">
                  <a:moveTo>
                    <a:pt x="1742440" y="0"/>
                  </a:moveTo>
                  <a:cubicBezTo>
                    <a:pt x="2704763" y="0"/>
                    <a:pt x="3484880" y="780117"/>
                    <a:pt x="3484880" y="1742440"/>
                  </a:cubicBezTo>
                  <a:lnTo>
                    <a:pt x="0" y="1742440"/>
                  </a:lnTo>
                  <a:cubicBezTo>
                    <a:pt x="0" y="780117"/>
                    <a:pt x="780117" y="0"/>
                    <a:pt x="174244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Freeform: Shape 74">
              <a:extLst>
                <a:ext uri="{FF2B5EF4-FFF2-40B4-BE49-F238E27FC236}">
                  <a16:creationId xmlns:a16="http://schemas.microsoft.com/office/drawing/2014/main" id="{DFEB0DDC-67E9-40B2-8AE2-CFC9C94AFADF}"/>
                </a:ext>
              </a:extLst>
            </p:cNvPr>
            <p:cNvSpPr/>
            <p:nvPr/>
          </p:nvSpPr>
          <p:spPr>
            <a:xfrm>
              <a:off x="3441058" y="4203060"/>
              <a:ext cx="5309880" cy="2654940"/>
            </a:xfrm>
            <a:custGeom>
              <a:avLst/>
              <a:gdLst>
                <a:gd name="connsiteX0" fmla="*/ 1243710 w 2487420"/>
                <a:gd name="connsiteY0" fmla="*/ 0 h 1243710"/>
                <a:gd name="connsiteX1" fmla="*/ 2487420 w 2487420"/>
                <a:gd name="connsiteY1" fmla="*/ 1243710 h 1243710"/>
                <a:gd name="connsiteX2" fmla="*/ 0 w 2487420"/>
                <a:gd name="connsiteY2" fmla="*/ 1243710 h 1243710"/>
                <a:gd name="connsiteX3" fmla="*/ 1243710 w 2487420"/>
                <a:gd name="connsiteY3" fmla="*/ 0 h 1243710"/>
              </a:gdLst>
              <a:ahLst/>
              <a:cxnLst>
                <a:cxn ang="0">
                  <a:pos x="connsiteX0" y="connsiteY0"/>
                </a:cxn>
                <a:cxn ang="0">
                  <a:pos x="connsiteX1" y="connsiteY1"/>
                </a:cxn>
                <a:cxn ang="0">
                  <a:pos x="connsiteX2" y="connsiteY2"/>
                </a:cxn>
                <a:cxn ang="0">
                  <a:pos x="connsiteX3" y="connsiteY3"/>
                </a:cxn>
              </a:cxnLst>
              <a:rect l="l" t="t" r="r" b="b"/>
              <a:pathLst>
                <a:path w="2487420" h="1243710">
                  <a:moveTo>
                    <a:pt x="1243710" y="0"/>
                  </a:moveTo>
                  <a:cubicBezTo>
                    <a:pt x="1930592" y="0"/>
                    <a:pt x="2487420" y="556828"/>
                    <a:pt x="2487420" y="1243710"/>
                  </a:cubicBezTo>
                  <a:lnTo>
                    <a:pt x="0" y="1243710"/>
                  </a:lnTo>
                  <a:cubicBezTo>
                    <a:pt x="0" y="556828"/>
                    <a:pt x="556828" y="0"/>
                    <a:pt x="124371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Slide Number Placeholder 8">
            <a:extLst>
              <a:ext uri="{FF2B5EF4-FFF2-40B4-BE49-F238E27FC236}">
                <a16:creationId xmlns:a16="http://schemas.microsoft.com/office/drawing/2014/main" id="{F1BFC2DD-4A3F-4FFC-BD0C-82CBB5F0EC87}"/>
              </a:ext>
            </a:extLst>
          </p:cNvPr>
          <p:cNvSpPr>
            <a:spLocks noGrp="1"/>
          </p:cNvSpPr>
          <p:nvPr>
            <p:ph type="sldNum" sz="quarter" idx="12"/>
          </p:nvPr>
        </p:nvSpPr>
        <p:spPr>
          <a:xfrm>
            <a:off x="328169" y="6237312"/>
            <a:ext cx="439241" cy="390437"/>
          </a:xfrm>
        </p:spPr>
        <p:txBody>
          <a:bodyPr/>
          <a:lstStyle/>
          <a:p>
            <a:fld id="{F68327C5-B821-4FE9-A59A-A60D9EB59A9A}" type="slidenum">
              <a:rPr lang="en-US" noProof="1" smtClean="0"/>
              <a:pPr/>
              <a:t>7</a:t>
            </a:fld>
            <a:endParaRPr lang="en-US" noProof="1"/>
          </a:p>
        </p:txBody>
      </p:sp>
      <p:grpSp>
        <p:nvGrpSpPr>
          <p:cNvPr id="10" name="Group 51">
            <a:extLst>
              <a:ext uri="{FF2B5EF4-FFF2-40B4-BE49-F238E27FC236}">
                <a16:creationId xmlns:a16="http://schemas.microsoft.com/office/drawing/2014/main" id="{7BB4F840-F721-4DF2-A39A-D3B37697676D}"/>
              </a:ext>
            </a:extLst>
          </p:cNvPr>
          <p:cNvGrpSpPr/>
          <p:nvPr/>
        </p:nvGrpSpPr>
        <p:grpSpPr>
          <a:xfrm>
            <a:off x="4501892" y="5263896"/>
            <a:ext cx="4249046" cy="1594104"/>
            <a:chOff x="4501892" y="5263896"/>
            <a:chExt cx="4249046" cy="1594104"/>
          </a:xfrm>
        </p:grpSpPr>
        <p:sp>
          <p:nvSpPr>
            <p:cNvPr id="11" name="Freeform: Shape 66">
              <a:extLst>
                <a:ext uri="{FF2B5EF4-FFF2-40B4-BE49-F238E27FC236}">
                  <a16:creationId xmlns:a16="http://schemas.microsoft.com/office/drawing/2014/main" id="{23FDFED5-2315-4812-9C7C-12CA28C1AC53}"/>
                </a:ext>
              </a:extLst>
            </p:cNvPr>
            <p:cNvSpPr/>
            <p:nvPr/>
          </p:nvSpPr>
          <p:spPr>
            <a:xfrm>
              <a:off x="4501892" y="5263896"/>
              <a:ext cx="3188208" cy="1594104"/>
            </a:xfrm>
            <a:custGeom>
              <a:avLst/>
              <a:gdLst>
                <a:gd name="connsiteX0" fmla="*/ 746760 w 1493520"/>
                <a:gd name="connsiteY0" fmla="*/ 0 h 746760"/>
                <a:gd name="connsiteX1" fmla="*/ 1493520 w 1493520"/>
                <a:gd name="connsiteY1" fmla="*/ 746760 h 746760"/>
                <a:gd name="connsiteX2" fmla="*/ 0 w 1493520"/>
                <a:gd name="connsiteY2" fmla="*/ 746760 h 746760"/>
                <a:gd name="connsiteX3" fmla="*/ 746760 w 1493520"/>
                <a:gd name="connsiteY3" fmla="*/ 0 h 746760"/>
              </a:gdLst>
              <a:ahLst/>
              <a:cxnLst>
                <a:cxn ang="0">
                  <a:pos x="connsiteX0" y="connsiteY0"/>
                </a:cxn>
                <a:cxn ang="0">
                  <a:pos x="connsiteX1" y="connsiteY1"/>
                </a:cxn>
                <a:cxn ang="0">
                  <a:pos x="connsiteX2" y="connsiteY2"/>
                </a:cxn>
                <a:cxn ang="0">
                  <a:pos x="connsiteX3" y="connsiteY3"/>
                </a:cxn>
              </a:cxnLst>
              <a:rect l="l" t="t" r="r" b="b"/>
              <a:pathLst>
                <a:path w="1493520" h="746760">
                  <a:moveTo>
                    <a:pt x="746760" y="0"/>
                  </a:moveTo>
                  <a:cubicBezTo>
                    <a:pt x="1159184" y="0"/>
                    <a:pt x="1493520" y="334336"/>
                    <a:pt x="1493520" y="746760"/>
                  </a:cubicBezTo>
                  <a:lnTo>
                    <a:pt x="0" y="746760"/>
                  </a:lnTo>
                  <a:cubicBezTo>
                    <a:pt x="0" y="334336"/>
                    <a:pt x="334337" y="0"/>
                    <a:pt x="746760" y="0"/>
                  </a:cubicBezTo>
                  <a:close/>
                </a:path>
              </a:pathLst>
            </a:custGeom>
            <a:solidFill>
              <a:schemeClr val="accent4"/>
            </a:solidFill>
            <a:ln>
              <a:noFill/>
            </a:ln>
            <a:effectLst>
              <a:outerShdw blurRad="203200" dist="1143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2" name="Straight Arrow Connector 23">
              <a:extLst>
                <a:ext uri="{FF2B5EF4-FFF2-40B4-BE49-F238E27FC236}">
                  <a16:creationId xmlns:a16="http://schemas.microsoft.com/office/drawing/2014/main" id="{2454CACE-4575-40B0-B005-F4E97AE86142}"/>
                </a:ext>
              </a:extLst>
            </p:cNvPr>
            <p:cNvCxnSpPr>
              <a:cxnSpLocks/>
              <a:stCxn id="16" idx="3"/>
            </p:cNvCxnSpPr>
            <p:nvPr/>
          </p:nvCxnSpPr>
          <p:spPr>
            <a:xfrm>
              <a:off x="6096004" y="6858000"/>
              <a:ext cx="2654934"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50">
            <a:extLst>
              <a:ext uri="{FF2B5EF4-FFF2-40B4-BE49-F238E27FC236}">
                <a16:creationId xmlns:a16="http://schemas.microsoft.com/office/drawing/2014/main" id="{0C60226E-9098-400A-96D6-3FE0D8981352}"/>
              </a:ext>
            </a:extLst>
          </p:cNvPr>
          <p:cNvGrpSpPr/>
          <p:nvPr/>
        </p:nvGrpSpPr>
        <p:grpSpPr>
          <a:xfrm>
            <a:off x="3441053" y="3638450"/>
            <a:ext cx="4487723" cy="3219550"/>
            <a:chOff x="3441053" y="3638450"/>
            <a:chExt cx="4487723" cy="3219550"/>
          </a:xfrm>
        </p:grpSpPr>
        <p:sp>
          <p:nvSpPr>
            <p:cNvPr id="16" name="Freeform: Shape 64">
              <a:extLst>
                <a:ext uri="{FF2B5EF4-FFF2-40B4-BE49-F238E27FC236}">
                  <a16:creationId xmlns:a16="http://schemas.microsoft.com/office/drawing/2014/main" id="{D971D4CC-11FA-4C33-837E-D2019D590233}"/>
                </a:ext>
              </a:extLst>
            </p:cNvPr>
            <p:cNvSpPr/>
            <p:nvPr/>
          </p:nvSpPr>
          <p:spPr>
            <a:xfrm>
              <a:off x="3441053" y="4203060"/>
              <a:ext cx="3981277" cy="2654940"/>
            </a:xfrm>
            <a:custGeom>
              <a:avLst/>
              <a:gdLst>
                <a:gd name="connsiteX0" fmla="*/ 1243710 w 1865034"/>
                <a:gd name="connsiteY0" fmla="*/ 0 h 1243710"/>
                <a:gd name="connsiteX1" fmla="*/ 1836536 w 1865034"/>
                <a:gd name="connsiteY1" fmla="*/ 150109 h 1243710"/>
                <a:gd name="connsiteX2" fmla="*/ 1865034 w 1865034"/>
                <a:gd name="connsiteY2" fmla="*/ 167422 h 1243710"/>
                <a:gd name="connsiteX3" fmla="*/ 1243715 w 1865034"/>
                <a:gd name="connsiteY3" fmla="*/ 1243710 h 1243710"/>
                <a:gd name="connsiteX4" fmla="*/ 0 w 1865034"/>
                <a:gd name="connsiteY4" fmla="*/ 1243710 h 1243710"/>
                <a:gd name="connsiteX5" fmla="*/ 1243710 w 1865034"/>
                <a:gd name="connsiteY5" fmla="*/ 0 h 124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5034" h="1243710">
                  <a:moveTo>
                    <a:pt x="1243710" y="0"/>
                  </a:moveTo>
                  <a:cubicBezTo>
                    <a:pt x="1458361" y="0"/>
                    <a:pt x="1660311" y="54378"/>
                    <a:pt x="1836536" y="150109"/>
                  </a:cubicBezTo>
                  <a:lnTo>
                    <a:pt x="1865034" y="167422"/>
                  </a:lnTo>
                  <a:lnTo>
                    <a:pt x="1243715" y="1243710"/>
                  </a:lnTo>
                  <a:lnTo>
                    <a:pt x="0" y="1243710"/>
                  </a:lnTo>
                  <a:cubicBezTo>
                    <a:pt x="0" y="556828"/>
                    <a:pt x="556828" y="0"/>
                    <a:pt x="1243710" y="0"/>
                  </a:cubicBezTo>
                  <a:close/>
                </a:path>
              </a:pathLst>
            </a:custGeom>
            <a:solidFill>
              <a:schemeClr val="accent2"/>
            </a:solidFill>
            <a:ln>
              <a:noFill/>
            </a:ln>
            <a:effectLst>
              <a:outerShdw blurRad="203200" dist="114300"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7" name="Straight Arrow Connector 20">
              <a:extLst>
                <a:ext uri="{FF2B5EF4-FFF2-40B4-BE49-F238E27FC236}">
                  <a16:creationId xmlns:a16="http://schemas.microsoft.com/office/drawing/2014/main" id="{4296D43E-8475-40FF-8DBC-5AEAF5FD2463}"/>
                </a:ext>
              </a:extLst>
            </p:cNvPr>
            <p:cNvCxnSpPr>
              <a:cxnSpLocks/>
              <a:stCxn id="16" idx="3"/>
            </p:cNvCxnSpPr>
            <p:nvPr/>
          </p:nvCxnSpPr>
          <p:spPr>
            <a:xfrm flipV="1">
              <a:off x="6096004" y="3638450"/>
              <a:ext cx="1832772" cy="321955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26">
            <a:extLst>
              <a:ext uri="{FF2B5EF4-FFF2-40B4-BE49-F238E27FC236}">
                <a16:creationId xmlns:a16="http://schemas.microsoft.com/office/drawing/2014/main" id="{C66ABF4E-3ECB-4AB1-BBC5-F3846810587C}"/>
              </a:ext>
            </a:extLst>
          </p:cNvPr>
          <p:cNvGrpSpPr/>
          <p:nvPr/>
        </p:nvGrpSpPr>
        <p:grpSpPr>
          <a:xfrm>
            <a:off x="2376420" y="2745172"/>
            <a:ext cx="3720122" cy="4112828"/>
            <a:chOff x="2376420" y="2745172"/>
            <a:chExt cx="3720122" cy="4112828"/>
          </a:xfrm>
        </p:grpSpPr>
        <p:sp>
          <p:nvSpPr>
            <p:cNvPr id="19" name="Freeform: Shape 61">
              <a:extLst>
                <a:ext uri="{FF2B5EF4-FFF2-40B4-BE49-F238E27FC236}">
                  <a16:creationId xmlns:a16="http://schemas.microsoft.com/office/drawing/2014/main" id="{BCDD5480-5788-42E1-8DBE-6D522E6772D8}"/>
                </a:ext>
              </a:extLst>
            </p:cNvPr>
            <p:cNvSpPr/>
            <p:nvPr/>
          </p:nvSpPr>
          <p:spPr>
            <a:xfrm>
              <a:off x="2376420" y="3638450"/>
              <a:ext cx="3720122" cy="3219550"/>
            </a:xfrm>
            <a:custGeom>
              <a:avLst/>
              <a:gdLst>
                <a:gd name="connsiteX0" fmla="*/ 872492 w 1742696"/>
                <a:gd name="connsiteY0" fmla="*/ 0 h 1508202"/>
                <a:gd name="connsiteX1" fmla="*/ 1742696 w 1742696"/>
                <a:gd name="connsiteY1" fmla="*/ 1507764 h 1508202"/>
                <a:gd name="connsiteX2" fmla="*/ 1742443 w 1742696"/>
                <a:gd name="connsiteY2" fmla="*/ 1508202 h 1508202"/>
                <a:gd name="connsiteX3" fmla="*/ 0 w 1742696"/>
                <a:gd name="connsiteY3" fmla="*/ 1508202 h 1508202"/>
                <a:gd name="connsiteX4" fmla="*/ 768226 w 1742696"/>
                <a:gd name="connsiteY4" fmla="*/ 63344 h 1508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2696" h="1508202">
                  <a:moveTo>
                    <a:pt x="872492" y="0"/>
                  </a:moveTo>
                  <a:lnTo>
                    <a:pt x="1742696" y="1507764"/>
                  </a:lnTo>
                  <a:lnTo>
                    <a:pt x="1742443" y="1508202"/>
                  </a:lnTo>
                  <a:lnTo>
                    <a:pt x="0" y="1508202"/>
                  </a:lnTo>
                  <a:cubicBezTo>
                    <a:pt x="0" y="906750"/>
                    <a:pt x="304734" y="376473"/>
                    <a:pt x="768226" y="63344"/>
                  </a:cubicBezTo>
                  <a:close/>
                </a:path>
              </a:pathLst>
            </a:custGeom>
            <a:solidFill>
              <a:schemeClr val="tx2"/>
            </a:solidFill>
            <a:ln>
              <a:noFill/>
            </a:ln>
            <a:effectLst>
              <a:outerShdw blurRad="203200" dist="203200" dir="6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0" name="Straight Arrow Connector 14">
              <a:extLst>
                <a:ext uri="{FF2B5EF4-FFF2-40B4-BE49-F238E27FC236}">
                  <a16:creationId xmlns:a16="http://schemas.microsoft.com/office/drawing/2014/main" id="{743CFC8D-B0CA-4999-93F4-49F014875BFF}"/>
                </a:ext>
              </a:extLst>
            </p:cNvPr>
            <p:cNvCxnSpPr>
              <a:cxnSpLocks/>
              <a:stCxn id="19" idx="2"/>
            </p:cNvCxnSpPr>
            <p:nvPr/>
          </p:nvCxnSpPr>
          <p:spPr>
            <a:xfrm flipH="1" flipV="1">
              <a:off x="3719736" y="2745172"/>
              <a:ext cx="2376266" cy="4112828"/>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85">
            <a:extLst>
              <a:ext uri="{FF2B5EF4-FFF2-40B4-BE49-F238E27FC236}">
                <a16:creationId xmlns:a16="http://schemas.microsoft.com/office/drawing/2014/main" id="{FF3313C1-EF3F-4674-8A61-A9A6F5B577E9}"/>
              </a:ext>
            </a:extLst>
          </p:cNvPr>
          <p:cNvGrpSpPr/>
          <p:nvPr/>
        </p:nvGrpSpPr>
        <p:grpSpPr>
          <a:xfrm>
            <a:off x="-125203" y="3562411"/>
            <a:ext cx="3173283" cy="1395143"/>
            <a:chOff x="165037" y="3235546"/>
            <a:chExt cx="2828324" cy="1395143"/>
          </a:xfrm>
        </p:grpSpPr>
        <p:sp>
          <p:nvSpPr>
            <p:cNvPr id="22" name="TextBox 86">
              <a:extLst>
                <a:ext uri="{FF2B5EF4-FFF2-40B4-BE49-F238E27FC236}">
                  <a16:creationId xmlns:a16="http://schemas.microsoft.com/office/drawing/2014/main" id="{DC6DE25A-C1B8-4D43-A2E9-DBA2A2B5C5CD}"/>
                </a:ext>
              </a:extLst>
            </p:cNvPr>
            <p:cNvSpPr txBox="1"/>
            <p:nvPr/>
          </p:nvSpPr>
          <p:spPr>
            <a:xfrm>
              <a:off x="904455" y="3235546"/>
              <a:ext cx="2088906" cy="461665"/>
            </a:xfrm>
            <a:prstGeom prst="rect">
              <a:avLst/>
            </a:prstGeom>
            <a:noFill/>
          </p:spPr>
          <p:txBody>
            <a:bodyPr wrap="none" rtlCol="0" anchor="b">
              <a:spAutoFit/>
            </a:bodyPr>
            <a:lstStyle/>
            <a:p>
              <a:pPr algn="r"/>
              <a:r>
                <a:rPr lang="en-US" sz="2400" b="1" cap="all" noProof="1">
                  <a:solidFill>
                    <a:schemeClr val="tx2"/>
                  </a:solidFill>
                </a:rPr>
                <a:t>ImplementaR</a:t>
              </a:r>
            </a:p>
          </p:txBody>
        </p:sp>
        <p:sp>
          <p:nvSpPr>
            <p:cNvPr id="23" name="Rectangle 87">
              <a:extLst>
                <a:ext uri="{FF2B5EF4-FFF2-40B4-BE49-F238E27FC236}">
                  <a16:creationId xmlns:a16="http://schemas.microsoft.com/office/drawing/2014/main" id="{CA835CD8-086F-4887-9DAA-070410513272}"/>
                </a:ext>
              </a:extLst>
            </p:cNvPr>
            <p:cNvSpPr/>
            <p:nvPr/>
          </p:nvSpPr>
          <p:spPr>
            <a:xfrm>
              <a:off x="165037" y="3676582"/>
              <a:ext cx="2821875" cy="954107"/>
            </a:xfrm>
            <a:prstGeom prst="rect">
              <a:avLst/>
            </a:prstGeom>
          </p:spPr>
          <p:txBody>
            <a:bodyPr wrap="square">
              <a:spAutoFit/>
            </a:bodyPr>
            <a:lstStyle/>
            <a:p>
              <a:pPr algn="r"/>
              <a:r>
                <a:rPr lang="en-US" sz="1400" noProof="1">
                  <a:latin typeface="Arial Narrow" panose="020B0606020202030204" pitchFamily="34" charset="0"/>
                </a:rPr>
                <a:t>Esquemas de operación nacional y territorial</a:t>
              </a:r>
            </a:p>
            <a:p>
              <a:pPr algn="r"/>
              <a:r>
                <a:rPr lang="en-US" sz="1400" noProof="1">
                  <a:latin typeface="Arial Narrow" panose="020B0606020202030204" pitchFamily="34" charset="0"/>
                </a:rPr>
                <a:t>Asesoría a las Direcciones Regionales</a:t>
              </a:r>
            </a:p>
            <a:p>
              <a:pPr algn="r"/>
              <a:r>
                <a:rPr lang="en-US" sz="1400" noProof="1">
                  <a:latin typeface="Arial Narrow" panose="020B0606020202030204" pitchFamily="34" charset="0"/>
                </a:rPr>
                <a:t>Acciones para el acceso y permanencia </a:t>
              </a:r>
            </a:p>
            <a:p>
              <a:pPr algn="r"/>
              <a:r>
                <a:rPr lang="en-US" sz="1400" noProof="1">
                  <a:latin typeface="Arial Narrow" panose="020B0606020202030204" pitchFamily="34" charset="0"/>
                </a:rPr>
                <a:t>de los NNA</a:t>
              </a:r>
            </a:p>
          </p:txBody>
        </p:sp>
      </p:grpSp>
      <p:grpSp>
        <p:nvGrpSpPr>
          <p:cNvPr id="24" name="Group 92">
            <a:extLst>
              <a:ext uri="{FF2B5EF4-FFF2-40B4-BE49-F238E27FC236}">
                <a16:creationId xmlns:a16="http://schemas.microsoft.com/office/drawing/2014/main" id="{9FF46638-4510-487D-B44B-0A0E50F531DB}"/>
              </a:ext>
            </a:extLst>
          </p:cNvPr>
          <p:cNvGrpSpPr/>
          <p:nvPr/>
        </p:nvGrpSpPr>
        <p:grpSpPr>
          <a:xfrm>
            <a:off x="4226230" y="2123369"/>
            <a:ext cx="3935725" cy="2041474"/>
            <a:chOff x="165038" y="3235546"/>
            <a:chExt cx="2551176" cy="2041474"/>
          </a:xfrm>
        </p:grpSpPr>
        <p:sp>
          <p:nvSpPr>
            <p:cNvPr id="25" name="TextBox 93">
              <a:extLst>
                <a:ext uri="{FF2B5EF4-FFF2-40B4-BE49-F238E27FC236}">
                  <a16:creationId xmlns:a16="http://schemas.microsoft.com/office/drawing/2014/main" id="{91065DA9-6AE2-4BA6-BD49-7FBAAF90BB14}"/>
                </a:ext>
              </a:extLst>
            </p:cNvPr>
            <p:cNvSpPr txBox="1"/>
            <p:nvPr/>
          </p:nvSpPr>
          <p:spPr>
            <a:xfrm>
              <a:off x="751891" y="3235546"/>
              <a:ext cx="1149018" cy="461665"/>
            </a:xfrm>
            <a:prstGeom prst="rect">
              <a:avLst/>
            </a:prstGeom>
            <a:noFill/>
          </p:spPr>
          <p:txBody>
            <a:bodyPr wrap="none" rtlCol="0" anchor="b">
              <a:spAutoFit/>
            </a:bodyPr>
            <a:lstStyle/>
            <a:p>
              <a:pPr algn="ctr"/>
              <a:r>
                <a:rPr lang="en-US" sz="2400" b="1" cap="all" noProof="1">
                  <a:solidFill>
                    <a:schemeClr val="accent2"/>
                  </a:solidFill>
                </a:rPr>
                <a:t>COORDINAR</a:t>
              </a:r>
            </a:p>
          </p:txBody>
        </p:sp>
        <p:sp>
          <p:nvSpPr>
            <p:cNvPr id="26" name="Rectangle 94">
              <a:extLst>
                <a:ext uri="{FF2B5EF4-FFF2-40B4-BE49-F238E27FC236}">
                  <a16:creationId xmlns:a16="http://schemas.microsoft.com/office/drawing/2014/main" id="{9EA434A4-79D6-424B-B093-A7C71D24E1CD}"/>
                </a:ext>
              </a:extLst>
            </p:cNvPr>
            <p:cNvSpPr/>
            <p:nvPr/>
          </p:nvSpPr>
          <p:spPr>
            <a:xfrm>
              <a:off x="165038" y="3676582"/>
              <a:ext cx="2551176" cy="1600438"/>
            </a:xfrm>
            <a:prstGeom prst="rect">
              <a:avLst/>
            </a:prstGeom>
          </p:spPr>
          <p:txBody>
            <a:bodyPr wrap="square">
              <a:spAutoFit/>
            </a:bodyPr>
            <a:lstStyle/>
            <a:p>
              <a:pPr algn="ctr"/>
              <a:r>
                <a:rPr lang="en-US" sz="1400" noProof="1">
                  <a:latin typeface="Arial Narrow" panose="020B0606020202030204" pitchFamily="34" charset="0"/>
                </a:rPr>
                <a:t>Operación de Servicios de Atención integral </a:t>
              </a:r>
            </a:p>
            <a:p>
              <a:pPr algn="ctr"/>
              <a:r>
                <a:rPr lang="en-US" sz="1400" noProof="1">
                  <a:latin typeface="Arial Narrow" panose="020B0606020202030204" pitchFamily="34" charset="0"/>
                </a:rPr>
                <a:t>a la Primera Infancia a nivel nacional y territorial.</a:t>
              </a:r>
            </a:p>
            <a:p>
              <a:pPr algn="ctr"/>
              <a:r>
                <a:rPr lang="en-US" sz="1400" noProof="1">
                  <a:latin typeface="Arial Narrow" panose="020B0606020202030204" pitchFamily="34" charset="0"/>
                </a:rPr>
                <a:t>Programación y ejecución de Metas Sociales.</a:t>
              </a:r>
            </a:p>
            <a:p>
              <a:pPr algn="ctr"/>
              <a:r>
                <a:rPr lang="en-US" sz="1400" noProof="1">
                  <a:latin typeface="Arial Narrow" panose="020B0606020202030204" pitchFamily="34" charset="0"/>
                </a:rPr>
                <a:t>Asignación de recursos para la operación de los servicios</a:t>
              </a:r>
            </a:p>
            <a:p>
              <a:pPr algn="ctr"/>
              <a:r>
                <a:rPr lang="en-US" sz="1400" noProof="1">
                  <a:latin typeface="Arial Narrow" panose="020B0606020202030204" pitchFamily="34" charset="0"/>
                </a:rPr>
                <a:t>Acciones con otras entidades del gobierno </a:t>
              </a:r>
            </a:p>
            <a:p>
              <a:pPr algn="ctr"/>
              <a:r>
                <a:rPr lang="en-US" sz="1400" noProof="1">
                  <a:latin typeface="Arial Narrow" panose="020B0606020202030204" pitchFamily="34" charset="0"/>
                </a:rPr>
                <a:t>y dependencias para la operación</a:t>
              </a:r>
            </a:p>
            <a:p>
              <a:pPr algn="ctr"/>
              <a:r>
                <a:rPr lang="en-US" sz="1400" noProof="1">
                  <a:latin typeface="Arial Narrow" panose="020B0606020202030204" pitchFamily="34" charset="0"/>
                </a:rPr>
                <a:t>de los servicios.</a:t>
              </a:r>
            </a:p>
          </p:txBody>
        </p:sp>
      </p:grpSp>
      <p:grpSp>
        <p:nvGrpSpPr>
          <p:cNvPr id="27" name="Group 95">
            <a:extLst>
              <a:ext uri="{FF2B5EF4-FFF2-40B4-BE49-F238E27FC236}">
                <a16:creationId xmlns:a16="http://schemas.microsoft.com/office/drawing/2014/main" id="{10607823-DBB3-4321-AA76-CAC69E7D4DEB}"/>
              </a:ext>
            </a:extLst>
          </p:cNvPr>
          <p:cNvGrpSpPr/>
          <p:nvPr/>
        </p:nvGrpSpPr>
        <p:grpSpPr>
          <a:xfrm>
            <a:off x="7854495" y="4714939"/>
            <a:ext cx="3050321" cy="1179700"/>
            <a:chOff x="165037" y="3235546"/>
            <a:chExt cx="2551177" cy="1179700"/>
          </a:xfrm>
        </p:grpSpPr>
        <p:sp>
          <p:nvSpPr>
            <p:cNvPr id="28" name="TextBox 96">
              <a:extLst>
                <a:ext uri="{FF2B5EF4-FFF2-40B4-BE49-F238E27FC236}">
                  <a16:creationId xmlns:a16="http://schemas.microsoft.com/office/drawing/2014/main" id="{E0B48A6B-B027-4AF5-9C14-5BB6FFE7417F}"/>
                </a:ext>
              </a:extLst>
            </p:cNvPr>
            <p:cNvSpPr txBox="1"/>
            <p:nvPr/>
          </p:nvSpPr>
          <p:spPr>
            <a:xfrm>
              <a:off x="165037" y="3235546"/>
              <a:ext cx="1400274" cy="461665"/>
            </a:xfrm>
            <a:prstGeom prst="rect">
              <a:avLst/>
            </a:prstGeom>
            <a:noFill/>
          </p:spPr>
          <p:txBody>
            <a:bodyPr wrap="none" rtlCol="0" anchor="b">
              <a:spAutoFit/>
            </a:bodyPr>
            <a:lstStyle/>
            <a:p>
              <a:r>
                <a:rPr lang="en-US" sz="2400" b="1" cap="all" noProof="1">
                  <a:solidFill>
                    <a:schemeClr val="accent4">
                      <a:lumMod val="75000"/>
                    </a:schemeClr>
                  </a:solidFill>
                </a:rPr>
                <a:t>gestionar</a:t>
              </a:r>
            </a:p>
          </p:txBody>
        </p:sp>
        <p:sp>
          <p:nvSpPr>
            <p:cNvPr id="29" name="Rectangle 97">
              <a:extLst>
                <a:ext uri="{FF2B5EF4-FFF2-40B4-BE49-F238E27FC236}">
                  <a16:creationId xmlns:a16="http://schemas.microsoft.com/office/drawing/2014/main" id="{0E7A380D-6D7D-4895-9AF1-0937FA92A58A}"/>
                </a:ext>
              </a:extLst>
            </p:cNvPr>
            <p:cNvSpPr/>
            <p:nvPr/>
          </p:nvSpPr>
          <p:spPr>
            <a:xfrm>
              <a:off x="165038" y="3676582"/>
              <a:ext cx="2551176" cy="738664"/>
            </a:xfrm>
            <a:prstGeom prst="rect">
              <a:avLst/>
            </a:prstGeom>
          </p:spPr>
          <p:txBody>
            <a:bodyPr wrap="square">
              <a:spAutoFit/>
            </a:bodyPr>
            <a:lstStyle/>
            <a:p>
              <a:r>
                <a:rPr lang="en-US" sz="1400" noProof="1">
                  <a:latin typeface="Arial Narrow" panose="020B0606020202030204" pitchFamily="34" charset="0"/>
                </a:rPr>
                <a:t>PQR’s relacionadas con la operación</a:t>
              </a:r>
            </a:p>
            <a:p>
              <a:r>
                <a:rPr lang="en-US" sz="1400" noProof="1">
                  <a:latin typeface="Arial Narrow" panose="020B0606020202030204" pitchFamily="34" charset="0"/>
                </a:rPr>
                <a:t>Ejercer la supervision de los contratos de operación del nivel nacional</a:t>
              </a:r>
            </a:p>
          </p:txBody>
        </p:sp>
      </p:grpSp>
      <p:sp>
        <p:nvSpPr>
          <p:cNvPr id="30" name="Freeform: Shape 68">
            <a:extLst>
              <a:ext uri="{FF2B5EF4-FFF2-40B4-BE49-F238E27FC236}">
                <a16:creationId xmlns:a16="http://schemas.microsoft.com/office/drawing/2014/main" id="{40685ADB-A5A8-41F9-AA8D-2E8A7701F004}"/>
              </a:ext>
            </a:extLst>
          </p:cNvPr>
          <p:cNvSpPr/>
          <p:nvPr/>
        </p:nvSpPr>
        <p:spPr>
          <a:xfrm>
            <a:off x="5563680" y="6373178"/>
            <a:ext cx="1064632" cy="532316"/>
          </a:xfrm>
          <a:custGeom>
            <a:avLst/>
            <a:gdLst>
              <a:gd name="connsiteX0" fmla="*/ 249364 w 498728"/>
              <a:gd name="connsiteY0" fmla="*/ 0 h 249364"/>
              <a:gd name="connsiteX1" fmla="*/ 498728 w 498728"/>
              <a:gd name="connsiteY1" fmla="*/ 249364 h 249364"/>
              <a:gd name="connsiteX2" fmla="*/ 0 w 498728"/>
              <a:gd name="connsiteY2" fmla="*/ 249364 h 249364"/>
              <a:gd name="connsiteX3" fmla="*/ 249364 w 498728"/>
              <a:gd name="connsiteY3" fmla="*/ 0 h 249364"/>
            </a:gdLst>
            <a:ahLst/>
            <a:cxnLst>
              <a:cxn ang="0">
                <a:pos x="connsiteX0" y="connsiteY0"/>
              </a:cxn>
              <a:cxn ang="0">
                <a:pos x="connsiteX1" y="connsiteY1"/>
              </a:cxn>
              <a:cxn ang="0">
                <a:pos x="connsiteX2" y="connsiteY2"/>
              </a:cxn>
              <a:cxn ang="0">
                <a:pos x="connsiteX3" y="connsiteY3"/>
              </a:cxn>
            </a:cxnLst>
            <a:rect l="l" t="t" r="r" b="b"/>
            <a:pathLst>
              <a:path w="498728" h="249364">
                <a:moveTo>
                  <a:pt x="249364" y="0"/>
                </a:moveTo>
                <a:cubicBezTo>
                  <a:pt x="387084" y="0"/>
                  <a:pt x="498728" y="111644"/>
                  <a:pt x="498728" y="249364"/>
                </a:cubicBezTo>
                <a:lnTo>
                  <a:pt x="0" y="249364"/>
                </a:lnTo>
                <a:cubicBezTo>
                  <a:pt x="0" y="111644"/>
                  <a:pt x="111644" y="0"/>
                  <a:pt x="249364" y="0"/>
                </a:cubicBezTo>
                <a:close/>
              </a:path>
            </a:pathLst>
          </a:custGeom>
          <a:solidFill>
            <a:schemeClr val="tx1"/>
          </a:solidFill>
          <a:ln>
            <a:noFill/>
          </a:ln>
          <a:effectLst>
            <a:outerShdw blurRad="2032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TextBox 52">
            <a:extLst>
              <a:ext uri="{FF2B5EF4-FFF2-40B4-BE49-F238E27FC236}">
                <a16:creationId xmlns:a16="http://schemas.microsoft.com/office/drawing/2014/main" id="{36005E4B-2811-4AAF-9342-B7EA894CF0F3}"/>
              </a:ext>
            </a:extLst>
          </p:cNvPr>
          <p:cNvSpPr txBox="1"/>
          <p:nvPr/>
        </p:nvSpPr>
        <p:spPr>
          <a:xfrm>
            <a:off x="5012105" y="6235961"/>
            <a:ext cx="601447" cy="584775"/>
          </a:xfrm>
          <a:prstGeom prst="rect">
            <a:avLst/>
          </a:prstGeom>
          <a:noFill/>
        </p:spPr>
        <p:txBody>
          <a:bodyPr wrap="none" rtlCol="0" anchor="ctr">
            <a:spAutoFit/>
          </a:bodyPr>
          <a:lstStyle/>
          <a:p>
            <a:pPr algn="ctr"/>
            <a:r>
              <a:rPr lang="en-US" sz="3200" b="1" dirty="0">
                <a:solidFill>
                  <a:schemeClr val="bg1"/>
                </a:solidFill>
                <a:effectLst>
                  <a:outerShdw blurRad="38100" dist="38100" dir="2700000" algn="tl">
                    <a:srgbClr val="000000">
                      <a:alpha val="43137"/>
                    </a:srgbClr>
                  </a:outerShdw>
                </a:effectLst>
              </a:rPr>
              <a:t>01</a:t>
            </a:r>
          </a:p>
        </p:txBody>
      </p:sp>
      <p:sp>
        <p:nvSpPr>
          <p:cNvPr id="32" name="TextBox 98">
            <a:extLst>
              <a:ext uri="{FF2B5EF4-FFF2-40B4-BE49-F238E27FC236}">
                <a16:creationId xmlns:a16="http://schemas.microsoft.com/office/drawing/2014/main" id="{29A27FFE-2599-4325-848E-CB6325FD14E0}"/>
              </a:ext>
            </a:extLst>
          </p:cNvPr>
          <p:cNvSpPr txBox="1"/>
          <p:nvPr/>
        </p:nvSpPr>
        <p:spPr>
          <a:xfrm>
            <a:off x="5818550" y="5805522"/>
            <a:ext cx="601447" cy="584775"/>
          </a:xfrm>
          <a:prstGeom prst="rect">
            <a:avLst/>
          </a:prstGeom>
          <a:noFill/>
        </p:spPr>
        <p:txBody>
          <a:bodyPr wrap="none" rtlCol="0" anchor="ctr">
            <a:spAutoFit/>
          </a:bodyPr>
          <a:lstStyle>
            <a:defPPr>
              <a:defRPr lang="es-CO"/>
            </a:defPPr>
            <a:lvl1pPr algn="ctr">
              <a:defRPr sz="3200" b="1">
                <a:solidFill>
                  <a:schemeClr val="bg1"/>
                </a:solidFill>
                <a:effectLst>
                  <a:outerShdw blurRad="38100" dist="38100" dir="2700000" algn="tl">
                    <a:srgbClr val="000000">
                      <a:alpha val="43137"/>
                    </a:srgbClr>
                  </a:outerShdw>
                </a:effectLst>
              </a:defRPr>
            </a:lvl1pPr>
          </a:lstStyle>
          <a:p>
            <a:r>
              <a:rPr lang="en-US" dirty="0"/>
              <a:t>02</a:t>
            </a:r>
          </a:p>
        </p:txBody>
      </p:sp>
      <p:sp>
        <p:nvSpPr>
          <p:cNvPr id="33" name="TextBox 99">
            <a:extLst>
              <a:ext uri="{FF2B5EF4-FFF2-40B4-BE49-F238E27FC236}">
                <a16:creationId xmlns:a16="http://schemas.microsoft.com/office/drawing/2014/main" id="{5B625AA6-52AF-4294-B798-7293DE94E38A}"/>
              </a:ext>
            </a:extLst>
          </p:cNvPr>
          <p:cNvSpPr txBox="1"/>
          <p:nvPr/>
        </p:nvSpPr>
        <p:spPr>
          <a:xfrm>
            <a:off x="6606201" y="6291178"/>
            <a:ext cx="601447" cy="584775"/>
          </a:xfrm>
          <a:prstGeom prst="rect">
            <a:avLst/>
          </a:prstGeom>
          <a:noFill/>
        </p:spPr>
        <p:txBody>
          <a:bodyPr wrap="none" rtlCol="0" anchor="ctr">
            <a:spAutoFit/>
          </a:bodyPr>
          <a:lstStyle>
            <a:defPPr>
              <a:defRPr lang="es-CO"/>
            </a:defPPr>
            <a:lvl1pPr algn="ctr">
              <a:defRPr sz="3200" b="1">
                <a:solidFill>
                  <a:schemeClr val="bg1"/>
                </a:solidFill>
                <a:effectLst>
                  <a:outerShdw blurRad="38100" dist="38100" dir="2700000" algn="tl">
                    <a:srgbClr val="000000">
                      <a:alpha val="43137"/>
                    </a:srgbClr>
                  </a:outerShdw>
                </a:effectLst>
              </a:defRPr>
            </a:lvl1pPr>
          </a:lstStyle>
          <a:p>
            <a:r>
              <a:rPr lang="en-US" dirty="0"/>
              <a:t>03</a:t>
            </a:r>
          </a:p>
        </p:txBody>
      </p:sp>
      <p:sp>
        <p:nvSpPr>
          <p:cNvPr id="2" name="Rectángulo 1">
            <a:extLst>
              <a:ext uri="{FF2B5EF4-FFF2-40B4-BE49-F238E27FC236}">
                <a16:creationId xmlns:a16="http://schemas.microsoft.com/office/drawing/2014/main" id="{900D449B-9CE0-47BD-8DAE-A3F0C4B40600}"/>
              </a:ext>
            </a:extLst>
          </p:cNvPr>
          <p:cNvSpPr/>
          <p:nvPr/>
        </p:nvSpPr>
        <p:spPr>
          <a:xfrm>
            <a:off x="5656201" y="886611"/>
            <a:ext cx="5027723" cy="369332"/>
          </a:xfrm>
          <a:prstGeom prst="rect">
            <a:avLst/>
          </a:prstGeom>
        </p:spPr>
        <p:txBody>
          <a:bodyPr wrap="none">
            <a:spAutoFit/>
          </a:bodyPr>
          <a:lstStyle/>
          <a:p>
            <a:r>
              <a:rPr lang="es-CO" b="1" dirty="0">
                <a:solidFill>
                  <a:srgbClr val="346232"/>
                </a:solidFill>
              </a:rPr>
              <a:t>Subdirección de Operación - (Decreto 987 de 2012)</a:t>
            </a:r>
            <a:endParaRPr lang="es-CO" dirty="0"/>
          </a:p>
        </p:txBody>
      </p:sp>
    </p:spTree>
    <p:extLst>
      <p:ext uri="{BB962C8B-B14F-4D97-AF65-F5344CB8AC3E}">
        <p14:creationId xmlns:p14="http://schemas.microsoft.com/office/powerpoint/2010/main" val="2900389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7149E512-7299-472F-9163-8C5BE9416B8E}"/>
              </a:ext>
            </a:extLst>
          </p:cNvPr>
          <p:cNvSpPr/>
          <p:nvPr/>
        </p:nvSpPr>
        <p:spPr>
          <a:xfrm>
            <a:off x="6106756" y="159929"/>
            <a:ext cx="4692182" cy="830997"/>
          </a:xfrm>
          <a:prstGeom prst="rect">
            <a:avLst/>
          </a:prstGeom>
        </p:spPr>
        <p:txBody>
          <a:bodyPr wrap="none">
            <a:spAutoFit/>
          </a:bodyPr>
          <a:lstStyle/>
          <a:p>
            <a:pPr algn="ctr"/>
            <a:r>
              <a:rPr lang="es-CO" sz="4800" b="1" dirty="0">
                <a:solidFill>
                  <a:srgbClr val="346232"/>
                </a:solidFill>
              </a:rPr>
              <a:t>Funciones SGTAPI</a:t>
            </a:r>
            <a:endParaRPr lang="es-CO" sz="2000" b="1" dirty="0">
              <a:solidFill>
                <a:srgbClr val="346232"/>
              </a:solidFill>
            </a:endParaRPr>
          </a:p>
        </p:txBody>
      </p:sp>
      <p:cxnSp>
        <p:nvCxnSpPr>
          <p:cNvPr id="14" name="Conector recto 13">
            <a:extLst>
              <a:ext uri="{FF2B5EF4-FFF2-40B4-BE49-F238E27FC236}">
                <a16:creationId xmlns:a16="http://schemas.microsoft.com/office/drawing/2014/main" id="{792611E1-CC59-4141-B3E9-45D5017FA059}"/>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5" name="Group 12">
            <a:extLst>
              <a:ext uri="{FF2B5EF4-FFF2-40B4-BE49-F238E27FC236}">
                <a16:creationId xmlns:a16="http://schemas.microsoft.com/office/drawing/2014/main" id="{8B5212EF-2225-4E9F-B7D5-69B8D9571A9B}"/>
              </a:ext>
            </a:extLst>
          </p:cNvPr>
          <p:cNvGrpSpPr/>
          <p:nvPr/>
        </p:nvGrpSpPr>
        <p:grpSpPr>
          <a:xfrm>
            <a:off x="1313688" y="2075688"/>
            <a:ext cx="9564624" cy="4782312"/>
            <a:chOff x="1313688" y="2075688"/>
            <a:chExt cx="9564624" cy="4782312"/>
          </a:xfrm>
        </p:grpSpPr>
        <p:sp>
          <p:nvSpPr>
            <p:cNvPr id="6" name="Freeform: Shape 72">
              <a:extLst>
                <a:ext uri="{FF2B5EF4-FFF2-40B4-BE49-F238E27FC236}">
                  <a16:creationId xmlns:a16="http://schemas.microsoft.com/office/drawing/2014/main" id="{EEBB8318-EEFF-4C33-9687-9486FC817F6B}"/>
                </a:ext>
              </a:extLst>
            </p:cNvPr>
            <p:cNvSpPr/>
            <p:nvPr/>
          </p:nvSpPr>
          <p:spPr>
            <a:xfrm>
              <a:off x="1313688" y="2075688"/>
              <a:ext cx="9564624" cy="4782312"/>
            </a:xfrm>
            <a:custGeom>
              <a:avLst/>
              <a:gdLst>
                <a:gd name="connsiteX0" fmla="*/ 2240280 w 4480560"/>
                <a:gd name="connsiteY0" fmla="*/ 0 h 2240280"/>
                <a:gd name="connsiteX1" fmla="*/ 4480560 w 4480560"/>
                <a:gd name="connsiteY1" fmla="*/ 2240280 h 2240280"/>
                <a:gd name="connsiteX2" fmla="*/ 0 w 4480560"/>
                <a:gd name="connsiteY2" fmla="*/ 2240280 h 2240280"/>
                <a:gd name="connsiteX3" fmla="*/ 2240280 w 4480560"/>
                <a:gd name="connsiteY3" fmla="*/ 0 h 2240280"/>
              </a:gdLst>
              <a:ahLst/>
              <a:cxnLst>
                <a:cxn ang="0">
                  <a:pos x="connsiteX0" y="connsiteY0"/>
                </a:cxn>
                <a:cxn ang="0">
                  <a:pos x="connsiteX1" y="connsiteY1"/>
                </a:cxn>
                <a:cxn ang="0">
                  <a:pos x="connsiteX2" y="connsiteY2"/>
                </a:cxn>
                <a:cxn ang="0">
                  <a:pos x="connsiteX3" y="connsiteY3"/>
                </a:cxn>
              </a:cxnLst>
              <a:rect l="l" t="t" r="r" b="b"/>
              <a:pathLst>
                <a:path w="4480560" h="2240280">
                  <a:moveTo>
                    <a:pt x="2240280" y="0"/>
                  </a:moveTo>
                  <a:cubicBezTo>
                    <a:pt x="3477552" y="0"/>
                    <a:pt x="4480560" y="1003008"/>
                    <a:pt x="4480560" y="2240280"/>
                  </a:cubicBezTo>
                  <a:lnTo>
                    <a:pt x="0" y="2240280"/>
                  </a:lnTo>
                  <a:cubicBezTo>
                    <a:pt x="0" y="1003008"/>
                    <a:pt x="1003008" y="0"/>
                    <a:pt x="224028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Freeform: Shape 73">
              <a:extLst>
                <a:ext uri="{FF2B5EF4-FFF2-40B4-BE49-F238E27FC236}">
                  <a16:creationId xmlns:a16="http://schemas.microsoft.com/office/drawing/2014/main" id="{606C00DC-F56C-4496-8C02-9F53E14FB931}"/>
                </a:ext>
              </a:extLst>
            </p:cNvPr>
            <p:cNvSpPr/>
            <p:nvPr/>
          </p:nvSpPr>
          <p:spPr>
            <a:xfrm>
              <a:off x="2376424" y="3138424"/>
              <a:ext cx="7439152" cy="3719576"/>
            </a:xfrm>
            <a:custGeom>
              <a:avLst/>
              <a:gdLst>
                <a:gd name="connsiteX0" fmla="*/ 1742440 w 3484880"/>
                <a:gd name="connsiteY0" fmla="*/ 0 h 1742440"/>
                <a:gd name="connsiteX1" fmla="*/ 3484880 w 3484880"/>
                <a:gd name="connsiteY1" fmla="*/ 1742440 h 1742440"/>
                <a:gd name="connsiteX2" fmla="*/ 0 w 3484880"/>
                <a:gd name="connsiteY2" fmla="*/ 1742440 h 1742440"/>
                <a:gd name="connsiteX3" fmla="*/ 1742440 w 3484880"/>
                <a:gd name="connsiteY3" fmla="*/ 0 h 1742440"/>
              </a:gdLst>
              <a:ahLst/>
              <a:cxnLst>
                <a:cxn ang="0">
                  <a:pos x="connsiteX0" y="connsiteY0"/>
                </a:cxn>
                <a:cxn ang="0">
                  <a:pos x="connsiteX1" y="connsiteY1"/>
                </a:cxn>
                <a:cxn ang="0">
                  <a:pos x="connsiteX2" y="connsiteY2"/>
                </a:cxn>
                <a:cxn ang="0">
                  <a:pos x="connsiteX3" y="connsiteY3"/>
                </a:cxn>
              </a:cxnLst>
              <a:rect l="l" t="t" r="r" b="b"/>
              <a:pathLst>
                <a:path w="3484880" h="1742440">
                  <a:moveTo>
                    <a:pt x="1742440" y="0"/>
                  </a:moveTo>
                  <a:cubicBezTo>
                    <a:pt x="2704763" y="0"/>
                    <a:pt x="3484880" y="780117"/>
                    <a:pt x="3484880" y="1742440"/>
                  </a:cubicBezTo>
                  <a:lnTo>
                    <a:pt x="0" y="1742440"/>
                  </a:lnTo>
                  <a:cubicBezTo>
                    <a:pt x="0" y="780117"/>
                    <a:pt x="780117" y="0"/>
                    <a:pt x="174244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Freeform: Shape 74">
              <a:extLst>
                <a:ext uri="{FF2B5EF4-FFF2-40B4-BE49-F238E27FC236}">
                  <a16:creationId xmlns:a16="http://schemas.microsoft.com/office/drawing/2014/main" id="{DFEB0DDC-67E9-40B2-8AE2-CFC9C94AFADF}"/>
                </a:ext>
              </a:extLst>
            </p:cNvPr>
            <p:cNvSpPr/>
            <p:nvPr/>
          </p:nvSpPr>
          <p:spPr>
            <a:xfrm>
              <a:off x="3441058" y="4203060"/>
              <a:ext cx="5309880" cy="2654940"/>
            </a:xfrm>
            <a:custGeom>
              <a:avLst/>
              <a:gdLst>
                <a:gd name="connsiteX0" fmla="*/ 1243710 w 2487420"/>
                <a:gd name="connsiteY0" fmla="*/ 0 h 1243710"/>
                <a:gd name="connsiteX1" fmla="*/ 2487420 w 2487420"/>
                <a:gd name="connsiteY1" fmla="*/ 1243710 h 1243710"/>
                <a:gd name="connsiteX2" fmla="*/ 0 w 2487420"/>
                <a:gd name="connsiteY2" fmla="*/ 1243710 h 1243710"/>
                <a:gd name="connsiteX3" fmla="*/ 1243710 w 2487420"/>
                <a:gd name="connsiteY3" fmla="*/ 0 h 1243710"/>
              </a:gdLst>
              <a:ahLst/>
              <a:cxnLst>
                <a:cxn ang="0">
                  <a:pos x="connsiteX0" y="connsiteY0"/>
                </a:cxn>
                <a:cxn ang="0">
                  <a:pos x="connsiteX1" y="connsiteY1"/>
                </a:cxn>
                <a:cxn ang="0">
                  <a:pos x="connsiteX2" y="connsiteY2"/>
                </a:cxn>
                <a:cxn ang="0">
                  <a:pos x="connsiteX3" y="connsiteY3"/>
                </a:cxn>
              </a:cxnLst>
              <a:rect l="l" t="t" r="r" b="b"/>
              <a:pathLst>
                <a:path w="2487420" h="1243710">
                  <a:moveTo>
                    <a:pt x="1243710" y="0"/>
                  </a:moveTo>
                  <a:cubicBezTo>
                    <a:pt x="1930592" y="0"/>
                    <a:pt x="2487420" y="556828"/>
                    <a:pt x="2487420" y="1243710"/>
                  </a:cubicBezTo>
                  <a:lnTo>
                    <a:pt x="0" y="1243710"/>
                  </a:lnTo>
                  <a:cubicBezTo>
                    <a:pt x="0" y="556828"/>
                    <a:pt x="556828" y="0"/>
                    <a:pt x="1243710" y="0"/>
                  </a:cubicBezTo>
                  <a:close/>
                </a:path>
              </a:pathLst>
            </a:cu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Slide Number Placeholder 8">
            <a:extLst>
              <a:ext uri="{FF2B5EF4-FFF2-40B4-BE49-F238E27FC236}">
                <a16:creationId xmlns:a16="http://schemas.microsoft.com/office/drawing/2014/main" id="{F1BFC2DD-4A3F-4FFC-BD0C-82CBB5F0EC87}"/>
              </a:ext>
            </a:extLst>
          </p:cNvPr>
          <p:cNvSpPr>
            <a:spLocks noGrp="1"/>
          </p:cNvSpPr>
          <p:nvPr>
            <p:ph type="sldNum" sz="quarter" idx="12"/>
          </p:nvPr>
        </p:nvSpPr>
        <p:spPr>
          <a:xfrm>
            <a:off x="328169" y="6237312"/>
            <a:ext cx="439241" cy="390437"/>
          </a:xfrm>
        </p:spPr>
        <p:txBody>
          <a:bodyPr/>
          <a:lstStyle/>
          <a:p>
            <a:fld id="{F68327C5-B821-4FE9-A59A-A60D9EB59A9A}" type="slidenum">
              <a:rPr lang="en-US" noProof="1" smtClean="0"/>
              <a:pPr/>
              <a:t>8</a:t>
            </a:fld>
            <a:endParaRPr lang="en-US" noProof="1"/>
          </a:p>
        </p:txBody>
      </p:sp>
      <p:grpSp>
        <p:nvGrpSpPr>
          <p:cNvPr id="10" name="Group 51">
            <a:extLst>
              <a:ext uri="{FF2B5EF4-FFF2-40B4-BE49-F238E27FC236}">
                <a16:creationId xmlns:a16="http://schemas.microsoft.com/office/drawing/2014/main" id="{7BB4F840-F721-4DF2-A39A-D3B37697676D}"/>
              </a:ext>
            </a:extLst>
          </p:cNvPr>
          <p:cNvGrpSpPr/>
          <p:nvPr/>
        </p:nvGrpSpPr>
        <p:grpSpPr>
          <a:xfrm>
            <a:off x="4501892" y="5263896"/>
            <a:ext cx="4249046" cy="1594104"/>
            <a:chOff x="4501892" y="5263896"/>
            <a:chExt cx="4249046" cy="1594104"/>
          </a:xfrm>
        </p:grpSpPr>
        <p:sp>
          <p:nvSpPr>
            <p:cNvPr id="11" name="Freeform: Shape 66">
              <a:extLst>
                <a:ext uri="{FF2B5EF4-FFF2-40B4-BE49-F238E27FC236}">
                  <a16:creationId xmlns:a16="http://schemas.microsoft.com/office/drawing/2014/main" id="{23FDFED5-2315-4812-9C7C-12CA28C1AC53}"/>
                </a:ext>
              </a:extLst>
            </p:cNvPr>
            <p:cNvSpPr/>
            <p:nvPr/>
          </p:nvSpPr>
          <p:spPr>
            <a:xfrm>
              <a:off x="4501892" y="5263896"/>
              <a:ext cx="3188208" cy="1594104"/>
            </a:xfrm>
            <a:custGeom>
              <a:avLst/>
              <a:gdLst>
                <a:gd name="connsiteX0" fmla="*/ 746760 w 1493520"/>
                <a:gd name="connsiteY0" fmla="*/ 0 h 746760"/>
                <a:gd name="connsiteX1" fmla="*/ 1493520 w 1493520"/>
                <a:gd name="connsiteY1" fmla="*/ 746760 h 746760"/>
                <a:gd name="connsiteX2" fmla="*/ 0 w 1493520"/>
                <a:gd name="connsiteY2" fmla="*/ 746760 h 746760"/>
                <a:gd name="connsiteX3" fmla="*/ 746760 w 1493520"/>
                <a:gd name="connsiteY3" fmla="*/ 0 h 746760"/>
              </a:gdLst>
              <a:ahLst/>
              <a:cxnLst>
                <a:cxn ang="0">
                  <a:pos x="connsiteX0" y="connsiteY0"/>
                </a:cxn>
                <a:cxn ang="0">
                  <a:pos x="connsiteX1" y="connsiteY1"/>
                </a:cxn>
                <a:cxn ang="0">
                  <a:pos x="connsiteX2" y="connsiteY2"/>
                </a:cxn>
                <a:cxn ang="0">
                  <a:pos x="connsiteX3" y="connsiteY3"/>
                </a:cxn>
              </a:cxnLst>
              <a:rect l="l" t="t" r="r" b="b"/>
              <a:pathLst>
                <a:path w="1493520" h="746760">
                  <a:moveTo>
                    <a:pt x="746760" y="0"/>
                  </a:moveTo>
                  <a:cubicBezTo>
                    <a:pt x="1159184" y="0"/>
                    <a:pt x="1493520" y="334336"/>
                    <a:pt x="1493520" y="746760"/>
                  </a:cubicBezTo>
                  <a:lnTo>
                    <a:pt x="0" y="746760"/>
                  </a:lnTo>
                  <a:cubicBezTo>
                    <a:pt x="0" y="334336"/>
                    <a:pt x="334337" y="0"/>
                    <a:pt x="746760" y="0"/>
                  </a:cubicBezTo>
                  <a:close/>
                </a:path>
              </a:pathLst>
            </a:custGeom>
            <a:solidFill>
              <a:schemeClr val="accent4"/>
            </a:solidFill>
            <a:ln>
              <a:noFill/>
            </a:ln>
            <a:effectLst>
              <a:outerShdw blurRad="203200" dist="1143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2" name="Straight Arrow Connector 23">
              <a:extLst>
                <a:ext uri="{FF2B5EF4-FFF2-40B4-BE49-F238E27FC236}">
                  <a16:creationId xmlns:a16="http://schemas.microsoft.com/office/drawing/2014/main" id="{2454CACE-4575-40B0-B005-F4E97AE86142}"/>
                </a:ext>
              </a:extLst>
            </p:cNvPr>
            <p:cNvCxnSpPr>
              <a:cxnSpLocks/>
              <a:stCxn id="16" idx="3"/>
            </p:cNvCxnSpPr>
            <p:nvPr/>
          </p:nvCxnSpPr>
          <p:spPr>
            <a:xfrm>
              <a:off x="6096004" y="6858000"/>
              <a:ext cx="2654934"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50">
            <a:extLst>
              <a:ext uri="{FF2B5EF4-FFF2-40B4-BE49-F238E27FC236}">
                <a16:creationId xmlns:a16="http://schemas.microsoft.com/office/drawing/2014/main" id="{0C60226E-9098-400A-96D6-3FE0D8981352}"/>
              </a:ext>
            </a:extLst>
          </p:cNvPr>
          <p:cNvGrpSpPr/>
          <p:nvPr/>
        </p:nvGrpSpPr>
        <p:grpSpPr>
          <a:xfrm>
            <a:off x="3441053" y="3638450"/>
            <a:ext cx="4487723" cy="3219550"/>
            <a:chOff x="3441053" y="3638450"/>
            <a:chExt cx="4487723" cy="3219550"/>
          </a:xfrm>
        </p:grpSpPr>
        <p:sp>
          <p:nvSpPr>
            <p:cNvPr id="16" name="Freeform: Shape 64">
              <a:extLst>
                <a:ext uri="{FF2B5EF4-FFF2-40B4-BE49-F238E27FC236}">
                  <a16:creationId xmlns:a16="http://schemas.microsoft.com/office/drawing/2014/main" id="{D971D4CC-11FA-4C33-837E-D2019D590233}"/>
                </a:ext>
              </a:extLst>
            </p:cNvPr>
            <p:cNvSpPr/>
            <p:nvPr/>
          </p:nvSpPr>
          <p:spPr>
            <a:xfrm>
              <a:off x="3441053" y="4203060"/>
              <a:ext cx="3981277" cy="2654940"/>
            </a:xfrm>
            <a:custGeom>
              <a:avLst/>
              <a:gdLst>
                <a:gd name="connsiteX0" fmla="*/ 1243710 w 1865034"/>
                <a:gd name="connsiteY0" fmla="*/ 0 h 1243710"/>
                <a:gd name="connsiteX1" fmla="*/ 1836536 w 1865034"/>
                <a:gd name="connsiteY1" fmla="*/ 150109 h 1243710"/>
                <a:gd name="connsiteX2" fmla="*/ 1865034 w 1865034"/>
                <a:gd name="connsiteY2" fmla="*/ 167422 h 1243710"/>
                <a:gd name="connsiteX3" fmla="*/ 1243715 w 1865034"/>
                <a:gd name="connsiteY3" fmla="*/ 1243710 h 1243710"/>
                <a:gd name="connsiteX4" fmla="*/ 0 w 1865034"/>
                <a:gd name="connsiteY4" fmla="*/ 1243710 h 1243710"/>
                <a:gd name="connsiteX5" fmla="*/ 1243710 w 1865034"/>
                <a:gd name="connsiteY5" fmla="*/ 0 h 124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5034" h="1243710">
                  <a:moveTo>
                    <a:pt x="1243710" y="0"/>
                  </a:moveTo>
                  <a:cubicBezTo>
                    <a:pt x="1458361" y="0"/>
                    <a:pt x="1660311" y="54378"/>
                    <a:pt x="1836536" y="150109"/>
                  </a:cubicBezTo>
                  <a:lnTo>
                    <a:pt x="1865034" y="167422"/>
                  </a:lnTo>
                  <a:lnTo>
                    <a:pt x="1243715" y="1243710"/>
                  </a:lnTo>
                  <a:lnTo>
                    <a:pt x="0" y="1243710"/>
                  </a:lnTo>
                  <a:cubicBezTo>
                    <a:pt x="0" y="556828"/>
                    <a:pt x="556828" y="0"/>
                    <a:pt x="1243710" y="0"/>
                  </a:cubicBezTo>
                  <a:close/>
                </a:path>
              </a:pathLst>
            </a:custGeom>
            <a:solidFill>
              <a:schemeClr val="accent2"/>
            </a:solidFill>
            <a:ln>
              <a:noFill/>
            </a:ln>
            <a:effectLst>
              <a:outerShdw blurRad="203200" dist="114300" dir="36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7" name="Straight Arrow Connector 20">
              <a:extLst>
                <a:ext uri="{FF2B5EF4-FFF2-40B4-BE49-F238E27FC236}">
                  <a16:creationId xmlns:a16="http://schemas.microsoft.com/office/drawing/2014/main" id="{4296D43E-8475-40FF-8DBC-5AEAF5FD2463}"/>
                </a:ext>
              </a:extLst>
            </p:cNvPr>
            <p:cNvCxnSpPr>
              <a:cxnSpLocks/>
              <a:stCxn id="16" idx="3"/>
            </p:cNvCxnSpPr>
            <p:nvPr/>
          </p:nvCxnSpPr>
          <p:spPr>
            <a:xfrm flipV="1">
              <a:off x="6096004" y="3638450"/>
              <a:ext cx="1832772" cy="321955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26">
            <a:extLst>
              <a:ext uri="{FF2B5EF4-FFF2-40B4-BE49-F238E27FC236}">
                <a16:creationId xmlns:a16="http://schemas.microsoft.com/office/drawing/2014/main" id="{C66ABF4E-3ECB-4AB1-BBC5-F3846810587C}"/>
              </a:ext>
            </a:extLst>
          </p:cNvPr>
          <p:cNvGrpSpPr/>
          <p:nvPr/>
        </p:nvGrpSpPr>
        <p:grpSpPr>
          <a:xfrm>
            <a:off x="2376420" y="2745172"/>
            <a:ext cx="3720122" cy="4112828"/>
            <a:chOff x="2376420" y="2745172"/>
            <a:chExt cx="3720122" cy="4112828"/>
          </a:xfrm>
        </p:grpSpPr>
        <p:sp>
          <p:nvSpPr>
            <p:cNvPr id="19" name="Freeform: Shape 61">
              <a:extLst>
                <a:ext uri="{FF2B5EF4-FFF2-40B4-BE49-F238E27FC236}">
                  <a16:creationId xmlns:a16="http://schemas.microsoft.com/office/drawing/2014/main" id="{BCDD5480-5788-42E1-8DBE-6D522E6772D8}"/>
                </a:ext>
              </a:extLst>
            </p:cNvPr>
            <p:cNvSpPr/>
            <p:nvPr/>
          </p:nvSpPr>
          <p:spPr>
            <a:xfrm>
              <a:off x="2376420" y="3638450"/>
              <a:ext cx="3720122" cy="3219550"/>
            </a:xfrm>
            <a:custGeom>
              <a:avLst/>
              <a:gdLst>
                <a:gd name="connsiteX0" fmla="*/ 872492 w 1742696"/>
                <a:gd name="connsiteY0" fmla="*/ 0 h 1508202"/>
                <a:gd name="connsiteX1" fmla="*/ 1742696 w 1742696"/>
                <a:gd name="connsiteY1" fmla="*/ 1507764 h 1508202"/>
                <a:gd name="connsiteX2" fmla="*/ 1742443 w 1742696"/>
                <a:gd name="connsiteY2" fmla="*/ 1508202 h 1508202"/>
                <a:gd name="connsiteX3" fmla="*/ 0 w 1742696"/>
                <a:gd name="connsiteY3" fmla="*/ 1508202 h 1508202"/>
                <a:gd name="connsiteX4" fmla="*/ 768226 w 1742696"/>
                <a:gd name="connsiteY4" fmla="*/ 63344 h 1508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2696" h="1508202">
                  <a:moveTo>
                    <a:pt x="872492" y="0"/>
                  </a:moveTo>
                  <a:lnTo>
                    <a:pt x="1742696" y="1507764"/>
                  </a:lnTo>
                  <a:lnTo>
                    <a:pt x="1742443" y="1508202"/>
                  </a:lnTo>
                  <a:lnTo>
                    <a:pt x="0" y="1508202"/>
                  </a:lnTo>
                  <a:cubicBezTo>
                    <a:pt x="0" y="906750"/>
                    <a:pt x="304734" y="376473"/>
                    <a:pt x="768226" y="63344"/>
                  </a:cubicBezTo>
                  <a:close/>
                </a:path>
              </a:pathLst>
            </a:custGeom>
            <a:solidFill>
              <a:schemeClr val="tx2"/>
            </a:solidFill>
            <a:ln>
              <a:noFill/>
            </a:ln>
            <a:effectLst>
              <a:outerShdw blurRad="203200" dist="203200" dir="6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0" name="Straight Arrow Connector 14">
              <a:extLst>
                <a:ext uri="{FF2B5EF4-FFF2-40B4-BE49-F238E27FC236}">
                  <a16:creationId xmlns:a16="http://schemas.microsoft.com/office/drawing/2014/main" id="{743CFC8D-B0CA-4999-93F4-49F014875BFF}"/>
                </a:ext>
              </a:extLst>
            </p:cNvPr>
            <p:cNvCxnSpPr>
              <a:cxnSpLocks/>
              <a:stCxn id="19" idx="2"/>
            </p:cNvCxnSpPr>
            <p:nvPr/>
          </p:nvCxnSpPr>
          <p:spPr>
            <a:xfrm flipH="1" flipV="1">
              <a:off x="3719736" y="2745172"/>
              <a:ext cx="2376266" cy="4112828"/>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85">
            <a:extLst>
              <a:ext uri="{FF2B5EF4-FFF2-40B4-BE49-F238E27FC236}">
                <a16:creationId xmlns:a16="http://schemas.microsoft.com/office/drawing/2014/main" id="{FF3313C1-EF3F-4674-8A61-A9A6F5B577E9}"/>
              </a:ext>
            </a:extLst>
          </p:cNvPr>
          <p:cNvGrpSpPr/>
          <p:nvPr/>
        </p:nvGrpSpPr>
        <p:grpSpPr>
          <a:xfrm>
            <a:off x="166446" y="3437657"/>
            <a:ext cx="2629579" cy="1826031"/>
            <a:chOff x="165037" y="3235546"/>
            <a:chExt cx="2828324" cy="1826031"/>
          </a:xfrm>
        </p:grpSpPr>
        <p:sp>
          <p:nvSpPr>
            <p:cNvPr id="22" name="TextBox 86">
              <a:extLst>
                <a:ext uri="{FF2B5EF4-FFF2-40B4-BE49-F238E27FC236}">
                  <a16:creationId xmlns:a16="http://schemas.microsoft.com/office/drawing/2014/main" id="{DC6DE25A-C1B8-4D43-A2E9-DBA2A2B5C5CD}"/>
                </a:ext>
              </a:extLst>
            </p:cNvPr>
            <p:cNvSpPr txBox="1"/>
            <p:nvPr/>
          </p:nvSpPr>
          <p:spPr>
            <a:xfrm>
              <a:off x="1124708" y="3235546"/>
              <a:ext cx="1868653" cy="461665"/>
            </a:xfrm>
            <a:prstGeom prst="rect">
              <a:avLst/>
            </a:prstGeom>
            <a:noFill/>
          </p:spPr>
          <p:txBody>
            <a:bodyPr wrap="none" rtlCol="0" anchor="b">
              <a:spAutoFit/>
            </a:bodyPr>
            <a:lstStyle/>
            <a:p>
              <a:pPr algn="r"/>
              <a:r>
                <a:rPr lang="en-US" sz="2400" b="1" cap="all" noProof="1">
                  <a:solidFill>
                    <a:schemeClr val="tx2"/>
                  </a:solidFill>
                </a:rPr>
                <a:t>DESARROLLO</a:t>
              </a:r>
            </a:p>
          </p:txBody>
        </p:sp>
        <p:sp>
          <p:nvSpPr>
            <p:cNvPr id="23" name="Rectangle 87">
              <a:extLst>
                <a:ext uri="{FF2B5EF4-FFF2-40B4-BE49-F238E27FC236}">
                  <a16:creationId xmlns:a16="http://schemas.microsoft.com/office/drawing/2014/main" id="{CA835CD8-086F-4887-9DAA-070410513272}"/>
                </a:ext>
              </a:extLst>
            </p:cNvPr>
            <p:cNvSpPr/>
            <p:nvPr/>
          </p:nvSpPr>
          <p:spPr>
            <a:xfrm>
              <a:off x="165037" y="3676582"/>
              <a:ext cx="2821875" cy="1384995"/>
            </a:xfrm>
            <a:prstGeom prst="rect">
              <a:avLst/>
            </a:prstGeom>
          </p:spPr>
          <p:txBody>
            <a:bodyPr wrap="square">
              <a:spAutoFit/>
            </a:bodyPr>
            <a:lstStyle/>
            <a:p>
              <a:pPr algn="r"/>
              <a:r>
                <a:rPr lang="en-US" sz="1400" noProof="1">
                  <a:latin typeface="Arial Narrow" panose="020B0606020202030204" pitchFamily="34" charset="0"/>
                </a:rPr>
                <a:t>Acciones para la </a:t>
              </a:r>
            </a:p>
            <a:p>
              <a:pPr algn="r"/>
              <a:r>
                <a:rPr lang="en-US" sz="1400" noProof="1">
                  <a:latin typeface="Arial Narrow" panose="020B0606020202030204" pitchFamily="34" charset="0"/>
                </a:rPr>
                <a:t>promoción del conocimiento</a:t>
              </a:r>
            </a:p>
            <a:p>
              <a:pPr algn="r"/>
              <a:r>
                <a:rPr lang="en-US" sz="1400" noProof="1">
                  <a:latin typeface="Arial Narrow" panose="020B0606020202030204" pitchFamily="34" charset="0"/>
                </a:rPr>
                <a:t>Informes sobre el</a:t>
              </a:r>
            </a:p>
            <a:p>
              <a:pPr algn="r"/>
              <a:r>
                <a:rPr lang="en-US" sz="1400" noProof="1">
                  <a:latin typeface="Arial Narrow" panose="020B0606020202030204" pitchFamily="34" charset="0"/>
                </a:rPr>
                <a:t> avance de la política</a:t>
              </a:r>
            </a:p>
            <a:p>
              <a:pPr algn="r"/>
              <a:r>
                <a:rPr lang="en-US" sz="1400" noProof="1">
                  <a:latin typeface="Arial Narrow" panose="020B0606020202030204" pitchFamily="34" charset="0"/>
                </a:rPr>
                <a:t>Estudios y análisis sobre la situación de la PI y la calidad de la atención</a:t>
              </a:r>
            </a:p>
          </p:txBody>
        </p:sp>
      </p:grpSp>
      <p:grpSp>
        <p:nvGrpSpPr>
          <p:cNvPr id="24" name="Group 92">
            <a:extLst>
              <a:ext uri="{FF2B5EF4-FFF2-40B4-BE49-F238E27FC236}">
                <a16:creationId xmlns:a16="http://schemas.microsoft.com/office/drawing/2014/main" id="{9FF46638-4510-487D-B44B-0A0E50F531DB}"/>
              </a:ext>
            </a:extLst>
          </p:cNvPr>
          <p:cNvGrpSpPr/>
          <p:nvPr/>
        </p:nvGrpSpPr>
        <p:grpSpPr>
          <a:xfrm>
            <a:off x="4530612" y="2232130"/>
            <a:ext cx="3177321" cy="1395143"/>
            <a:chOff x="165038" y="3235546"/>
            <a:chExt cx="2551176" cy="1395143"/>
          </a:xfrm>
        </p:grpSpPr>
        <p:sp>
          <p:nvSpPr>
            <p:cNvPr id="25" name="TextBox 93">
              <a:extLst>
                <a:ext uri="{FF2B5EF4-FFF2-40B4-BE49-F238E27FC236}">
                  <a16:creationId xmlns:a16="http://schemas.microsoft.com/office/drawing/2014/main" id="{91065DA9-6AE2-4BA6-BD49-7FBAAF90BB14}"/>
                </a:ext>
              </a:extLst>
            </p:cNvPr>
            <p:cNvSpPr txBox="1"/>
            <p:nvPr/>
          </p:nvSpPr>
          <p:spPr>
            <a:xfrm>
              <a:off x="1024943" y="3235546"/>
              <a:ext cx="783676" cy="461665"/>
            </a:xfrm>
            <a:prstGeom prst="rect">
              <a:avLst/>
            </a:prstGeom>
            <a:noFill/>
          </p:spPr>
          <p:txBody>
            <a:bodyPr wrap="none" rtlCol="0" anchor="b">
              <a:spAutoFit/>
            </a:bodyPr>
            <a:lstStyle/>
            <a:p>
              <a:pPr algn="ctr"/>
              <a:r>
                <a:rPr lang="en-US" sz="2400" b="1" cap="all" noProof="1">
                  <a:solidFill>
                    <a:schemeClr val="accent2"/>
                  </a:solidFill>
                </a:rPr>
                <a:t>definir</a:t>
              </a:r>
            </a:p>
          </p:txBody>
        </p:sp>
        <p:sp>
          <p:nvSpPr>
            <p:cNvPr id="26" name="Rectangle 94">
              <a:extLst>
                <a:ext uri="{FF2B5EF4-FFF2-40B4-BE49-F238E27FC236}">
                  <a16:creationId xmlns:a16="http://schemas.microsoft.com/office/drawing/2014/main" id="{9EA434A4-79D6-424B-B093-A7C71D24E1CD}"/>
                </a:ext>
              </a:extLst>
            </p:cNvPr>
            <p:cNvSpPr/>
            <p:nvPr/>
          </p:nvSpPr>
          <p:spPr>
            <a:xfrm>
              <a:off x="165038" y="3676582"/>
              <a:ext cx="2551176" cy="954107"/>
            </a:xfrm>
            <a:prstGeom prst="rect">
              <a:avLst/>
            </a:prstGeom>
          </p:spPr>
          <p:txBody>
            <a:bodyPr wrap="square">
              <a:spAutoFit/>
            </a:bodyPr>
            <a:lstStyle/>
            <a:p>
              <a:pPr algn="ctr"/>
              <a:r>
                <a:rPr lang="en-US" sz="1400" noProof="1">
                  <a:latin typeface="Arial Narrow" panose="020B0606020202030204" pitchFamily="34" charset="0"/>
                </a:rPr>
                <a:t>Acciones para la atención técnica en las Direcciones Regionales</a:t>
              </a:r>
            </a:p>
            <a:p>
              <a:pPr algn="ctr"/>
              <a:r>
                <a:rPr lang="en-US" sz="1400" noProof="1">
                  <a:latin typeface="Arial Narrow" panose="020B0606020202030204" pitchFamily="34" charset="0"/>
                </a:rPr>
                <a:t>Modelos de Costos y Servicios</a:t>
              </a:r>
            </a:p>
            <a:p>
              <a:pPr algn="ctr"/>
              <a:r>
                <a:rPr lang="en-US" sz="1400" noProof="1">
                  <a:latin typeface="Arial Narrow" panose="020B0606020202030204" pitchFamily="34" charset="0"/>
                </a:rPr>
                <a:t>Procesos para la medicion de avances en el desarrollo de la política</a:t>
              </a:r>
            </a:p>
            <a:p>
              <a:pPr algn="ctr"/>
              <a:r>
                <a:rPr lang="en-US" sz="1400" noProof="1">
                  <a:latin typeface="Arial Narrow" panose="020B0606020202030204" pitchFamily="34" charset="0"/>
                </a:rPr>
                <a:t>Planes de mejora nacionales y territoriales</a:t>
              </a:r>
            </a:p>
          </p:txBody>
        </p:sp>
      </p:grpSp>
      <p:grpSp>
        <p:nvGrpSpPr>
          <p:cNvPr id="27" name="Group 95">
            <a:extLst>
              <a:ext uri="{FF2B5EF4-FFF2-40B4-BE49-F238E27FC236}">
                <a16:creationId xmlns:a16="http://schemas.microsoft.com/office/drawing/2014/main" id="{10607823-DBB3-4321-AA76-CAC69E7D4DEB}"/>
              </a:ext>
            </a:extLst>
          </p:cNvPr>
          <p:cNvGrpSpPr/>
          <p:nvPr/>
        </p:nvGrpSpPr>
        <p:grpSpPr>
          <a:xfrm>
            <a:off x="7854495" y="4714939"/>
            <a:ext cx="3050321" cy="1610587"/>
            <a:chOff x="165037" y="3235546"/>
            <a:chExt cx="2551177" cy="1610587"/>
          </a:xfrm>
        </p:grpSpPr>
        <p:sp>
          <p:nvSpPr>
            <p:cNvPr id="28" name="TextBox 96">
              <a:extLst>
                <a:ext uri="{FF2B5EF4-FFF2-40B4-BE49-F238E27FC236}">
                  <a16:creationId xmlns:a16="http://schemas.microsoft.com/office/drawing/2014/main" id="{E0B48A6B-B027-4AF5-9C14-5BB6FFE7417F}"/>
                </a:ext>
              </a:extLst>
            </p:cNvPr>
            <p:cNvSpPr txBox="1"/>
            <p:nvPr/>
          </p:nvSpPr>
          <p:spPr>
            <a:xfrm>
              <a:off x="165037" y="3235546"/>
              <a:ext cx="2539798" cy="461665"/>
            </a:xfrm>
            <a:prstGeom prst="rect">
              <a:avLst/>
            </a:prstGeom>
            <a:noFill/>
          </p:spPr>
          <p:txBody>
            <a:bodyPr wrap="none" rtlCol="0" anchor="b">
              <a:spAutoFit/>
            </a:bodyPr>
            <a:lstStyle/>
            <a:p>
              <a:r>
                <a:rPr lang="en-US" sz="2400" b="1" cap="all" noProof="1">
                  <a:solidFill>
                    <a:schemeClr val="accent4">
                      <a:lumMod val="75000"/>
                    </a:schemeClr>
                  </a:solidFill>
                </a:rPr>
                <a:t>ESTABLECIMIENTO</a:t>
              </a:r>
            </a:p>
          </p:txBody>
        </p:sp>
        <p:sp>
          <p:nvSpPr>
            <p:cNvPr id="29" name="Rectangle 97">
              <a:extLst>
                <a:ext uri="{FF2B5EF4-FFF2-40B4-BE49-F238E27FC236}">
                  <a16:creationId xmlns:a16="http://schemas.microsoft.com/office/drawing/2014/main" id="{0E7A380D-6D7D-4895-9AF1-0937FA92A58A}"/>
                </a:ext>
              </a:extLst>
            </p:cNvPr>
            <p:cNvSpPr/>
            <p:nvPr/>
          </p:nvSpPr>
          <p:spPr>
            <a:xfrm>
              <a:off x="165038" y="3676582"/>
              <a:ext cx="2551176" cy="1169551"/>
            </a:xfrm>
            <a:prstGeom prst="rect">
              <a:avLst/>
            </a:prstGeom>
          </p:spPr>
          <p:txBody>
            <a:bodyPr wrap="square">
              <a:spAutoFit/>
            </a:bodyPr>
            <a:lstStyle/>
            <a:p>
              <a:r>
                <a:rPr lang="en-US" sz="1400" noProof="1">
                  <a:latin typeface="Arial Narrow" panose="020B0606020202030204" pitchFamily="34" charset="0"/>
                </a:rPr>
                <a:t>Indicadores (Proceso y Resultado)</a:t>
              </a:r>
            </a:p>
            <a:p>
              <a:r>
                <a:rPr lang="en-US" sz="1400" noProof="1">
                  <a:latin typeface="Arial Narrow" panose="020B0606020202030204" pitchFamily="34" charset="0"/>
                </a:rPr>
                <a:t>Impacto e Investigaciones</a:t>
              </a:r>
            </a:p>
            <a:p>
              <a:r>
                <a:rPr lang="en-US" sz="1400" noProof="1">
                  <a:latin typeface="Arial Narrow" panose="020B0606020202030204" pitchFamily="34" charset="0"/>
                </a:rPr>
                <a:t>Procesos para la gestión de la atención en las Direcciones Regionales</a:t>
              </a:r>
            </a:p>
          </p:txBody>
        </p:sp>
      </p:grpSp>
      <p:sp>
        <p:nvSpPr>
          <p:cNvPr id="30" name="Freeform: Shape 68">
            <a:extLst>
              <a:ext uri="{FF2B5EF4-FFF2-40B4-BE49-F238E27FC236}">
                <a16:creationId xmlns:a16="http://schemas.microsoft.com/office/drawing/2014/main" id="{40685ADB-A5A8-41F9-AA8D-2E8A7701F004}"/>
              </a:ext>
            </a:extLst>
          </p:cNvPr>
          <p:cNvSpPr/>
          <p:nvPr/>
        </p:nvSpPr>
        <p:spPr>
          <a:xfrm>
            <a:off x="5563680" y="6373178"/>
            <a:ext cx="1064632" cy="532316"/>
          </a:xfrm>
          <a:custGeom>
            <a:avLst/>
            <a:gdLst>
              <a:gd name="connsiteX0" fmla="*/ 249364 w 498728"/>
              <a:gd name="connsiteY0" fmla="*/ 0 h 249364"/>
              <a:gd name="connsiteX1" fmla="*/ 498728 w 498728"/>
              <a:gd name="connsiteY1" fmla="*/ 249364 h 249364"/>
              <a:gd name="connsiteX2" fmla="*/ 0 w 498728"/>
              <a:gd name="connsiteY2" fmla="*/ 249364 h 249364"/>
              <a:gd name="connsiteX3" fmla="*/ 249364 w 498728"/>
              <a:gd name="connsiteY3" fmla="*/ 0 h 249364"/>
            </a:gdLst>
            <a:ahLst/>
            <a:cxnLst>
              <a:cxn ang="0">
                <a:pos x="connsiteX0" y="connsiteY0"/>
              </a:cxn>
              <a:cxn ang="0">
                <a:pos x="connsiteX1" y="connsiteY1"/>
              </a:cxn>
              <a:cxn ang="0">
                <a:pos x="connsiteX2" y="connsiteY2"/>
              </a:cxn>
              <a:cxn ang="0">
                <a:pos x="connsiteX3" y="connsiteY3"/>
              </a:cxn>
            </a:cxnLst>
            <a:rect l="l" t="t" r="r" b="b"/>
            <a:pathLst>
              <a:path w="498728" h="249364">
                <a:moveTo>
                  <a:pt x="249364" y="0"/>
                </a:moveTo>
                <a:cubicBezTo>
                  <a:pt x="387084" y="0"/>
                  <a:pt x="498728" y="111644"/>
                  <a:pt x="498728" y="249364"/>
                </a:cubicBezTo>
                <a:lnTo>
                  <a:pt x="0" y="249364"/>
                </a:lnTo>
                <a:cubicBezTo>
                  <a:pt x="0" y="111644"/>
                  <a:pt x="111644" y="0"/>
                  <a:pt x="249364" y="0"/>
                </a:cubicBezTo>
                <a:close/>
              </a:path>
            </a:pathLst>
          </a:custGeom>
          <a:solidFill>
            <a:schemeClr val="tx1"/>
          </a:solidFill>
          <a:ln>
            <a:noFill/>
          </a:ln>
          <a:effectLst>
            <a:outerShdw blurRad="2032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TextBox 52">
            <a:extLst>
              <a:ext uri="{FF2B5EF4-FFF2-40B4-BE49-F238E27FC236}">
                <a16:creationId xmlns:a16="http://schemas.microsoft.com/office/drawing/2014/main" id="{36005E4B-2811-4AAF-9342-B7EA894CF0F3}"/>
              </a:ext>
            </a:extLst>
          </p:cNvPr>
          <p:cNvSpPr txBox="1"/>
          <p:nvPr/>
        </p:nvSpPr>
        <p:spPr>
          <a:xfrm>
            <a:off x="5012105" y="6235961"/>
            <a:ext cx="601447" cy="584775"/>
          </a:xfrm>
          <a:prstGeom prst="rect">
            <a:avLst/>
          </a:prstGeom>
          <a:noFill/>
        </p:spPr>
        <p:txBody>
          <a:bodyPr wrap="none" rtlCol="0" anchor="ctr">
            <a:spAutoFit/>
          </a:bodyPr>
          <a:lstStyle/>
          <a:p>
            <a:pPr algn="ctr"/>
            <a:r>
              <a:rPr lang="en-US" sz="3200" b="1" dirty="0">
                <a:solidFill>
                  <a:schemeClr val="bg1"/>
                </a:solidFill>
                <a:effectLst>
                  <a:outerShdw blurRad="38100" dist="38100" dir="2700000" algn="tl">
                    <a:srgbClr val="000000">
                      <a:alpha val="43137"/>
                    </a:srgbClr>
                  </a:outerShdw>
                </a:effectLst>
              </a:rPr>
              <a:t>01</a:t>
            </a:r>
          </a:p>
        </p:txBody>
      </p:sp>
      <p:sp>
        <p:nvSpPr>
          <p:cNvPr id="32" name="TextBox 98">
            <a:extLst>
              <a:ext uri="{FF2B5EF4-FFF2-40B4-BE49-F238E27FC236}">
                <a16:creationId xmlns:a16="http://schemas.microsoft.com/office/drawing/2014/main" id="{29A27FFE-2599-4325-848E-CB6325FD14E0}"/>
              </a:ext>
            </a:extLst>
          </p:cNvPr>
          <p:cNvSpPr txBox="1"/>
          <p:nvPr/>
        </p:nvSpPr>
        <p:spPr>
          <a:xfrm>
            <a:off x="5818550" y="5805522"/>
            <a:ext cx="601447" cy="584775"/>
          </a:xfrm>
          <a:prstGeom prst="rect">
            <a:avLst/>
          </a:prstGeom>
          <a:noFill/>
        </p:spPr>
        <p:txBody>
          <a:bodyPr wrap="none" rtlCol="0" anchor="ctr">
            <a:spAutoFit/>
          </a:bodyPr>
          <a:lstStyle>
            <a:defPPr>
              <a:defRPr lang="es-CO"/>
            </a:defPPr>
            <a:lvl1pPr algn="ctr">
              <a:defRPr sz="3200" b="1">
                <a:solidFill>
                  <a:schemeClr val="bg1"/>
                </a:solidFill>
                <a:effectLst>
                  <a:outerShdw blurRad="38100" dist="38100" dir="2700000" algn="tl">
                    <a:srgbClr val="000000">
                      <a:alpha val="43137"/>
                    </a:srgbClr>
                  </a:outerShdw>
                </a:effectLst>
              </a:defRPr>
            </a:lvl1pPr>
          </a:lstStyle>
          <a:p>
            <a:r>
              <a:rPr lang="en-US" dirty="0"/>
              <a:t>02</a:t>
            </a:r>
          </a:p>
        </p:txBody>
      </p:sp>
      <p:sp>
        <p:nvSpPr>
          <p:cNvPr id="33" name="TextBox 99">
            <a:extLst>
              <a:ext uri="{FF2B5EF4-FFF2-40B4-BE49-F238E27FC236}">
                <a16:creationId xmlns:a16="http://schemas.microsoft.com/office/drawing/2014/main" id="{5B625AA6-52AF-4294-B798-7293DE94E38A}"/>
              </a:ext>
            </a:extLst>
          </p:cNvPr>
          <p:cNvSpPr txBox="1"/>
          <p:nvPr/>
        </p:nvSpPr>
        <p:spPr>
          <a:xfrm>
            <a:off x="6606201" y="6291178"/>
            <a:ext cx="601447" cy="584775"/>
          </a:xfrm>
          <a:prstGeom prst="rect">
            <a:avLst/>
          </a:prstGeom>
          <a:noFill/>
        </p:spPr>
        <p:txBody>
          <a:bodyPr wrap="none" rtlCol="0" anchor="ctr">
            <a:spAutoFit/>
          </a:bodyPr>
          <a:lstStyle>
            <a:defPPr>
              <a:defRPr lang="es-CO"/>
            </a:defPPr>
            <a:lvl1pPr algn="ctr">
              <a:defRPr sz="3200" b="1">
                <a:solidFill>
                  <a:schemeClr val="bg1"/>
                </a:solidFill>
                <a:effectLst>
                  <a:outerShdw blurRad="38100" dist="38100" dir="2700000" algn="tl">
                    <a:srgbClr val="000000">
                      <a:alpha val="43137"/>
                    </a:srgbClr>
                  </a:outerShdw>
                </a:effectLst>
              </a:defRPr>
            </a:lvl1pPr>
          </a:lstStyle>
          <a:p>
            <a:r>
              <a:rPr lang="en-US" dirty="0"/>
              <a:t>03</a:t>
            </a:r>
          </a:p>
        </p:txBody>
      </p:sp>
      <p:sp>
        <p:nvSpPr>
          <p:cNvPr id="2" name="Rectángulo 1">
            <a:extLst>
              <a:ext uri="{FF2B5EF4-FFF2-40B4-BE49-F238E27FC236}">
                <a16:creationId xmlns:a16="http://schemas.microsoft.com/office/drawing/2014/main" id="{900D449B-9CE0-47BD-8DAE-A3F0C4B40600}"/>
              </a:ext>
            </a:extLst>
          </p:cNvPr>
          <p:cNvSpPr/>
          <p:nvPr/>
        </p:nvSpPr>
        <p:spPr>
          <a:xfrm>
            <a:off x="5352462" y="863704"/>
            <a:ext cx="5552354" cy="369332"/>
          </a:xfrm>
          <a:prstGeom prst="rect">
            <a:avLst/>
          </a:prstGeom>
        </p:spPr>
        <p:txBody>
          <a:bodyPr wrap="none">
            <a:spAutoFit/>
          </a:bodyPr>
          <a:lstStyle/>
          <a:p>
            <a:r>
              <a:rPr lang="es-CO" b="1" dirty="0">
                <a:solidFill>
                  <a:srgbClr val="346232"/>
                </a:solidFill>
              </a:rPr>
              <a:t>Subdirección de Gestión Técnica - (Decreto 987 de 2012)</a:t>
            </a:r>
            <a:endParaRPr lang="es-CO" dirty="0"/>
          </a:p>
        </p:txBody>
      </p:sp>
    </p:spTree>
    <p:extLst>
      <p:ext uri="{BB962C8B-B14F-4D97-AF65-F5344CB8AC3E}">
        <p14:creationId xmlns:p14="http://schemas.microsoft.com/office/powerpoint/2010/main" val="1865896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a:extLst>
              <a:ext uri="{FF2B5EF4-FFF2-40B4-BE49-F238E27FC236}">
                <a16:creationId xmlns:a16="http://schemas.microsoft.com/office/drawing/2014/main" id="{A342A135-6F2C-4E40-963C-A7D29B1B78EF}"/>
              </a:ext>
            </a:extLst>
          </p:cNvPr>
          <p:cNvSpPr/>
          <p:nvPr/>
        </p:nvSpPr>
        <p:spPr>
          <a:xfrm>
            <a:off x="6524150" y="174012"/>
            <a:ext cx="4288931" cy="830997"/>
          </a:xfrm>
          <a:prstGeom prst="rect">
            <a:avLst/>
          </a:prstGeom>
        </p:spPr>
        <p:txBody>
          <a:bodyPr wrap="none">
            <a:spAutoFit/>
          </a:bodyPr>
          <a:lstStyle/>
          <a:p>
            <a:pPr algn="ctr"/>
            <a:r>
              <a:rPr lang="es-CO" sz="4800" b="1" dirty="0">
                <a:solidFill>
                  <a:srgbClr val="346232"/>
                </a:solidFill>
              </a:rPr>
              <a:t>Equipo Primario</a:t>
            </a:r>
          </a:p>
        </p:txBody>
      </p:sp>
      <p:cxnSp>
        <p:nvCxnSpPr>
          <p:cNvPr id="29" name="Conector recto 28">
            <a:extLst>
              <a:ext uri="{FF2B5EF4-FFF2-40B4-BE49-F238E27FC236}">
                <a16:creationId xmlns:a16="http://schemas.microsoft.com/office/drawing/2014/main" id="{D142F92C-A242-451E-B2BC-FC66D848CADD}"/>
              </a:ext>
            </a:extLst>
          </p:cNvPr>
          <p:cNvCxnSpPr/>
          <p:nvPr/>
        </p:nvCxnSpPr>
        <p:spPr>
          <a:xfrm>
            <a:off x="2602340" y="885913"/>
            <a:ext cx="8229600" cy="0"/>
          </a:xfrm>
          <a:prstGeom prst="line">
            <a:avLst/>
          </a:prstGeom>
          <a:ln w="28575">
            <a:solidFill>
              <a:schemeClr val="bg1">
                <a:lumMod val="6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5" name="Rectangle 7">
            <a:extLst>
              <a:ext uri="{FF2B5EF4-FFF2-40B4-BE49-F238E27FC236}">
                <a16:creationId xmlns:a16="http://schemas.microsoft.com/office/drawing/2014/main" id="{83E93DA6-CF3C-493C-BE4C-A98430B5C4CD}"/>
              </a:ext>
            </a:extLst>
          </p:cNvPr>
          <p:cNvSpPr/>
          <p:nvPr/>
        </p:nvSpPr>
        <p:spPr>
          <a:xfrm rot="1778765">
            <a:off x="3062876" y="3839052"/>
            <a:ext cx="640396" cy="834813"/>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Bent Arrow 11">
            <a:extLst>
              <a:ext uri="{FF2B5EF4-FFF2-40B4-BE49-F238E27FC236}">
                <a16:creationId xmlns:a16="http://schemas.microsoft.com/office/drawing/2014/main" id="{EEAF577A-4A4A-448E-8113-91A66FA15C9A}"/>
              </a:ext>
            </a:extLst>
          </p:cNvPr>
          <p:cNvSpPr/>
          <p:nvPr/>
        </p:nvSpPr>
        <p:spPr>
          <a:xfrm rot="10800000" flipV="1">
            <a:off x="1877883" y="3490935"/>
            <a:ext cx="1930888" cy="45719"/>
          </a:xfrm>
          <a:custGeom>
            <a:avLst/>
            <a:gdLst>
              <a:gd name="connsiteX0" fmla="*/ 0 w 1654615"/>
              <a:gd name="connsiteY0" fmla="*/ 1257265 h 1257265"/>
              <a:gd name="connsiteX1" fmla="*/ 0 w 1654615"/>
              <a:gd name="connsiteY1" fmla="*/ 550053 h 1257265"/>
              <a:gd name="connsiteX2" fmla="*/ 550053 w 1654615"/>
              <a:gd name="connsiteY2" fmla="*/ 0 h 1257265"/>
              <a:gd name="connsiteX3" fmla="*/ 1340299 w 1654615"/>
              <a:gd name="connsiteY3" fmla="*/ 0 h 1257265"/>
              <a:gd name="connsiteX4" fmla="*/ 1340299 w 1654615"/>
              <a:gd name="connsiteY4" fmla="*/ 0 h 1257265"/>
              <a:gd name="connsiteX5" fmla="*/ 1654615 w 1654615"/>
              <a:gd name="connsiteY5" fmla="*/ 0 h 1257265"/>
              <a:gd name="connsiteX6" fmla="*/ 1340299 w 1654615"/>
              <a:gd name="connsiteY6" fmla="*/ 0 h 1257265"/>
              <a:gd name="connsiteX7" fmla="*/ 1340299 w 1654615"/>
              <a:gd name="connsiteY7" fmla="*/ 0 h 1257265"/>
              <a:gd name="connsiteX8" fmla="*/ 550053 w 1654615"/>
              <a:gd name="connsiteY8" fmla="*/ 0 h 1257265"/>
              <a:gd name="connsiteX9" fmla="*/ 0 w 1654615"/>
              <a:gd name="connsiteY9" fmla="*/ 550053 h 1257265"/>
              <a:gd name="connsiteX10" fmla="*/ 0 w 1654615"/>
              <a:gd name="connsiteY10" fmla="*/ 1257265 h 1257265"/>
              <a:gd name="connsiteX0" fmla="*/ 0 w 4050085"/>
              <a:gd name="connsiteY0" fmla="*/ 1257265 h 1257265"/>
              <a:gd name="connsiteX1" fmla="*/ 0 w 4050085"/>
              <a:gd name="connsiteY1" fmla="*/ 550053 h 1257265"/>
              <a:gd name="connsiteX2" fmla="*/ 550053 w 4050085"/>
              <a:gd name="connsiteY2" fmla="*/ 0 h 1257265"/>
              <a:gd name="connsiteX3" fmla="*/ 1340299 w 4050085"/>
              <a:gd name="connsiteY3" fmla="*/ 0 h 1257265"/>
              <a:gd name="connsiteX4" fmla="*/ 1340299 w 4050085"/>
              <a:gd name="connsiteY4" fmla="*/ 0 h 1257265"/>
              <a:gd name="connsiteX5" fmla="*/ 4050085 w 4050085"/>
              <a:gd name="connsiteY5" fmla="*/ 0 h 1257265"/>
              <a:gd name="connsiteX6" fmla="*/ 1340299 w 4050085"/>
              <a:gd name="connsiteY6" fmla="*/ 0 h 1257265"/>
              <a:gd name="connsiteX7" fmla="*/ 1340299 w 4050085"/>
              <a:gd name="connsiteY7" fmla="*/ 0 h 1257265"/>
              <a:gd name="connsiteX8" fmla="*/ 550053 w 4050085"/>
              <a:gd name="connsiteY8" fmla="*/ 0 h 1257265"/>
              <a:gd name="connsiteX9" fmla="*/ 0 w 4050085"/>
              <a:gd name="connsiteY9" fmla="*/ 550053 h 1257265"/>
              <a:gd name="connsiteX10" fmla="*/ 0 w 4050085"/>
              <a:gd name="connsiteY10" fmla="*/ 1257265 h 1257265"/>
              <a:gd name="connsiteX0" fmla="*/ 0 w 4050085"/>
              <a:gd name="connsiteY0" fmla="*/ 550053 h 550054"/>
              <a:gd name="connsiteX1" fmla="*/ 0 w 4050085"/>
              <a:gd name="connsiteY1" fmla="*/ 550053 h 550054"/>
              <a:gd name="connsiteX2" fmla="*/ 550053 w 4050085"/>
              <a:gd name="connsiteY2" fmla="*/ 0 h 550054"/>
              <a:gd name="connsiteX3" fmla="*/ 1340299 w 4050085"/>
              <a:gd name="connsiteY3" fmla="*/ 0 h 550054"/>
              <a:gd name="connsiteX4" fmla="*/ 1340299 w 4050085"/>
              <a:gd name="connsiteY4" fmla="*/ 0 h 550054"/>
              <a:gd name="connsiteX5" fmla="*/ 4050085 w 4050085"/>
              <a:gd name="connsiteY5" fmla="*/ 0 h 550054"/>
              <a:gd name="connsiteX6" fmla="*/ 1340299 w 4050085"/>
              <a:gd name="connsiteY6" fmla="*/ 0 h 550054"/>
              <a:gd name="connsiteX7" fmla="*/ 1340299 w 4050085"/>
              <a:gd name="connsiteY7" fmla="*/ 0 h 550054"/>
              <a:gd name="connsiteX8" fmla="*/ 550053 w 4050085"/>
              <a:gd name="connsiteY8" fmla="*/ 0 h 550054"/>
              <a:gd name="connsiteX9" fmla="*/ 0 w 4050085"/>
              <a:gd name="connsiteY9" fmla="*/ 550053 h 550054"/>
              <a:gd name="connsiteX0" fmla="*/ 550053 w 4050085"/>
              <a:gd name="connsiteY0" fmla="*/ 0 h 550054"/>
              <a:gd name="connsiteX1" fmla="*/ 0 w 4050085"/>
              <a:gd name="connsiteY1" fmla="*/ 550053 h 550054"/>
              <a:gd name="connsiteX2" fmla="*/ 550053 w 4050085"/>
              <a:gd name="connsiteY2" fmla="*/ 0 h 550054"/>
              <a:gd name="connsiteX3" fmla="*/ 1340299 w 4050085"/>
              <a:gd name="connsiteY3" fmla="*/ 0 h 550054"/>
              <a:gd name="connsiteX4" fmla="*/ 1340299 w 4050085"/>
              <a:gd name="connsiteY4" fmla="*/ 0 h 550054"/>
              <a:gd name="connsiteX5" fmla="*/ 4050085 w 4050085"/>
              <a:gd name="connsiteY5" fmla="*/ 0 h 550054"/>
              <a:gd name="connsiteX6" fmla="*/ 1340299 w 4050085"/>
              <a:gd name="connsiteY6" fmla="*/ 0 h 550054"/>
              <a:gd name="connsiteX7" fmla="*/ 1340299 w 4050085"/>
              <a:gd name="connsiteY7" fmla="*/ 0 h 550054"/>
              <a:gd name="connsiteX8" fmla="*/ 550053 w 4050085"/>
              <a:gd name="connsiteY8" fmla="*/ 0 h 550054"/>
              <a:gd name="connsiteX0" fmla="*/ 649509 w 4149541"/>
              <a:gd name="connsiteY0" fmla="*/ 0 h 588370"/>
              <a:gd name="connsiteX1" fmla="*/ 0 w 4149541"/>
              <a:gd name="connsiteY1" fmla="*/ 588370 h 588370"/>
              <a:gd name="connsiteX2" fmla="*/ 649509 w 4149541"/>
              <a:gd name="connsiteY2" fmla="*/ 0 h 588370"/>
              <a:gd name="connsiteX3" fmla="*/ 1439755 w 4149541"/>
              <a:gd name="connsiteY3" fmla="*/ 0 h 588370"/>
              <a:gd name="connsiteX4" fmla="*/ 1439755 w 4149541"/>
              <a:gd name="connsiteY4" fmla="*/ 0 h 588370"/>
              <a:gd name="connsiteX5" fmla="*/ 4149541 w 4149541"/>
              <a:gd name="connsiteY5" fmla="*/ 0 h 588370"/>
              <a:gd name="connsiteX6" fmla="*/ 1439755 w 4149541"/>
              <a:gd name="connsiteY6" fmla="*/ 0 h 588370"/>
              <a:gd name="connsiteX7" fmla="*/ 1439755 w 4149541"/>
              <a:gd name="connsiteY7" fmla="*/ 0 h 588370"/>
              <a:gd name="connsiteX8" fmla="*/ 649509 w 4149541"/>
              <a:gd name="connsiteY8" fmla="*/ 0 h 588370"/>
              <a:gd name="connsiteX0" fmla="*/ 1 w 3500033"/>
              <a:gd name="connsiteY0" fmla="*/ 0 h 0"/>
              <a:gd name="connsiteX1" fmla="*/ 1 w 3500033"/>
              <a:gd name="connsiteY1" fmla="*/ 0 h 0"/>
              <a:gd name="connsiteX2" fmla="*/ 790247 w 3500033"/>
              <a:gd name="connsiteY2" fmla="*/ 0 h 0"/>
              <a:gd name="connsiteX3" fmla="*/ 790247 w 3500033"/>
              <a:gd name="connsiteY3" fmla="*/ 0 h 0"/>
              <a:gd name="connsiteX4" fmla="*/ 3500033 w 3500033"/>
              <a:gd name="connsiteY4" fmla="*/ 0 h 0"/>
              <a:gd name="connsiteX5" fmla="*/ 790247 w 3500033"/>
              <a:gd name="connsiteY5" fmla="*/ 0 h 0"/>
              <a:gd name="connsiteX6" fmla="*/ 790247 w 3500033"/>
              <a:gd name="connsiteY6" fmla="*/ 0 h 0"/>
              <a:gd name="connsiteX7" fmla="*/ 1 w 3500033"/>
              <a:gd name="connsiteY7" fmla="*/ 0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0033">
                <a:moveTo>
                  <a:pt x="1" y="0"/>
                </a:moveTo>
                <a:lnTo>
                  <a:pt x="1" y="0"/>
                </a:lnTo>
                <a:lnTo>
                  <a:pt x="790247" y="0"/>
                </a:lnTo>
                <a:lnTo>
                  <a:pt x="790247" y="0"/>
                </a:lnTo>
                <a:lnTo>
                  <a:pt x="3500033" y="0"/>
                </a:lnTo>
                <a:lnTo>
                  <a:pt x="790247" y="0"/>
                </a:lnTo>
                <a:lnTo>
                  <a:pt x="790247" y="0"/>
                </a:lnTo>
                <a:lnTo>
                  <a:pt x="1" y="0"/>
                </a:lnTo>
                <a:close/>
              </a:path>
            </a:pathLst>
          </a:custGeom>
          <a:ln w="9525">
            <a:solidFill>
              <a:schemeClr val="tx1">
                <a:lumMod val="50000"/>
                <a:lumOff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 name="Grupo 3">
            <a:extLst>
              <a:ext uri="{FF2B5EF4-FFF2-40B4-BE49-F238E27FC236}">
                <a16:creationId xmlns:a16="http://schemas.microsoft.com/office/drawing/2014/main" id="{61D63FAE-CD51-4255-910B-F7B437FFD7E4}"/>
              </a:ext>
            </a:extLst>
          </p:cNvPr>
          <p:cNvGrpSpPr/>
          <p:nvPr/>
        </p:nvGrpSpPr>
        <p:grpSpPr>
          <a:xfrm>
            <a:off x="-2137862" y="1597815"/>
            <a:ext cx="4458385" cy="3817481"/>
            <a:chOff x="4961054" y="1067510"/>
            <a:chExt cx="2326904" cy="2008746"/>
          </a:xfrm>
        </p:grpSpPr>
        <p:sp>
          <p:nvSpPr>
            <p:cNvPr id="128" name="Hexagon 12">
              <a:extLst>
                <a:ext uri="{FF2B5EF4-FFF2-40B4-BE49-F238E27FC236}">
                  <a16:creationId xmlns:a16="http://schemas.microsoft.com/office/drawing/2014/main" id="{253F8790-60F5-40E9-A0E0-107FD767D0FA}"/>
                </a:ext>
              </a:extLst>
            </p:cNvPr>
            <p:cNvSpPr/>
            <p:nvPr/>
          </p:nvSpPr>
          <p:spPr>
            <a:xfrm>
              <a:off x="4961054" y="1067510"/>
              <a:ext cx="2326904" cy="2008746"/>
            </a:xfrm>
            <a:prstGeom prst="hexagon">
              <a:avLst>
                <a:gd name="adj" fmla="val 26988"/>
                <a:gd name="vf" fmla="val 115470"/>
              </a:avLst>
            </a:prstGeom>
            <a:solidFill>
              <a:srgbClr val="4BABB3"/>
            </a:solidFill>
            <a:ln w="41275"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Hexagon 13">
              <a:extLst>
                <a:ext uri="{FF2B5EF4-FFF2-40B4-BE49-F238E27FC236}">
                  <a16:creationId xmlns:a16="http://schemas.microsoft.com/office/drawing/2014/main" id="{265A2F80-3504-45E3-A9D1-A221F198CBE6}"/>
                </a:ext>
              </a:extLst>
            </p:cNvPr>
            <p:cNvSpPr/>
            <p:nvPr/>
          </p:nvSpPr>
          <p:spPr>
            <a:xfrm>
              <a:off x="5084654" y="1174210"/>
              <a:ext cx="2079703" cy="1795346"/>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upo 10">
            <a:extLst>
              <a:ext uri="{FF2B5EF4-FFF2-40B4-BE49-F238E27FC236}">
                <a16:creationId xmlns:a16="http://schemas.microsoft.com/office/drawing/2014/main" id="{8D7D35B4-1054-4F98-B601-2472F4F19885}"/>
              </a:ext>
            </a:extLst>
          </p:cNvPr>
          <p:cNvGrpSpPr/>
          <p:nvPr/>
        </p:nvGrpSpPr>
        <p:grpSpPr>
          <a:xfrm>
            <a:off x="2762554" y="2867678"/>
            <a:ext cx="1500370" cy="1186129"/>
            <a:chOff x="472420" y="2682014"/>
            <a:chExt cx="1500370" cy="1186129"/>
          </a:xfrm>
        </p:grpSpPr>
        <p:sp>
          <p:nvSpPr>
            <p:cNvPr id="123" name="Rectangle 3">
              <a:extLst>
                <a:ext uri="{FF2B5EF4-FFF2-40B4-BE49-F238E27FC236}">
                  <a16:creationId xmlns:a16="http://schemas.microsoft.com/office/drawing/2014/main" id="{C303524E-721A-4771-8947-0B22581FCFA0}"/>
                </a:ext>
              </a:extLst>
            </p:cNvPr>
            <p:cNvSpPr/>
            <p:nvPr/>
          </p:nvSpPr>
          <p:spPr>
            <a:xfrm rot="1778765">
              <a:off x="567576" y="2793286"/>
              <a:ext cx="640396" cy="834813"/>
            </a:xfrm>
            <a:prstGeom prst="rect">
              <a:avLst/>
            </a:prstGeom>
            <a:gradFill flip="none" rotWithShape="1">
              <a:gsLst>
                <a:gs pos="0">
                  <a:schemeClr val="tx1">
                    <a:alpha val="76000"/>
                  </a:schemeClr>
                </a:gs>
                <a:gs pos="54000">
                  <a:srgbClr val="565656">
                    <a:alpha val="16000"/>
                  </a:srgbClr>
                </a:gs>
                <a:gs pos="31000">
                  <a:schemeClr val="tx1">
                    <a:alpha val="20000"/>
                  </a:schemeClr>
                </a:gs>
                <a:gs pos="81000">
                  <a:schemeClr val="bg1">
                    <a:alpha val="0"/>
                    <a:lumMod val="0"/>
                    <a:lumOff val="10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Hexagon 49">
              <a:extLst>
                <a:ext uri="{FF2B5EF4-FFF2-40B4-BE49-F238E27FC236}">
                  <a16:creationId xmlns:a16="http://schemas.microsoft.com/office/drawing/2014/main" id="{99109AC3-B13A-48E6-BE62-B0077FB7773D}"/>
                </a:ext>
              </a:extLst>
            </p:cNvPr>
            <p:cNvSpPr/>
            <p:nvPr/>
          </p:nvSpPr>
          <p:spPr>
            <a:xfrm>
              <a:off x="546958" y="2682014"/>
              <a:ext cx="1373996" cy="1186129"/>
            </a:xfrm>
            <a:prstGeom prst="hexagon">
              <a:avLst>
                <a:gd name="adj" fmla="val 26988"/>
                <a:gd name="vf" fmla="val 115470"/>
              </a:avLst>
            </a:prstGeom>
            <a:gradFill flip="none" rotWithShape="1">
              <a:gsLst>
                <a:gs pos="100000">
                  <a:schemeClr val="bg1"/>
                </a:gs>
                <a:gs pos="0">
                  <a:srgbClr val="F6F6F6"/>
                </a:gs>
              </a:gsLst>
              <a:path path="circle">
                <a:fillToRect l="100000" b="100000"/>
              </a:path>
              <a:tileRect t="-100000" r="-100000"/>
            </a:gra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8" name="Hexagon 50">
              <a:extLst>
                <a:ext uri="{FF2B5EF4-FFF2-40B4-BE49-F238E27FC236}">
                  <a16:creationId xmlns:a16="http://schemas.microsoft.com/office/drawing/2014/main" id="{2CE11564-7C74-4011-8170-49125EED5162}"/>
                </a:ext>
              </a:extLst>
            </p:cNvPr>
            <p:cNvSpPr/>
            <p:nvPr/>
          </p:nvSpPr>
          <p:spPr>
            <a:xfrm>
              <a:off x="619941" y="2734754"/>
              <a:ext cx="1228029" cy="1060120"/>
            </a:xfrm>
            <a:prstGeom prst="hexagon">
              <a:avLst>
                <a:gd name="adj" fmla="val 26988"/>
                <a:gd name="vf" fmla="val 115470"/>
              </a:avLst>
            </a:prstGeom>
            <a:solidFill>
              <a:srgbClr val="467395"/>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60">
              <a:extLst>
                <a:ext uri="{FF2B5EF4-FFF2-40B4-BE49-F238E27FC236}">
                  <a16:creationId xmlns:a16="http://schemas.microsoft.com/office/drawing/2014/main" id="{6B23CE55-3F38-4C5F-9E55-D8E9389A6F51}"/>
                </a:ext>
              </a:extLst>
            </p:cNvPr>
            <p:cNvSpPr>
              <a:spLocks noChangeAspect="1"/>
            </p:cNvSpPr>
            <p:nvPr/>
          </p:nvSpPr>
          <p:spPr>
            <a:xfrm>
              <a:off x="472420" y="3010637"/>
              <a:ext cx="1478468" cy="400110"/>
            </a:xfrm>
            <a:prstGeom prst="rect">
              <a:avLst/>
            </a:prstGeom>
            <a:noFill/>
          </p:spPr>
          <p:txBody>
            <a:bodyPr wrap="square" lIns="91440" tIns="45720" rIns="91440" bIns="45720">
              <a:spAutoFit/>
            </a:bodyPr>
            <a:lstStyle/>
            <a:p>
              <a:pPr algn="ctr"/>
              <a:r>
                <a:rPr lang="en-US" sz="2000" b="1" dirty="0">
                  <a:ln w="0"/>
                  <a:solidFill>
                    <a:schemeClr val="bg1"/>
                  </a:solidFill>
                  <a:latin typeface="Century Gothic" panose="020B0502020202020204" pitchFamily="34" charset="0"/>
                  <a:cs typeface="Arial" panose="020B0604020202020204" pitchFamily="34" charset="0"/>
                </a:rPr>
                <a:t>SONIA</a:t>
              </a:r>
              <a:endParaRPr lang="en-US" sz="2000" b="1" cap="none" spc="0" dirty="0">
                <a:ln w="0"/>
                <a:solidFill>
                  <a:schemeClr val="bg1"/>
                </a:solidFill>
                <a:latin typeface="Century Gothic" panose="020B0502020202020204" pitchFamily="34" charset="0"/>
                <a:cs typeface="Arial" panose="020B0604020202020204" pitchFamily="34" charset="0"/>
              </a:endParaRPr>
            </a:p>
          </p:txBody>
        </p:sp>
        <p:sp>
          <p:nvSpPr>
            <p:cNvPr id="188" name="Rectangle 60">
              <a:extLst>
                <a:ext uri="{FF2B5EF4-FFF2-40B4-BE49-F238E27FC236}">
                  <a16:creationId xmlns:a16="http://schemas.microsoft.com/office/drawing/2014/main" id="{787E88E4-0FFA-4773-9271-6A9CBD00B49D}"/>
                </a:ext>
              </a:extLst>
            </p:cNvPr>
            <p:cNvSpPr>
              <a:spLocks noChangeAspect="1"/>
            </p:cNvSpPr>
            <p:nvPr/>
          </p:nvSpPr>
          <p:spPr>
            <a:xfrm>
              <a:off x="494322" y="3241867"/>
              <a:ext cx="1478468" cy="307777"/>
            </a:xfrm>
            <a:prstGeom prst="rect">
              <a:avLst/>
            </a:prstGeom>
            <a:noFill/>
          </p:spPr>
          <p:txBody>
            <a:bodyPr wrap="square" lIns="91440" tIns="45720" rIns="91440" bIns="45720">
              <a:spAutoFit/>
            </a:bodyPr>
            <a:lstStyle/>
            <a:p>
              <a:pPr algn="ctr"/>
              <a:r>
                <a:rPr lang="en-US" sz="1400" dirty="0">
                  <a:ln w="0"/>
                  <a:solidFill>
                    <a:schemeClr val="bg1"/>
                  </a:solidFill>
                  <a:latin typeface="Century Gothic" panose="020B0502020202020204" pitchFamily="34" charset="0"/>
                  <a:cs typeface="Arial" panose="020B0604020202020204" pitchFamily="34" charset="0"/>
                </a:rPr>
                <a:t>MORALES</a:t>
              </a:r>
              <a:endParaRPr lang="en-US" sz="1400" cap="none" spc="0" dirty="0">
                <a:ln w="0"/>
                <a:solidFill>
                  <a:schemeClr val="bg1"/>
                </a:solidFill>
                <a:latin typeface="Century Gothic" panose="020B0502020202020204" pitchFamily="34" charset="0"/>
                <a:cs typeface="Arial" panose="020B0604020202020204" pitchFamily="34" charset="0"/>
              </a:endParaRPr>
            </a:p>
          </p:txBody>
        </p:sp>
      </p:grpSp>
      <p:sp>
        <p:nvSpPr>
          <p:cNvPr id="79" name="TextBox 54">
            <a:extLst>
              <a:ext uri="{FF2B5EF4-FFF2-40B4-BE49-F238E27FC236}">
                <a16:creationId xmlns:a16="http://schemas.microsoft.com/office/drawing/2014/main" id="{D0F0EA41-EA4F-4DEB-9AF7-9FB5FFD85867}"/>
              </a:ext>
            </a:extLst>
          </p:cNvPr>
          <p:cNvSpPr txBox="1"/>
          <p:nvPr/>
        </p:nvSpPr>
        <p:spPr>
          <a:xfrm>
            <a:off x="338925" y="3038369"/>
            <a:ext cx="1766800" cy="369332"/>
          </a:xfrm>
          <a:prstGeom prst="rect">
            <a:avLst/>
          </a:prstGeom>
          <a:noFill/>
          <a:effectLst/>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595265">
              <a:defRPr/>
            </a:pPr>
            <a:r>
              <a:rPr lang="en-US" dirty="0">
                <a:solidFill>
                  <a:srgbClr val="4C7379"/>
                </a:solidFill>
                <a:latin typeface="Century Gothic" panose="020B0502020202020204" pitchFamily="34" charset="0"/>
                <a:ea typeface="Microsoft JhengHei UI Light" panose="020B0304030504040204" pitchFamily="34" charset="-120"/>
              </a:rPr>
              <a:t>Líder de</a:t>
            </a:r>
          </a:p>
        </p:txBody>
      </p:sp>
      <p:sp>
        <p:nvSpPr>
          <p:cNvPr id="5" name="Rectángulo 4">
            <a:extLst>
              <a:ext uri="{FF2B5EF4-FFF2-40B4-BE49-F238E27FC236}">
                <a16:creationId xmlns:a16="http://schemas.microsoft.com/office/drawing/2014/main" id="{365C650B-8637-43DF-81F5-8C39F18F5D31}"/>
              </a:ext>
            </a:extLst>
          </p:cNvPr>
          <p:cNvSpPr/>
          <p:nvPr/>
        </p:nvSpPr>
        <p:spPr>
          <a:xfrm>
            <a:off x="5073778" y="1597815"/>
            <a:ext cx="5960328" cy="682384"/>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s-CO" sz="1400" dirty="0">
                <a:latin typeface="Arial" panose="020B0604020202020204" pitchFamily="34" charset="0"/>
                <a:cs typeface="Arial" panose="020B0604020202020204" pitchFamily="34" charset="0"/>
              </a:rPr>
              <a:t>BRINDAR ASESORÍA Y SOPORTE EN LAS GESTIONES A LA SUBDIRECTORA DE OPERACIÓN.</a:t>
            </a:r>
          </a:p>
        </p:txBody>
      </p:sp>
      <p:sp>
        <p:nvSpPr>
          <p:cNvPr id="9" name="Rectángulo: esquinas redondeadas 8">
            <a:extLst>
              <a:ext uri="{FF2B5EF4-FFF2-40B4-BE49-F238E27FC236}">
                <a16:creationId xmlns:a16="http://schemas.microsoft.com/office/drawing/2014/main" id="{7F30D214-BA79-4574-88F0-A623B49DBDC8}"/>
              </a:ext>
            </a:extLst>
          </p:cNvPr>
          <p:cNvSpPr/>
          <p:nvPr/>
        </p:nvSpPr>
        <p:spPr>
          <a:xfrm rot="16200000">
            <a:off x="2726012" y="3371548"/>
            <a:ext cx="4031648" cy="484182"/>
          </a:xfrm>
          <a:prstGeom prst="round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200" b="1" dirty="0">
                <a:effectLst>
                  <a:outerShdw blurRad="38100" dist="38100" dir="2700000" algn="tl">
                    <a:srgbClr val="000000">
                      <a:alpha val="43137"/>
                    </a:srgbClr>
                  </a:outerShdw>
                </a:effectLst>
              </a:rPr>
              <a:t>FUNCIONES</a:t>
            </a:r>
          </a:p>
        </p:txBody>
      </p:sp>
      <p:sp>
        <p:nvSpPr>
          <p:cNvPr id="2" name="Rectángulo 1">
            <a:extLst>
              <a:ext uri="{FF2B5EF4-FFF2-40B4-BE49-F238E27FC236}">
                <a16:creationId xmlns:a16="http://schemas.microsoft.com/office/drawing/2014/main" id="{C5E349C5-7A7B-44B3-A161-0CC826EB2475}"/>
              </a:ext>
            </a:extLst>
          </p:cNvPr>
          <p:cNvSpPr/>
          <p:nvPr/>
        </p:nvSpPr>
        <p:spPr>
          <a:xfrm>
            <a:off x="247128" y="3268370"/>
            <a:ext cx="1678665" cy="523220"/>
          </a:xfrm>
          <a:prstGeom prst="rect">
            <a:avLst/>
          </a:prstGeom>
        </p:spPr>
        <p:txBody>
          <a:bodyPr wrap="none">
            <a:spAutoFit/>
          </a:bodyPr>
          <a:lstStyle/>
          <a:p>
            <a:r>
              <a:rPr lang="en-US" sz="2800" b="1" dirty="0">
                <a:solidFill>
                  <a:srgbClr val="4C7379"/>
                </a:solidFill>
                <a:latin typeface="Century Gothic" panose="020B0502020202020204" pitchFamily="34" charset="0"/>
                <a:ea typeface="Microsoft JhengHei UI Light" panose="020B0304030504040204" pitchFamily="34" charset="-120"/>
              </a:rPr>
              <a:t>GESTI   N</a:t>
            </a:r>
            <a:endParaRPr lang="es-CO" sz="2800" dirty="0"/>
          </a:p>
        </p:txBody>
      </p:sp>
      <p:sp>
        <p:nvSpPr>
          <p:cNvPr id="3" name="Rectángulo 2">
            <a:extLst>
              <a:ext uri="{FF2B5EF4-FFF2-40B4-BE49-F238E27FC236}">
                <a16:creationId xmlns:a16="http://schemas.microsoft.com/office/drawing/2014/main" id="{A6323B85-9226-4729-9FE9-F583224EB828}"/>
              </a:ext>
            </a:extLst>
          </p:cNvPr>
          <p:cNvSpPr/>
          <p:nvPr/>
        </p:nvSpPr>
        <p:spPr>
          <a:xfrm>
            <a:off x="5073778" y="2403638"/>
            <a:ext cx="5960328" cy="1186129"/>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COADYUVAR EN LA COORDINACIÓN Y ARTICULACIÓN DE LOS EQUIPOS INFRAESTRUCTURA Y DOTACIONES, MECANISMOS DE CONTRATACIÓN, PRIMARIO, BENEFICIOS SOCIALES Y ASUNTOS SINDICALES DE LA MODALIDAD COMUNITARIA</a:t>
            </a:r>
          </a:p>
        </p:txBody>
      </p:sp>
      <p:sp>
        <p:nvSpPr>
          <p:cNvPr id="6" name="Rectángulo 5">
            <a:extLst>
              <a:ext uri="{FF2B5EF4-FFF2-40B4-BE49-F238E27FC236}">
                <a16:creationId xmlns:a16="http://schemas.microsoft.com/office/drawing/2014/main" id="{547EBCC8-E2D4-4698-8892-65841AE72138}"/>
              </a:ext>
            </a:extLst>
          </p:cNvPr>
          <p:cNvSpPr/>
          <p:nvPr/>
        </p:nvSpPr>
        <p:spPr>
          <a:xfrm>
            <a:off x="5073778" y="3669744"/>
            <a:ext cx="5960328" cy="92333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BRINDAR ASESORÍA Y SOPORTE EN LAS GESTIONES ADMINISTRATIVAS Y FINANCIERAS DESARROLLADAS POR LOS EQUIPOS DE TRABAJO DE LA SUBDIRECCIÓN.</a:t>
            </a:r>
          </a:p>
        </p:txBody>
      </p:sp>
      <p:sp>
        <p:nvSpPr>
          <p:cNvPr id="8" name="Rectángulo 7">
            <a:extLst>
              <a:ext uri="{FF2B5EF4-FFF2-40B4-BE49-F238E27FC236}">
                <a16:creationId xmlns:a16="http://schemas.microsoft.com/office/drawing/2014/main" id="{0197603E-6B62-4753-91CC-77F4A4616D43}"/>
              </a:ext>
            </a:extLst>
          </p:cNvPr>
          <p:cNvSpPr/>
          <p:nvPr/>
        </p:nvSpPr>
        <p:spPr>
          <a:xfrm>
            <a:off x="5073778" y="4706133"/>
            <a:ext cx="5960328" cy="923330"/>
          </a:xfrm>
          <a:prstGeom prst="rect">
            <a:avLst/>
          </a:prstGeom>
          <a:solidFill>
            <a:srgbClr val="4CACB2"/>
          </a:solidFill>
          <a:ln w="41275" cap="rnd">
            <a:noFill/>
            <a:round/>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400" dirty="0">
                <a:latin typeface="Arial" panose="020B0604020202020204" pitchFamily="34" charset="0"/>
                <a:cs typeface="Arial" panose="020B0604020202020204" pitchFamily="34" charset="0"/>
              </a:rPr>
              <a:t>ASISTIR Y PARTICIPAR EN LAS MESAS DE TRABAJO Y COMITÉS RELACIONADOS CON LA GESTIÓN DE LA SUBDIRECCIÓN QUE LE SEAN ASIGNADOS.</a:t>
            </a:r>
          </a:p>
        </p:txBody>
      </p:sp>
      <p:pic>
        <p:nvPicPr>
          <p:cNvPr id="13" name="Gráfico 12" descr="Red">
            <a:extLst>
              <a:ext uri="{FF2B5EF4-FFF2-40B4-BE49-F238E27FC236}">
                <a16:creationId xmlns:a16="http://schemas.microsoft.com/office/drawing/2014/main" id="{A45E8EA1-D791-44CB-946C-945DCB6D56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29327">
            <a:off x="-592367" y="2766906"/>
            <a:ext cx="1150601" cy="1150601"/>
          </a:xfrm>
          <a:prstGeom prst="rect">
            <a:avLst/>
          </a:prstGeom>
        </p:spPr>
      </p:pic>
      <p:pic>
        <p:nvPicPr>
          <p:cNvPr id="15" name="Gráfico 14" descr="Engranaje único">
            <a:extLst>
              <a:ext uri="{FF2B5EF4-FFF2-40B4-BE49-F238E27FC236}">
                <a16:creationId xmlns:a16="http://schemas.microsoft.com/office/drawing/2014/main" id="{5A9C8A55-8C85-4902-A3D5-CB7685838E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964171">
            <a:off x="-418377" y="2996702"/>
            <a:ext cx="802622" cy="802622"/>
          </a:xfrm>
          <a:prstGeom prst="rect">
            <a:avLst/>
          </a:prstGeom>
        </p:spPr>
      </p:pic>
      <p:pic>
        <p:nvPicPr>
          <p:cNvPr id="19" name="Gráfico 18" descr="Bombilla">
            <a:extLst>
              <a:ext uri="{FF2B5EF4-FFF2-40B4-BE49-F238E27FC236}">
                <a16:creationId xmlns:a16="http://schemas.microsoft.com/office/drawing/2014/main" id="{4F48409C-155A-477C-8B8F-832D7ED716D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8910" y="3313587"/>
            <a:ext cx="577854" cy="577854"/>
          </a:xfrm>
          <a:prstGeom prst="rect">
            <a:avLst/>
          </a:prstGeom>
        </p:spPr>
      </p:pic>
    </p:spTree>
    <p:extLst>
      <p:ext uri="{BB962C8B-B14F-4D97-AF65-F5344CB8AC3E}">
        <p14:creationId xmlns:p14="http://schemas.microsoft.com/office/powerpoint/2010/main" val="207028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par>
                                <p:cTn id="14" presetID="22" presetClass="entr" presetSubtype="8"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par>
                                <p:cTn id="17" presetID="22" presetClass="entr" presetSubtype="8"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par>
                                <p:cTn id="20" presetID="1"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27"/>
                                        </p:tgtEl>
                                        <p:attrNameLst>
                                          <p:attrName>style.visibility</p:attrName>
                                        </p:attrNameLst>
                                      </p:cBhvr>
                                      <p:to>
                                        <p:strVal val="visible"/>
                                      </p:to>
                                    </p:set>
                                    <p:animEffect transition="in" filter="wipe(left)">
                                      <p:cBhvr>
                                        <p:cTn id="25" dur="500"/>
                                        <p:tgtEl>
                                          <p:spTgt spid="127"/>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2000"/>
                            </p:stCondLst>
                            <p:childTnLst>
                              <p:par>
                                <p:cTn id="31" presetID="22" presetClass="entr" presetSubtype="1" fill="hold" grpId="0" nodeType="afterEffect">
                                  <p:stCondLst>
                                    <p:cond delay="0"/>
                                  </p:stCondLst>
                                  <p:childTnLst>
                                    <p:set>
                                      <p:cBhvr>
                                        <p:cTn id="32" dur="1" fill="hold">
                                          <p:stCondLst>
                                            <p:cond delay="0"/>
                                          </p:stCondLst>
                                        </p:cTn>
                                        <p:tgtEl>
                                          <p:spTgt spid="125"/>
                                        </p:tgtEl>
                                        <p:attrNameLst>
                                          <p:attrName>style.visibility</p:attrName>
                                        </p:attrNameLst>
                                      </p:cBhvr>
                                      <p:to>
                                        <p:strVal val="visible"/>
                                      </p:to>
                                    </p:set>
                                    <p:animEffect transition="in" filter="wipe(up)">
                                      <p:cBhvr>
                                        <p:cTn id="33" dur="500"/>
                                        <p:tgtEl>
                                          <p:spTgt spid="125"/>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1+#ppt_w/2"/>
                                          </p:val>
                                        </p:tav>
                                        <p:tav tm="100000">
                                          <p:val>
                                            <p:strVal val="#ppt_x"/>
                                          </p:val>
                                        </p:tav>
                                      </p:tavLst>
                                    </p:anim>
                                    <p:anim calcmode="lin" valueType="num">
                                      <p:cBhvr additive="base">
                                        <p:cTn id="39" dur="500" fill="hold"/>
                                        <p:tgtEl>
                                          <p:spTgt spid="9"/>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left)">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wipe(left)">
                                      <p:cBhvr>
                                        <p:cTn id="48" dur="500"/>
                                        <p:tgtEl>
                                          <p:spTgt spid="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left)">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left)">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7" grpId="0" animBg="1"/>
      <p:bldP spid="79" grpId="0"/>
      <p:bldP spid="5" grpId="0" animBg="1"/>
      <p:bldP spid="9" grpId="0" animBg="1"/>
      <p:bldP spid="2" grpId="0"/>
      <p:bldP spid="3" grpId="0" animBg="1"/>
      <p:bldP spid="6" grpId="0" animBg="1"/>
      <p:bldP spid="8" grpId="0"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5AFDD08A6D7A1F4F95D4C45B22E6F717" ma:contentTypeVersion="4" ma:contentTypeDescription="Crear nuevo documento." ma:contentTypeScope="" ma:versionID="c42df58786052bb9774b95ed09393495">
  <xsd:schema xmlns:xsd="http://www.w3.org/2001/XMLSchema" xmlns:xs="http://www.w3.org/2001/XMLSchema" xmlns:p="http://schemas.microsoft.com/office/2006/metadata/properties" xmlns:ns2="3057e472-ac9c-43ce-a6ab-868978ff879e" xmlns:ns3="6774c0aa-6979-4448-b1aa-fea17ac8e0a2" targetNamespace="http://schemas.microsoft.com/office/2006/metadata/properties" ma:root="true" ma:fieldsID="ef7a5cc5e1fb477445909283d8f4e06a" ns2:_="" ns3:_="">
    <xsd:import namespace="3057e472-ac9c-43ce-a6ab-868978ff879e"/>
    <xsd:import namespace="6774c0aa-6979-4448-b1aa-fea17ac8e0a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57e472-ac9c-43ce-a6ab-868978ff879e" elementFormDefault="qualified">
    <xsd:import namespace="http://schemas.microsoft.com/office/2006/documentManagement/types"/>
    <xsd:import namespace="http://schemas.microsoft.com/office/infopath/2007/PartnerControls"/>
    <xsd:element name="SharedWithUsers" ma:index="8"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talles de uso compartido"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774c0aa-6979-4448-b1aa-fea17ac8e0a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7F0A62-A927-45FD-9C75-A602E8822117}">
  <ds:schemaRefs>
    <ds:schemaRef ds:uri="http://schemas.microsoft.com/office/2006/documentManagement/types"/>
    <ds:schemaRef ds:uri="http://schemas.microsoft.com/office/infopath/2007/PartnerControls"/>
    <ds:schemaRef ds:uri="http://purl.org/dc/elements/1.1/"/>
    <ds:schemaRef ds:uri="6774c0aa-6979-4448-b1aa-fea17ac8e0a2"/>
    <ds:schemaRef ds:uri="http://schemas.microsoft.com/office/2006/metadata/properties"/>
    <ds:schemaRef ds:uri="http://purl.org/dc/terms/"/>
    <ds:schemaRef ds:uri="http://schemas.openxmlformats.org/package/2006/metadata/core-properties"/>
    <ds:schemaRef ds:uri="3057e472-ac9c-43ce-a6ab-868978ff879e"/>
    <ds:schemaRef ds:uri="http://www.w3.org/XML/1998/namespace"/>
    <ds:schemaRef ds:uri="http://purl.org/dc/dcmitype/"/>
  </ds:schemaRefs>
</ds:datastoreItem>
</file>

<file path=customXml/itemProps2.xml><?xml version="1.0" encoding="utf-8"?>
<ds:datastoreItem xmlns:ds="http://schemas.openxmlformats.org/officeDocument/2006/customXml" ds:itemID="{DDF30C51-3E33-4624-904C-300DBDBAC5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057e472-ac9c-43ce-a6ab-868978ff879e"/>
    <ds:schemaRef ds:uri="6774c0aa-6979-4448-b1aa-fea17ac8e0a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3069519-CBC6-44DA-9E28-9267CCB8194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7844</TotalTime>
  <Words>4354</Words>
  <Application>Microsoft Office PowerPoint</Application>
  <PresentationFormat>Panorámica</PresentationFormat>
  <Paragraphs>748</Paragraphs>
  <Slides>44</Slides>
  <Notes>16</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44</vt:i4>
      </vt:variant>
    </vt:vector>
  </HeadingPairs>
  <TitlesOfParts>
    <vt:vector size="52" baseType="lpstr">
      <vt:lpstr>Arial</vt:lpstr>
      <vt:lpstr>Arial Narrow</vt:lpstr>
      <vt:lpstr>Calibri</vt:lpstr>
      <vt:lpstr>Calibri Light</vt:lpstr>
      <vt:lpstr>Century Gothic</vt:lpstr>
      <vt:lpstr>Impact</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Catalina Castro</cp:lastModifiedBy>
  <cp:revision>371</cp:revision>
  <dcterms:created xsi:type="dcterms:W3CDTF">2018-08-24T05:26:58Z</dcterms:created>
  <dcterms:modified xsi:type="dcterms:W3CDTF">2019-02-11T15:05:09Z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0x0101005AFDD08A6D7A1F4F95D4C45B22E6F717</vt:lpwstr>
  </property>
</Properties>
</file>